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2" r:id="rId5"/>
    <p:sldId id="263" r:id="rId6"/>
    <p:sldId id="266" r:id="rId7"/>
    <p:sldId id="267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90" d="100"/>
          <a:sy n="90" d="100"/>
        </p:scale>
        <p:origin x="-224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19.09.2013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Non-Negative Tensor </a:t>
            </a:r>
            <a:r>
              <a:rPr lang="de-DE" dirty="0" err="1" smtClean="0"/>
              <a:t>Factorization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RESCAL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200" dirty="0" smtClean="0">
                <a:solidFill>
                  <a:schemeClr val="tx2"/>
                </a:solidFill>
              </a:rPr>
              <a:t>Denis Krompaß</a:t>
            </a:r>
            <a:r>
              <a:rPr lang="en-US" sz="2200" baseline="30000" dirty="0" smtClean="0">
                <a:solidFill>
                  <a:schemeClr val="tx2"/>
                </a:solidFill>
              </a:rPr>
              <a:t>1</a:t>
            </a:r>
            <a:r>
              <a:rPr lang="en-US" sz="2200" dirty="0" smtClean="0">
                <a:solidFill>
                  <a:schemeClr val="tx2"/>
                </a:solidFill>
              </a:rPr>
              <a:t>, Maximilian Nickel</a:t>
            </a:r>
            <a:r>
              <a:rPr lang="en-US" sz="2200" baseline="30000" dirty="0" smtClean="0">
                <a:solidFill>
                  <a:schemeClr val="tx2"/>
                </a:solidFill>
              </a:rPr>
              <a:t>1</a:t>
            </a:r>
            <a:r>
              <a:rPr lang="en-US" sz="2200" dirty="0" smtClean="0">
                <a:solidFill>
                  <a:schemeClr val="tx2"/>
                </a:solidFill>
              </a:rPr>
              <a:t>, Xueyan Jiang</a:t>
            </a:r>
            <a:r>
              <a:rPr lang="en-US" sz="2200" baseline="30000" dirty="0" smtClean="0">
                <a:solidFill>
                  <a:schemeClr val="tx2"/>
                </a:solidFill>
              </a:rPr>
              <a:t>1</a:t>
            </a:r>
            <a:r>
              <a:rPr lang="en-US" sz="2200" dirty="0" smtClean="0">
                <a:solidFill>
                  <a:schemeClr val="tx2"/>
                </a:solidFill>
              </a:rPr>
              <a:t> and Volker Tresp</a:t>
            </a:r>
            <a:r>
              <a:rPr lang="en-US" sz="2200" baseline="30000" dirty="0" smtClean="0">
                <a:solidFill>
                  <a:schemeClr val="tx2"/>
                </a:solidFill>
              </a:rPr>
              <a:t>1,2</a:t>
            </a:r>
          </a:p>
          <a:p>
            <a:pPr lvl="0" defTabSz="4176431">
              <a:spcBef>
                <a:spcPts val="0"/>
              </a:spcBef>
              <a:defRPr/>
            </a:pPr>
            <a:r>
              <a:rPr lang="en-US" sz="1900" baseline="30000" dirty="0" smtClean="0">
                <a:solidFill>
                  <a:schemeClr val="tx2"/>
                </a:solidFill>
              </a:rPr>
              <a:t>1</a:t>
            </a:r>
            <a:r>
              <a:rPr lang="en-US" sz="1900" dirty="0" smtClean="0">
                <a:solidFill>
                  <a:schemeClr val="tx2"/>
                </a:solidFill>
              </a:rPr>
              <a:t> Department of Computer Science. Ludwig Maximilian </a:t>
            </a:r>
            <a:r>
              <a:rPr lang="en-US" sz="1900" dirty="0" smtClean="0">
                <a:solidFill>
                  <a:schemeClr val="tx2"/>
                </a:solidFill>
              </a:rPr>
              <a:t>University, </a:t>
            </a:r>
            <a:r>
              <a:rPr lang="en-US" sz="1900" dirty="0" err="1" smtClean="0">
                <a:solidFill>
                  <a:schemeClr val="tx2"/>
                </a:solidFill>
              </a:rPr>
              <a:t>Oettingenstraße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smtClean="0">
                <a:solidFill>
                  <a:schemeClr val="tx2"/>
                </a:solidFill>
              </a:rPr>
              <a:t>67, 80538 Munich, Germany</a:t>
            </a:r>
          </a:p>
          <a:p>
            <a:pPr lvl="0" defTabSz="4176431">
              <a:spcBef>
                <a:spcPts val="0"/>
              </a:spcBef>
              <a:defRPr/>
            </a:pPr>
            <a:r>
              <a:rPr lang="en-US" sz="1900" baseline="30000" dirty="0" smtClean="0">
                <a:solidFill>
                  <a:schemeClr val="tx2"/>
                </a:solidFill>
              </a:rPr>
              <a:t>2</a:t>
            </a:r>
            <a:r>
              <a:rPr lang="en-US" sz="1900" dirty="0" smtClean="0">
                <a:solidFill>
                  <a:schemeClr val="tx2"/>
                </a:solidFill>
              </a:rPr>
              <a:t> Corporate Technology, Siemens AG, Otto-Hahn-Ring 6, 81739 </a:t>
            </a:r>
            <a:r>
              <a:rPr lang="en-US" sz="1900" dirty="0" smtClean="0">
                <a:solidFill>
                  <a:schemeClr val="tx2"/>
                </a:solidFill>
              </a:rPr>
              <a:t>Munich, Germany</a:t>
            </a:r>
            <a:endParaRPr lang="en-US" sz="1900" dirty="0" smtClean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/>
            <a:r>
              <a:rPr lang="en-US" dirty="0" smtClean="0">
                <a:solidFill>
                  <a:schemeClr val="tx2"/>
                </a:solidFill>
              </a:rPr>
              <a:t>Extended non-negative matrix factorization to relational learning tasks with the RESCAL model employing multiplicative update rules.</a:t>
            </a:r>
          </a:p>
          <a:p>
            <a:pPr marL="514350" indent="-514350"/>
            <a:r>
              <a:rPr lang="en-US" dirty="0" smtClean="0">
                <a:solidFill>
                  <a:schemeClr val="tx2"/>
                </a:solidFill>
              </a:rPr>
              <a:t>Derived update rules for Least-Squares and  KL-Divergence based cost functions including: Regularization, Normalization and Attribute Information</a:t>
            </a:r>
            <a:endParaRPr lang="en-US" dirty="0" smtClean="0"/>
          </a:p>
          <a:p>
            <a:pPr marL="180000" indent="-514350"/>
            <a:r>
              <a:rPr lang="en-US" dirty="0" smtClean="0">
                <a:solidFill>
                  <a:schemeClr val="tx2"/>
                </a:solidFill>
              </a:rPr>
              <a:t>(+) Benefits:</a:t>
            </a:r>
          </a:p>
          <a:p>
            <a:pPr marL="1008000" lvl="1" indent="-514350">
              <a:buFont typeface="Calibri" pitchFamily="34" charset="0"/>
              <a:buChar char="+"/>
            </a:pPr>
            <a:r>
              <a:rPr lang="en-US" sz="3200" dirty="0" smtClean="0">
                <a:solidFill>
                  <a:schemeClr val="tx2"/>
                </a:solidFill>
              </a:rPr>
              <a:t>Updates also exploit data </a:t>
            </a:r>
            <a:r>
              <a:rPr lang="en-US" sz="3200" dirty="0" err="1" smtClean="0">
                <a:solidFill>
                  <a:schemeClr val="tx2"/>
                </a:solidFill>
              </a:rPr>
              <a:t>sparsity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marL="1008000" lvl="1" indent="-514350">
              <a:buFont typeface="Calibri" pitchFamily="34" charset="0"/>
              <a:buChar char="+"/>
            </a:pPr>
            <a:r>
              <a:rPr lang="en-US" sz="3200" dirty="0" smtClean="0">
                <a:solidFill>
                  <a:schemeClr val="tx2"/>
                </a:solidFill>
              </a:rPr>
              <a:t>Little loss in predictive performance</a:t>
            </a:r>
            <a:endParaRPr lang="en-US" sz="3200" dirty="0" smtClean="0"/>
          </a:p>
          <a:p>
            <a:pPr marL="1008000" lvl="1" indent="-514350">
              <a:buFont typeface="Calibri" pitchFamily="34" charset="0"/>
              <a:buChar char="+"/>
            </a:pPr>
            <a:r>
              <a:rPr lang="en-US" sz="3200" dirty="0" smtClean="0">
                <a:solidFill>
                  <a:schemeClr val="tx2"/>
                </a:solidFill>
              </a:rPr>
              <a:t>Significant gain in </a:t>
            </a:r>
            <a:r>
              <a:rPr lang="en-US" sz="3200" dirty="0" err="1" smtClean="0">
                <a:solidFill>
                  <a:schemeClr val="tx2"/>
                </a:solidFill>
              </a:rPr>
              <a:t>sparsity</a:t>
            </a:r>
            <a:r>
              <a:rPr lang="en-US" sz="3200" dirty="0" smtClean="0">
                <a:solidFill>
                  <a:schemeClr val="tx2"/>
                </a:solidFill>
              </a:rPr>
              <a:t> of latent factor representation</a:t>
            </a:r>
            <a:endParaRPr lang="en-US" sz="3200" dirty="0" smtClean="0"/>
          </a:p>
          <a:p>
            <a:pPr marL="180000" lvl="0" indent="-514350"/>
            <a:r>
              <a:rPr lang="en-US" dirty="0" smtClean="0">
                <a:solidFill>
                  <a:schemeClr val="tx2"/>
                </a:solidFill>
              </a:rPr>
              <a:t>(-) Drawbacks:</a:t>
            </a:r>
          </a:p>
          <a:p>
            <a:pPr marL="1008000" lvl="1" indent="-514350">
              <a:buFont typeface="Calibri" pitchFamily="34" charset="0"/>
              <a:buChar char="-"/>
            </a:pPr>
            <a:r>
              <a:rPr lang="en-US" sz="3200" dirty="0" smtClean="0">
                <a:solidFill>
                  <a:schemeClr val="tx2"/>
                </a:solidFill>
              </a:rPr>
              <a:t>Slower convergence even after using non-random initialization of factor matrices as proposed by [9]</a:t>
            </a:r>
            <a:endParaRPr lang="en-US" sz="3200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200" dirty="0" err="1" smtClean="0"/>
              <a:t>Harshman</a:t>
            </a:r>
            <a:r>
              <a:rPr lang="en-US" sz="1200" dirty="0" smtClean="0"/>
              <a:t>, RA: Foundations of the PARAFAC procedure: Models and conditions for an "explanatory" multi-modal factor analysis. UCLA Working Papers in Pho</a:t>
            </a:r>
            <a:r>
              <a:rPr lang="de-DE" sz="1200" dirty="0" err="1" smtClean="0"/>
              <a:t>netics</a:t>
            </a:r>
            <a:r>
              <a:rPr lang="de-DE" sz="1200" dirty="0" smtClean="0"/>
              <a:t>, 16, 1-84 (1970)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Carroll, JD, Chang, JJ: Analysis of individual differences in multidimensional scaling via an N-way generalization of "Eckert-Young" decomposition. </a:t>
            </a:r>
            <a:r>
              <a:rPr lang="en-US" sz="1200" dirty="0" err="1" smtClean="0"/>
              <a:t>Psychome</a:t>
            </a:r>
            <a:r>
              <a:rPr lang="de-DE" sz="1200" dirty="0" err="1" smtClean="0"/>
              <a:t>trika</a:t>
            </a:r>
            <a:r>
              <a:rPr lang="de-DE" sz="1200" dirty="0" smtClean="0"/>
              <a:t>, 35, 283-319 (1970)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Tucker, LR: Some Mathematical notes on three-mode factor analysis. </a:t>
            </a:r>
            <a:r>
              <a:rPr lang="en-US" sz="1200" dirty="0" err="1" smtClean="0"/>
              <a:t>Psychome</a:t>
            </a:r>
            <a:r>
              <a:rPr lang="de-DE" sz="1200" dirty="0" err="1" smtClean="0"/>
              <a:t>trika</a:t>
            </a:r>
            <a:r>
              <a:rPr lang="de-DE" sz="1200" dirty="0" smtClean="0"/>
              <a:t>, 31, 279-311 (1966)</a:t>
            </a: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de-DE" sz="1200" dirty="0" smtClean="0"/>
              <a:t>Lee, DD, </a:t>
            </a:r>
            <a:r>
              <a:rPr lang="de-DE" sz="1200" dirty="0" err="1" smtClean="0"/>
              <a:t>Seung</a:t>
            </a:r>
            <a:r>
              <a:rPr lang="de-DE" sz="1200" dirty="0" smtClean="0"/>
              <a:t>, H.S.: </a:t>
            </a:r>
            <a:r>
              <a:rPr lang="de-DE" sz="1200" dirty="0" err="1" smtClean="0"/>
              <a:t>Algorithms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Non-negative Matrix </a:t>
            </a:r>
            <a:r>
              <a:rPr lang="de-DE" sz="1200" dirty="0" err="1" smtClean="0"/>
              <a:t>Factorization</a:t>
            </a:r>
            <a:r>
              <a:rPr lang="de-DE" sz="1200" dirty="0" smtClean="0"/>
              <a:t>. In NIPS, 556-562 (2000)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Nickel, M, Tresp, V, </a:t>
            </a:r>
            <a:r>
              <a:rPr lang="en-US" sz="1200" dirty="0" err="1" smtClean="0"/>
              <a:t>Kriegel</a:t>
            </a:r>
            <a:r>
              <a:rPr lang="en-US" sz="1200" dirty="0" smtClean="0"/>
              <a:t>, HP: A Three-Way Model for Collective Learning on Multi-Relational Data. In Proceedings of the 28th International  Conference on </a:t>
            </a:r>
            <a:r>
              <a:rPr lang="de-DE" sz="1200" dirty="0" err="1" smtClean="0"/>
              <a:t>Machine</a:t>
            </a:r>
            <a:r>
              <a:rPr lang="de-DE" sz="1200" dirty="0" smtClean="0"/>
              <a:t> Learning (2011)</a:t>
            </a:r>
          </a:p>
          <a:p>
            <a:pPr>
              <a:buFont typeface="+mj-lt"/>
              <a:buAutoNum type="arabicPeriod"/>
            </a:pPr>
            <a:r>
              <a:rPr lang="de-DE" sz="1200" dirty="0" smtClean="0"/>
              <a:t>Wang, F, Li, P, König, AC: </a:t>
            </a:r>
            <a:r>
              <a:rPr lang="de-DE" sz="1200" dirty="0" err="1" smtClean="0"/>
              <a:t>Efficient</a:t>
            </a:r>
            <a:r>
              <a:rPr lang="de-DE" sz="1200" dirty="0" smtClean="0"/>
              <a:t> </a:t>
            </a:r>
            <a:r>
              <a:rPr lang="de-DE" sz="1200" dirty="0" err="1" smtClean="0"/>
              <a:t>Document</a:t>
            </a:r>
            <a:r>
              <a:rPr lang="de-DE" sz="1200" dirty="0" smtClean="0"/>
              <a:t> Clustering via Online </a:t>
            </a:r>
            <a:r>
              <a:rPr lang="de-DE" sz="1200" dirty="0" err="1" smtClean="0"/>
              <a:t>Nonnegative</a:t>
            </a:r>
            <a:r>
              <a:rPr lang="de-DE" sz="1200" dirty="0" smtClean="0"/>
              <a:t> </a:t>
            </a:r>
            <a:r>
              <a:rPr lang="en-US" sz="1200" dirty="0" smtClean="0"/>
              <a:t>Matrix Factorizations In Proceedings of SDM'11, 908-919 (2011)</a:t>
            </a:r>
          </a:p>
          <a:p>
            <a:pPr>
              <a:buFont typeface="+mj-lt"/>
              <a:buAutoNum type="arabicPeriod" startAt="7"/>
            </a:pPr>
            <a:r>
              <a:rPr lang="en-US" sz="1200" dirty="0" err="1" smtClean="0"/>
              <a:t>Kohen</a:t>
            </a:r>
            <a:r>
              <a:rPr lang="en-US" sz="1200" dirty="0" smtClean="0"/>
              <a:t>, Y: The </a:t>
            </a:r>
            <a:r>
              <a:rPr lang="en-US" sz="1200" dirty="0" err="1" smtClean="0"/>
              <a:t>BellKor</a:t>
            </a:r>
            <a:r>
              <a:rPr lang="en-US" sz="1200" dirty="0" smtClean="0"/>
              <a:t> Solution to the Netflix Grand Prize. (2009)</a:t>
            </a:r>
          </a:p>
          <a:p>
            <a:pPr>
              <a:buFont typeface="+mj-lt"/>
              <a:buAutoNum type="arabicPeriod" startAt="7"/>
            </a:pPr>
            <a:r>
              <a:rPr lang="de-DE" sz="1200" dirty="0" smtClean="0"/>
              <a:t>Nickel, M, Tresp, V, Kriegel, HP: </a:t>
            </a:r>
            <a:r>
              <a:rPr lang="de-DE" sz="1200" dirty="0" err="1" smtClean="0"/>
              <a:t>Factorizing</a:t>
            </a:r>
            <a:r>
              <a:rPr lang="de-DE" sz="1200" dirty="0" smtClean="0"/>
              <a:t> YAGO. </a:t>
            </a:r>
            <a:r>
              <a:rPr lang="de-DE" sz="1200" dirty="0" err="1" smtClean="0"/>
              <a:t>Scalable</a:t>
            </a:r>
            <a:r>
              <a:rPr lang="de-DE" sz="1200" dirty="0" smtClean="0"/>
              <a:t> </a:t>
            </a:r>
            <a:r>
              <a:rPr lang="de-DE" sz="1200" dirty="0" err="1" smtClean="0"/>
              <a:t>Machine</a:t>
            </a:r>
            <a:r>
              <a:rPr lang="de-DE" sz="1200" dirty="0" smtClean="0"/>
              <a:t> Learning </a:t>
            </a:r>
            <a:r>
              <a:rPr lang="en-US" sz="1200" dirty="0" smtClean="0"/>
              <a:t>for Linked Data. In Proceedings of the 21st International World Wide Web </a:t>
            </a:r>
            <a:r>
              <a:rPr lang="de-DE" sz="1200" dirty="0" smtClean="0"/>
              <a:t>Conference (WWW2012) (2012)</a:t>
            </a:r>
          </a:p>
          <a:p>
            <a:pPr>
              <a:buFont typeface="+mj-lt"/>
              <a:buAutoNum type="arabicPeriod" startAt="7"/>
            </a:pPr>
            <a:r>
              <a:rPr lang="en-US" sz="1200" dirty="0" err="1" smtClean="0"/>
              <a:t>Boutsidis</a:t>
            </a:r>
            <a:r>
              <a:rPr lang="en-US" sz="1200" dirty="0" smtClean="0"/>
              <a:t>, C, </a:t>
            </a:r>
            <a:r>
              <a:rPr lang="en-US" sz="1200" dirty="0" err="1" smtClean="0"/>
              <a:t>Gallopoulos</a:t>
            </a:r>
            <a:r>
              <a:rPr lang="en-US" sz="1200" dirty="0" smtClean="0"/>
              <a:t>, E: SVD-based initialization: A head start for nonnegative </a:t>
            </a:r>
            <a:r>
              <a:rPr lang="de-DE" sz="1200" dirty="0" err="1" smtClean="0"/>
              <a:t>matrix</a:t>
            </a:r>
            <a:r>
              <a:rPr lang="de-DE" sz="1200" dirty="0" smtClean="0"/>
              <a:t> </a:t>
            </a:r>
            <a:r>
              <a:rPr lang="de-DE" sz="1200" dirty="0" err="1" smtClean="0"/>
              <a:t>factorization</a:t>
            </a:r>
            <a:r>
              <a:rPr lang="de-DE" sz="1200" dirty="0" smtClean="0"/>
              <a:t>. Pat. </a:t>
            </a:r>
            <a:r>
              <a:rPr lang="de-DE" sz="1200" dirty="0" err="1" smtClean="0"/>
              <a:t>Recogn</a:t>
            </a:r>
            <a:r>
              <a:rPr lang="de-DE" sz="1200" dirty="0" smtClean="0"/>
              <a:t>. 41(4), 1350-1362 (2008)</a:t>
            </a:r>
            <a:endParaRPr lang="en-US" sz="1200" dirty="0" smtClean="0"/>
          </a:p>
          <a:p>
            <a:pPr>
              <a:buFont typeface="+mj-lt"/>
              <a:buAutoNum type="arabicPeriod" startAt="7"/>
            </a:pPr>
            <a:r>
              <a:rPr lang="en-US" sz="1200" dirty="0" err="1" smtClean="0"/>
              <a:t>Langville</a:t>
            </a:r>
            <a:r>
              <a:rPr lang="en-US" sz="1200" dirty="0" smtClean="0"/>
              <a:t>, AN, Meyer, CD, Albright R: Initializations for the Nonnegative Matrix </a:t>
            </a:r>
            <a:r>
              <a:rPr lang="de-DE" sz="1200" dirty="0" err="1" smtClean="0"/>
              <a:t>Factorization</a:t>
            </a:r>
            <a:r>
              <a:rPr lang="de-DE" sz="1200" dirty="0" smtClean="0"/>
              <a:t>. KDD (2006)</a:t>
            </a:r>
          </a:p>
          <a:p>
            <a:pPr>
              <a:buFont typeface="+mj-lt"/>
              <a:buAutoNum type="arabicPeriod" startAt="7"/>
            </a:pPr>
            <a:r>
              <a:rPr lang="en-US" sz="1200" dirty="0" smtClean="0"/>
              <a:t>Lee, DD, </a:t>
            </a:r>
            <a:r>
              <a:rPr lang="en-US" sz="1200" dirty="0" err="1" smtClean="0"/>
              <a:t>Seung</a:t>
            </a:r>
            <a:r>
              <a:rPr lang="en-US" sz="1200" dirty="0" smtClean="0"/>
              <a:t>, HS: Learning the parts of objects by non-negative matrix  factorization. </a:t>
            </a:r>
            <a:r>
              <a:rPr lang="de-DE" sz="1200" dirty="0" smtClean="0"/>
              <a:t>Nature, 401, 788-791 (1999)</a:t>
            </a:r>
          </a:p>
          <a:p>
            <a:pPr>
              <a:buFont typeface="+mj-lt"/>
              <a:buAutoNum type="arabicPeriod" startAt="7"/>
            </a:pPr>
            <a:r>
              <a:rPr lang="da-DK" sz="1200" dirty="0" smtClean="0"/>
              <a:t>Mørup, M, Hanson, LK: Algorithms for Sparse Non-negative Tucker decomposition. </a:t>
            </a:r>
            <a:r>
              <a:rPr lang="de-DE" sz="1200" dirty="0" err="1" smtClean="0"/>
              <a:t>Neural</a:t>
            </a:r>
            <a:r>
              <a:rPr lang="de-DE" sz="1200" dirty="0" smtClean="0"/>
              <a:t> </a:t>
            </a:r>
            <a:r>
              <a:rPr lang="de-DE" sz="1200" dirty="0" err="1" smtClean="0"/>
              <a:t>Comput</a:t>
            </a:r>
            <a:r>
              <a:rPr lang="de-DE" sz="1200" dirty="0" smtClean="0"/>
              <a:t>. 20(8), 2112-31 (2008)</a:t>
            </a:r>
          </a:p>
          <a:p>
            <a:pPr>
              <a:buFont typeface="+mj-lt"/>
              <a:buAutoNum type="arabicPeriod" startAt="7"/>
            </a:pPr>
            <a:r>
              <a:rPr lang="en-US" sz="1200" dirty="0" err="1" smtClean="0"/>
              <a:t>Eggert</a:t>
            </a:r>
            <a:r>
              <a:rPr lang="en-US" sz="1200" dirty="0" smtClean="0"/>
              <a:t>, J, </a:t>
            </a:r>
            <a:r>
              <a:rPr lang="en-US" sz="1200" dirty="0" err="1" smtClean="0"/>
              <a:t>Körner</a:t>
            </a:r>
            <a:r>
              <a:rPr lang="en-US" sz="1200" dirty="0" smtClean="0"/>
              <a:t>, E: Sparse coding and NMF. In Neural Networks, volume 4, </a:t>
            </a:r>
            <a:r>
              <a:rPr lang="de-DE" sz="1200" dirty="0" err="1" smtClean="0"/>
              <a:t>pages</a:t>
            </a:r>
            <a:r>
              <a:rPr lang="de-DE" sz="1200" dirty="0" smtClean="0"/>
              <a:t> 2529-2533 (2004)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tx2"/>
                </a:solidFill>
              </a:rPr>
              <a:t>Non-Negative Matrix </a:t>
            </a:r>
            <a:r>
              <a:rPr lang="de-DE" dirty="0" err="1" smtClean="0">
                <a:solidFill>
                  <a:schemeClr val="tx2"/>
                </a:solidFill>
              </a:rPr>
              <a:t>Factorization</a:t>
            </a:r>
            <a:endParaRPr lang="de-DE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>
                <a:solidFill>
                  <a:schemeClr val="tx2"/>
                </a:solidFill>
              </a:rPr>
              <a:t>Multiplicative</a:t>
            </a:r>
            <a:r>
              <a:rPr lang="de-DE" dirty="0" smtClean="0">
                <a:solidFill>
                  <a:schemeClr val="tx2"/>
                </a:solidFill>
              </a:rPr>
              <a:t> Updates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tx2"/>
                </a:solidFill>
              </a:rPr>
              <a:t>RESCAL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tx2"/>
                </a:solidFill>
              </a:rPr>
              <a:t>Non-</a:t>
            </a:r>
            <a:r>
              <a:rPr lang="de-DE" dirty="0" err="1" smtClean="0">
                <a:solidFill>
                  <a:schemeClr val="tx2"/>
                </a:solidFill>
              </a:rPr>
              <a:t>Negativity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RESCAL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tx2"/>
                </a:solidFill>
              </a:rPr>
              <a:t>Experiments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>
                <a:solidFill>
                  <a:schemeClr val="tx2"/>
                </a:solidFill>
              </a:rPr>
              <a:t>Benefits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and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Drawbacks</a:t>
            </a:r>
            <a:endParaRPr lang="de-DE" dirty="0" smtClean="0">
              <a:solidFill>
                <a:schemeClr val="tx2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Non-Negative Matrix </a:t>
            </a:r>
            <a:r>
              <a:rPr lang="de-DE" dirty="0" err="1" smtClean="0"/>
              <a:t>Factorization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314"/>
            <a:ext cx="3384376" cy="371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21088"/>
            <a:ext cx="3084928" cy="248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r>
              <a:rPr lang="de-DE" dirty="0" err="1" smtClean="0">
                <a:solidFill>
                  <a:schemeClr val="tx2"/>
                </a:solidFill>
              </a:rPr>
              <a:t>Factorize</a:t>
            </a:r>
            <a:r>
              <a:rPr lang="de-DE" dirty="0" smtClean="0">
                <a:solidFill>
                  <a:schemeClr val="tx2"/>
                </a:solidFill>
              </a:rPr>
              <a:t> a Matrix/Tensor </a:t>
            </a:r>
            <a:r>
              <a:rPr lang="de-DE" dirty="0" err="1" smtClean="0">
                <a:solidFill>
                  <a:schemeClr val="tx2"/>
                </a:solidFill>
              </a:rPr>
              <a:t>into</a:t>
            </a:r>
            <a:r>
              <a:rPr lang="de-DE" dirty="0" smtClean="0">
                <a:solidFill>
                  <a:schemeClr val="tx2"/>
                </a:solidFill>
              </a:rPr>
              <a:t> non-negative </a:t>
            </a:r>
            <a:r>
              <a:rPr lang="de-DE" dirty="0" err="1" smtClean="0">
                <a:solidFill>
                  <a:schemeClr val="tx2"/>
                </a:solidFill>
              </a:rPr>
              <a:t>factors</a:t>
            </a:r>
            <a:r>
              <a:rPr lang="de-DE" dirty="0" smtClean="0">
                <a:solidFill>
                  <a:schemeClr val="tx2"/>
                </a:solidFill>
              </a:rPr>
              <a:t> e.g. X = AV</a:t>
            </a:r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Allows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interpretation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latent </a:t>
            </a:r>
            <a:r>
              <a:rPr lang="de-DE" dirty="0" err="1" smtClean="0">
                <a:solidFill>
                  <a:schemeClr val="tx2"/>
                </a:solidFill>
              </a:rPr>
              <a:t>factors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Can </a:t>
            </a:r>
            <a:r>
              <a:rPr lang="de-DE" dirty="0" err="1" smtClean="0">
                <a:solidFill>
                  <a:schemeClr val="tx2"/>
                </a:solidFill>
              </a:rPr>
              <a:t>be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directly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used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clustering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Enforces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sparse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factors</a:t>
            </a:r>
            <a:endParaRPr lang="de-DE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Multiplicative</a:t>
            </a:r>
            <a:r>
              <a:rPr lang="de-DE" dirty="0" smtClean="0"/>
              <a:t> Updates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ChangeAspect="1"/>
          </p:cNvGraphicFramePr>
          <p:nvPr>
            <p:ph idx="1"/>
          </p:nvPr>
        </p:nvGraphicFramePr>
        <p:xfrm>
          <a:off x="1403648" y="4077072"/>
          <a:ext cx="2736304" cy="2219562"/>
        </p:xfrm>
        <a:graphic>
          <a:graphicData uri="http://schemas.openxmlformats.org/presentationml/2006/ole">
            <p:oleObj spid="_x0000_s4098" name="Formel" r:id="rId3" imgW="1143000" imgH="927000" progId="Equation.3">
              <p:embed/>
            </p:oleObj>
          </a:graphicData>
        </a:graphic>
      </p:graphicFrame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600201"/>
            <a:ext cx="8229600" cy="2692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Introduced by Lee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Seung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 2000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solidFill>
                  <a:schemeClr val="tx2"/>
                </a:solidFill>
              </a:rPr>
              <a:t>Used by </a:t>
            </a:r>
            <a:r>
              <a:rPr lang="en-US" sz="3200" noProof="0" dirty="0" err="1" smtClean="0">
                <a:solidFill>
                  <a:schemeClr val="tx2"/>
                </a:solidFill>
              </a:rPr>
              <a:t>Mørup</a:t>
            </a:r>
            <a:r>
              <a:rPr lang="en-US" sz="3200" noProof="0" dirty="0" smtClean="0">
                <a:solidFill>
                  <a:schemeClr val="tx2"/>
                </a:solidFill>
              </a:rPr>
              <a:t> and Hanson to infer NN Tucker decomposition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cost-function 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C(θ) </a:t>
            </a:r>
            <a:endParaRPr lang="en-US" sz="3200" noProof="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noProof="0" dirty="0" smtClean="0">
                <a:solidFill>
                  <a:schemeClr val="tx2"/>
                </a:solidFill>
                <a:cs typeface="Times New Roman" pitchFamily="18" charset="0"/>
              </a:rPr>
              <a:t>Derive the partial derivative with respect to </a:t>
            </a:r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200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noProof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Identify negative and positive part of the derivative and construct</a:t>
            </a:r>
            <a:r>
              <a:rPr kumimoji="0" lang="en-US" sz="320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update function: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7" name="Geschweifte Klammer rechts 6"/>
          <p:cNvSpPr/>
          <p:nvPr/>
        </p:nvSpPr>
        <p:spPr>
          <a:xfrm>
            <a:off x="4139952" y="4293096"/>
            <a:ext cx="4320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eschweifte Klammer rechts 7"/>
          <p:cNvSpPr/>
          <p:nvPr/>
        </p:nvSpPr>
        <p:spPr>
          <a:xfrm>
            <a:off x="4139952" y="5229200"/>
            <a:ext cx="432048" cy="914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572000" y="4581128"/>
            <a:ext cx="304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part of the derivative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644008" y="5445224"/>
            <a:ext cx="294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part of the derivative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RESCAL Tensor </a:t>
            </a:r>
            <a:r>
              <a:rPr lang="de-DE" dirty="0" err="1" smtClean="0"/>
              <a:t>Factorization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Relational </a:t>
            </a:r>
            <a:r>
              <a:rPr lang="de-DE" dirty="0" smtClean="0"/>
              <a:t>L</a:t>
            </a:r>
            <a:r>
              <a:rPr lang="de-DE" dirty="0" smtClean="0"/>
              <a:t>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 err="1" smtClean="0">
                <a:solidFill>
                  <a:schemeClr val="tx2"/>
                </a:solidFill>
              </a:rPr>
              <a:t>Three-way-tensor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factorization</a:t>
            </a:r>
            <a:r>
              <a:rPr lang="de-DE" sz="2800" dirty="0" smtClean="0">
                <a:solidFill>
                  <a:schemeClr val="tx2"/>
                </a:solidFill>
              </a:rPr>
              <a:t> model</a:t>
            </a:r>
          </a:p>
          <a:p>
            <a:endParaRPr lang="de-DE" sz="2800" dirty="0" smtClean="0">
              <a:solidFill>
                <a:schemeClr val="tx2"/>
              </a:solidFill>
            </a:endParaRPr>
          </a:p>
          <a:p>
            <a:endParaRPr lang="de-DE" sz="2800" dirty="0" smtClean="0">
              <a:solidFill>
                <a:schemeClr val="tx2"/>
              </a:solidFill>
            </a:endParaRPr>
          </a:p>
          <a:p>
            <a:endParaRPr lang="de-DE" sz="2800" dirty="0" smtClean="0">
              <a:solidFill>
                <a:schemeClr val="tx2"/>
              </a:solidFill>
            </a:endParaRPr>
          </a:p>
          <a:p>
            <a:endParaRPr lang="de-DE" sz="2800" dirty="0" smtClean="0">
              <a:solidFill>
                <a:schemeClr val="tx2"/>
              </a:solidFill>
            </a:endParaRPr>
          </a:p>
          <a:p>
            <a:endParaRPr lang="de-DE" sz="2800" dirty="0" smtClean="0">
              <a:solidFill>
                <a:schemeClr val="tx2"/>
              </a:solidFill>
            </a:endParaRPr>
          </a:p>
          <a:p>
            <a:endParaRPr lang="de-DE" sz="2800" dirty="0" smtClean="0">
              <a:solidFill>
                <a:schemeClr val="tx2"/>
              </a:solidFill>
            </a:endParaRPr>
          </a:p>
          <a:p>
            <a:r>
              <a:rPr lang="de-DE" sz="2800" dirty="0" err="1" smtClean="0">
                <a:solidFill>
                  <a:schemeClr val="tx2"/>
                </a:solidFill>
              </a:rPr>
              <a:t>Showed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very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good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results</a:t>
            </a:r>
            <a:r>
              <a:rPr lang="de-DE" sz="2800" dirty="0" smtClean="0">
                <a:solidFill>
                  <a:schemeClr val="tx2"/>
                </a:solidFill>
              </a:rPr>
              <a:t> in </a:t>
            </a:r>
            <a:r>
              <a:rPr lang="de-DE" sz="2800" dirty="0" err="1" smtClean="0">
                <a:solidFill>
                  <a:schemeClr val="tx2"/>
                </a:solidFill>
              </a:rPr>
              <a:t>various</a:t>
            </a:r>
            <a:r>
              <a:rPr lang="de-DE" sz="2800" dirty="0" smtClean="0">
                <a:solidFill>
                  <a:schemeClr val="tx2"/>
                </a:solidFill>
              </a:rPr>
              <a:t> relational </a:t>
            </a:r>
            <a:r>
              <a:rPr lang="de-DE" sz="2800" dirty="0" err="1" smtClean="0">
                <a:solidFill>
                  <a:schemeClr val="tx2"/>
                </a:solidFill>
              </a:rPr>
              <a:t>learning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tasks</a:t>
            </a:r>
            <a:r>
              <a:rPr lang="de-DE" sz="2800" dirty="0" smtClean="0">
                <a:solidFill>
                  <a:schemeClr val="tx2"/>
                </a:solidFill>
              </a:rPr>
              <a:t> [5,8]</a:t>
            </a:r>
          </a:p>
        </p:txBody>
      </p:sp>
      <p:pic>
        <p:nvPicPr>
          <p:cNvPr id="1026" name="Picture 2" descr="C:\Users\z0033u3t\Desktop\Promotion\Publications\PKDD_ECML_Poster\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4320480" cy="1735848"/>
          </a:xfrm>
          <a:prstGeom prst="rect">
            <a:avLst/>
          </a:prstGeom>
          <a:noFill/>
        </p:spPr>
      </p:pic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827584" y="2060848"/>
          <a:ext cx="3687568" cy="504056"/>
        </p:xfrm>
        <a:graphic>
          <a:graphicData uri="http://schemas.openxmlformats.org/presentationml/2006/ole">
            <p:oleObj spid="_x0000_s1027" name="Formel" r:id="rId4" imgW="1765080" imgH="2412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27584" y="2492896"/>
          <a:ext cx="5716587" cy="614363"/>
        </p:xfrm>
        <a:graphic>
          <a:graphicData uri="http://schemas.openxmlformats.org/presentationml/2006/ole">
            <p:oleObj spid="_x0000_s1029" name="Formel" r:id="rId5" imgW="3670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Non-Negative </a:t>
            </a:r>
            <a:r>
              <a:rPr lang="de-DE" dirty="0" err="1" smtClean="0"/>
              <a:t>Constraint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RESCAL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tx2"/>
                </a:solidFill>
              </a:rPr>
              <a:t>Regularized</a:t>
            </a:r>
            <a:r>
              <a:rPr lang="de-DE" dirty="0" smtClean="0">
                <a:solidFill>
                  <a:schemeClr val="tx2"/>
                </a:solidFill>
              </a:rPr>
              <a:t> Least-</a:t>
            </a:r>
            <a:r>
              <a:rPr lang="de-DE" dirty="0" err="1" smtClean="0">
                <a:solidFill>
                  <a:schemeClr val="tx2"/>
                </a:solidFill>
              </a:rPr>
              <a:t>Squares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Cost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Function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</a:p>
          <a:p>
            <a:endParaRPr lang="de-DE" dirty="0" smtClean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err="1" smtClean="0">
                <a:solidFill>
                  <a:schemeClr val="tx2"/>
                </a:solidFill>
              </a:rPr>
              <a:t>Regularized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Kullback-Leibler-Divergence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Cost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Function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</a:p>
          <a:p>
            <a:endParaRPr lang="de-DE" dirty="0" smtClean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68325" y="2276475"/>
          <a:ext cx="6784975" cy="949325"/>
        </p:xfrm>
        <a:graphic>
          <a:graphicData uri="http://schemas.openxmlformats.org/presentationml/2006/ole">
            <p:oleObj spid="_x0000_s2051" name="Formel" r:id="rId3" imgW="4356000" imgH="60948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67544" y="4581128"/>
          <a:ext cx="8535987" cy="1182687"/>
        </p:xfrm>
        <a:graphic>
          <a:graphicData uri="http://schemas.openxmlformats.org/presentationml/2006/ole">
            <p:oleObj spid="_x0000_s2053" name="Formel" r:id="rId4" imgW="567684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Normalization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Integrating</a:t>
            </a:r>
            <a:r>
              <a:rPr lang="de-DE" dirty="0" smtClean="0"/>
              <a:t> </a:t>
            </a:r>
            <a:r>
              <a:rPr lang="de-DE" dirty="0" err="1" smtClean="0"/>
              <a:t>Entity</a:t>
            </a:r>
            <a:r>
              <a:rPr lang="de-DE" dirty="0" smtClean="0"/>
              <a:t> Attribute Information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2"/>
                </a:solidFill>
              </a:rPr>
              <a:t>Normalization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Factor</a:t>
            </a:r>
            <a:r>
              <a:rPr lang="de-DE" dirty="0" smtClean="0">
                <a:solidFill>
                  <a:schemeClr val="tx2"/>
                </a:solidFill>
              </a:rPr>
              <a:t> Matrix </a:t>
            </a:r>
            <a:r>
              <a:rPr lang="de-DE" dirty="0" smtClean="0">
                <a:solidFill>
                  <a:schemeClr val="tx2"/>
                </a:solidFill>
              </a:rPr>
              <a:t>A [13]</a:t>
            </a:r>
            <a:endParaRPr lang="de-DE" dirty="0" smtClean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Add </a:t>
            </a:r>
            <a:r>
              <a:rPr lang="de-DE" dirty="0" err="1" smtClean="0">
                <a:solidFill>
                  <a:schemeClr val="tx2"/>
                </a:solidFill>
              </a:rPr>
              <a:t>attribute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information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to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model [8]</a:t>
            </a:r>
          </a:p>
          <a:p>
            <a:endParaRPr lang="de-DE" dirty="0" smtClean="0">
              <a:solidFill>
                <a:schemeClr val="tx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dirty="0" smtClean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9552" y="2132857"/>
          <a:ext cx="4464496" cy="1323504"/>
        </p:xfrm>
        <a:graphic>
          <a:graphicData uri="http://schemas.openxmlformats.org/presentationml/2006/ole">
            <p:oleObj spid="_x0000_s3074" name="Formel" r:id="rId3" imgW="2400120" imgH="7110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39552" y="3933056"/>
          <a:ext cx="6745974" cy="1728192"/>
        </p:xfrm>
        <a:graphic>
          <a:graphicData uri="http://schemas.openxmlformats.org/presentationml/2006/ole">
            <p:oleObj spid="_x0000_s3076" name="Formel" r:id="rId4" imgW="3174840" imgH="812520" progId="Equation.3">
              <p:embed/>
            </p:oleObj>
          </a:graphicData>
        </a:graphic>
      </p:graphicFrame>
      <p:sp>
        <p:nvSpPr>
          <p:cNvPr id="7" name="180-Grad-Pfeil 6"/>
          <p:cNvSpPr/>
          <p:nvPr/>
        </p:nvSpPr>
        <p:spPr>
          <a:xfrm rot="5400000">
            <a:off x="6264066" y="2601028"/>
            <a:ext cx="3146639" cy="2210295"/>
          </a:xfrm>
          <a:prstGeom prst="uturnArrow">
            <a:avLst>
              <a:gd name="adj1" fmla="val 16341"/>
              <a:gd name="adj2" fmla="val 25000"/>
              <a:gd name="adj3" fmla="val 25000"/>
              <a:gd name="adj4" fmla="val 44271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58361" y="455069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Include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2555776" y="5879592"/>
            <a:ext cx="3816424" cy="978408"/>
          </a:xfrm>
          <a:prstGeom prst="downArrow">
            <a:avLst>
              <a:gd name="adj1" fmla="val 57902"/>
              <a:gd name="adj2" fmla="val 51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Also </a:t>
            </a:r>
            <a:r>
              <a:rPr lang="de-DE" dirty="0" err="1" smtClean="0"/>
              <a:t>for</a:t>
            </a:r>
            <a:r>
              <a:rPr lang="de-DE" dirty="0" smtClean="0"/>
              <a:t> KL-</a:t>
            </a:r>
            <a:r>
              <a:rPr lang="de-DE" dirty="0" err="1" smtClean="0"/>
              <a:t>Divergence</a:t>
            </a:r>
            <a:r>
              <a:rPr lang="de-DE" dirty="0" smtClean="0"/>
              <a:t> </a:t>
            </a:r>
            <a:r>
              <a:rPr lang="de-DE" dirty="0" err="1" smtClean="0"/>
              <a:t>Cost-Function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tx2"/>
                </a:solidFill>
              </a:rPr>
              <a:t>Nations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14 x 14 x  56 multi-relational data that consist of relations between nations (treaties, immigration, etc). Additionally the dataset contains attribute information for each entry</a:t>
            </a:r>
            <a:r>
              <a:rPr lang="en-US" sz="2600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tx2"/>
                </a:solidFill>
              </a:rPr>
              <a:t>Kinship</a:t>
            </a:r>
            <a:r>
              <a:rPr lang="en-US" sz="2600" dirty="0" smtClean="0">
                <a:solidFill>
                  <a:schemeClr val="tx2"/>
                </a:solidFill>
              </a:rPr>
              <a:t> 104 x 104 x 26 multi-relational data that consist of several kinship relations within the </a:t>
            </a:r>
            <a:r>
              <a:rPr lang="en-US" sz="2600" dirty="0" err="1" smtClean="0">
                <a:solidFill>
                  <a:schemeClr val="tx2"/>
                </a:solidFill>
              </a:rPr>
              <a:t>Alwayarra</a:t>
            </a:r>
            <a:r>
              <a:rPr lang="en-US" sz="2600" dirty="0" smtClean="0">
                <a:solidFill>
                  <a:schemeClr val="tx2"/>
                </a:solidFill>
              </a:rPr>
              <a:t> tribe</a:t>
            </a:r>
            <a:r>
              <a:rPr lang="en-US" sz="2600" dirty="0" smtClean="0">
                <a:solidFill>
                  <a:schemeClr val="tx2"/>
                </a:solidFill>
              </a:rPr>
              <a:t>.</a:t>
            </a:r>
            <a:endParaRPr lang="en-US" sz="26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tx2"/>
                </a:solidFill>
              </a:rPr>
              <a:t>UMLS</a:t>
            </a:r>
            <a:r>
              <a:rPr lang="en-US" sz="2600" dirty="0" smtClean="0">
                <a:solidFill>
                  <a:schemeClr val="tx2"/>
                </a:solidFill>
              </a:rPr>
              <a:t> 135 x 135 x 49 multi relational data that consist if biomedical relationships between categorized concepts of the Unified Medical Language System (UMLS</a:t>
            </a:r>
            <a:r>
              <a:rPr lang="en-US" sz="2600" dirty="0" smtClean="0">
                <a:solidFill>
                  <a:schemeClr val="tx2"/>
                </a:solidFill>
              </a:rPr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tx2"/>
                </a:solidFill>
              </a:rPr>
              <a:t>10 x cross-validation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tx2"/>
                </a:solidFill>
              </a:rPr>
              <a:t>Initialized the non-negative factor matrices with Non-negative Double Singular Value Decomposition method (NNDSVD)[9]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Nonzero entries were defined </a:t>
            </a:r>
            <a:r>
              <a:rPr lang="en-US" sz="2800" dirty="0" smtClean="0">
                <a:solidFill>
                  <a:schemeClr val="tx2"/>
                </a:solidFill>
              </a:rPr>
              <a:t>as entries smaller than -1.0e-9 or greater than 1.0e-9.</a:t>
            </a:r>
            <a:endParaRPr lang="en-US" sz="26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 Kinships and UMLS case, the performance is similar to the original RESCAL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Worse performance on the nations dataset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Sparsity</a:t>
            </a:r>
            <a:r>
              <a:rPr lang="en-US" dirty="0" smtClean="0">
                <a:solidFill>
                  <a:schemeClr val="tx2"/>
                </a:solidFill>
              </a:rPr>
              <a:t> of latent factors significantly lower for UMLS and Kinships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Minimizing KL-Divergence Cost functions leads to more sparse factors</a:t>
            </a:r>
          </a:p>
          <a:p>
            <a:endParaRPr lang="de-DE" dirty="0"/>
          </a:p>
        </p:txBody>
      </p:sp>
      <p:pic>
        <p:nvPicPr>
          <p:cNvPr id="4" name="Picture 4" descr="C:\Users\z0033u3t\Desktop\na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2160240" cy="1626275"/>
          </a:xfrm>
          <a:prstGeom prst="rect">
            <a:avLst/>
          </a:prstGeom>
          <a:noFill/>
        </p:spPr>
      </p:pic>
      <p:pic>
        <p:nvPicPr>
          <p:cNvPr id="5" name="Picture 5" descr="C:\Users\z0033u3t\Desktop\nations_spars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340768"/>
            <a:ext cx="2160240" cy="1626275"/>
          </a:xfrm>
          <a:prstGeom prst="rect">
            <a:avLst/>
          </a:prstGeom>
          <a:noFill/>
        </p:spPr>
      </p:pic>
      <p:pic>
        <p:nvPicPr>
          <p:cNvPr id="6" name="Picture 6" descr="C:\Users\z0033u3t\Desktop\kinsh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96952"/>
            <a:ext cx="2160240" cy="1620180"/>
          </a:xfrm>
          <a:prstGeom prst="rect">
            <a:avLst/>
          </a:prstGeom>
          <a:noFill/>
        </p:spPr>
      </p:pic>
      <p:pic>
        <p:nvPicPr>
          <p:cNvPr id="7" name="Picture 7" descr="C:\Users\z0033u3t\Desktop\kinship_sparsit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996952"/>
            <a:ext cx="2160240" cy="1620180"/>
          </a:xfrm>
          <a:prstGeom prst="rect">
            <a:avLst/>
          </a:prstGeom>
          <a:noFill/>
        </p:spPr>
      </p:pic>
      <p:pic>
        <p:nvPicPr>
          <p:cNvPr id="8" name="Picture 8" descr="C:\Users\z0033u3t\Desktop\uml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25144"/>
            <a:ext cx="2160240" cy="1620180"/>
          </a:xfrm>
          <a:prstGeom prst="rect">
            <a:avLst/>
          </a:prstGeom>
          <a:noFill/>
        </p:spPr>
      </p:pic>
      <p:pic>
        <p:nvPicPr>
          <p:cNvPr id="9" name="Picture 9" descr="C:\Users\z0033u3t\Desktop\umls_sparsit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725144"/>
            <a:ext cx="2160240" cy="1620180"/>
          </a:xfrm>
          <a:prstGeom prst="rect">
            <a:avLst/>
          </a:prstGeom>
          <a:noFill/>
        </p:spPr>
      </p:pic>
      <p:sp>
        <p:nvSpPr>
          <p:cNvPr id="11" name="Geschweifte Klammer links 10"/>
          <p:cNvSpPr/>
          <p:nvPr/>
        </p:nvSpPr>
        <p:spPr>
          <a:xfrm rot="16200000">
            <a:off x="7975812" y="5857836"/>
            <a:ext cx="155448" cy="914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chweifte Klammer links 11"/>
          <p:cNvSpPr/>
          <p:nvPr/>
        </p:nvSpPr>
        <p:spPr>
          <a:xfrm rot="16200000">
            <a:off x="7219728" y="6037856"/>
            <a:ext cx="155448" cy="55436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links 12"/>
          <p:cNvSpPr/>
          <p:nvPr/>
        </p:nvSpPr>
        <p:spPr>
          <a:xfrm rot="16200000">
            <a:off x="6031596" y="5857836"/>
            <a:ext cx="155448" cy="914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links 13"/>
          <p:cNvSpPr/>
          <p:nvPr/>
        </p:nvSpPr>
        <p:spPr>
          <a:xfrm rot="16200000">
            <a:off x="5275512" y="6037856"/>
            <a:ext cx="155448" cy="55436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596336" y="6381328"/>
            <a:ext cx="930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KL-</a:t>
            </a:r>
            <a:r>
              <a:rPr lang="de-DE" sz="1000" dirty="0" err="1" smtClean="0"/>
              <a:t>Divergence</a:t>
            </a:r>
            <a:endParaRPr lang="de-DE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5652120" y="6381328"/>
            <a:ext cx="930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KL-</a:t>
            </a:r>
            <a:r>
              <a:rPr lang="de-DE" sz="1000" dirty="0" err="1" smtClean="0"/>
              <a:t>Divergence</a:t>
            </a:r>
            <a:endParaRPr lang="de-DE" sz="1000" dirty="0"/>
          </a:p>
        </p:txBody>
      </p:sp>
      <p:sp>
        <p:nvSpPr>
          <p:cNvPr id="17" name="Textfeld 16"/>
          <p:cNvSpPr txBox="1"/>
          <p:nvPr/>
        </p:nvSpPr>
        <p:spPr>
          <a:xfrm>
            <a:off x="5220072" y="6381328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LS</a:t>
            </a:r>
            <a:endParaRPr lang="de-DE" sz="1000" dirty="0"/>
          </a:p>
        </p:txBody>
      </p:sp>
      <p:sp>
        <p:nvSpPr>
          <p:cNvPr id="18" name="Textfeld 17"/>
          <p:cNvSpPr txBox="1"/>
          <p:nvPr/>
        </p:nvSpPr>
        <p:spPr>
          <a:xfrm>
            <a:off x="7164288" y="6381328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LS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Bildschirmpräsentation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Larissa-Design</vt:lpstr>
      <vt:lpstr>Microsoft Formel-Editor 3.0</vt:lpstr>
      <vt:lpstr>Formel</vt:lpstr>
      <vt:lpstr>Non-Negative Tensor Factorization with RESCAL</vt:lpstr>
      <vt:lpstr>Overview</vt:lpstr>
      <vt:lpstr>Non-Negative Matrix Factorization</vt:lpstr>
      <vt:lpstr>Multiplicative Updates</vt:lpstr>
      <vt:lpstr>RESCAL Tensor Factorization for Relational Learning</vt:lpstr>
      <vt:lpstr>Non-Negative Constraint for RESCAL</vt:lpstr>
      <vt:lpstr>Normalization and Integrating Entity Attribute Information </vt:lpstr>
      <vt:lpstr>Experiments</vt:lpstr>
      <vt:lpstr>Results</vt:lpstr>
      <vt:lpstr>Conclusion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Non-Negative Tensor Factorization with Rescal</dc:title>
  <dc:creator>Krompass, Denis</dc:creator>
  <cp:lastModifiedBy>Denis Krompass</cp:lastModifiedBy>
  <cp:revision>11</cp:revision>
  <dcterms:created xsi:type="dcterms:W3CDTF">2013-09-19T14:10:42Z</dcterms:created>
  <dcterms:modified xsi:type="dcterms:W3CDTF">2013-09-19T16:00:36Z</dcterms:modified>
</cp:coreProperties>
</file>