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3" r:id="rId4"/>
    <p:sldId id="294" r:id="rId5"/>
    <p:sldId id="296" r:id="rId6"/>
    <p:sldId id="288" r:id="rId7"/>
    <p:sldId id="292" r:id="rId8"/>
    <p:sldId id="299" r:id="rId9"/>
    <p:sldId id="298" r:id="rId10"/>
    <p:sldId id="286" r:id="rId11"/>
    <p:sldId id="297" r:id="rId1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071"/>
    <a:srgbClr val="93B4FE"/>
    <a:srgbClr val="7E56CE"/>
    <a:srgbClr val="C1FFDD"/>
    <a:srgbClr val="9FD19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>
      <p:cViewPr>
        <p:scale>
          <a:sx n="120" d="100"/>
          <a:sy n="120" d="100"/>
        </p:scale>
        <p:origin x="-474" y="10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F0A51-214B-47E7-911A-6C01D00C54AA}" type="datetimeFigureOut">
              <a:rPr lang="de-DE" smtClean="0"/>
              <a:pPr/>
              <a:t>28.10.2014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5140F-3D00-4695-975D-56E4A431C29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5140F-3D00-4695-975D-56E4A431C29C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2E3D3-471B-4ABE-9459-BAC8FCA97D7B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2E3D3-471B-4ABE-9459-BAC8FCA97D7B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5910-519B-440F-9D9C-A10EABD71AAF}" type="datetime1">
              <a:rPr lang="de-DE" smtClean="0"/>
              <a:pPr/>
              <a:t>28.10.2014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6A67-2CF5-4DA8-ABA0-57255CE87E4E}" type="datetime1">
              <a:rPr lang="de-DE" smtClean="0"/>
              <a:pPr/>
              <a:t>28.10.2014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B2900-2EE0-46D3-A9D0-4E07B70FBE84}" type="datetime1">
              <a:rPr lang="de-DE" smtClean="0"/>
              <a:pPr/>
              <a:t>28.10.2014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A7B82-2CF9-4F27-9187-F778095F8362}" type="datetime1">
              <a:rPr lang="de-DE" smtClean="0"/>
              <a:pPr/>
              <a:t>28.10.2014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BB10-8C7E-46B4-86D2-676816ACE674}" type="datetime1">
              <a:rPr lang="de-DE" smtClean="0"/>
              <a:pPr/>
              <a:t>28.10.2014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2A43-D7A8-4A20-A3ED-8FFC787213FC}" type="datetime1">
              <a:rPr lang="de-DE" smtClean="0"/>
              <a:pPr/>
              <a:t>28.10.2014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C941-5734-4B72-A903-A6B68F9A53FF}" type="datetime1">
              <a:rPr lang="de-DE" smtClean="0"/>
              <a:pPr/>
              <a:t>28.10.2014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9BFF4-9B6E-46E5-BB0C-D60C8C141403}" type="datetime1">
              <a:rPr lang="de-DE" smtClean="0"/>
              <a:pPr/>
              <a:t>28.10.2014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9044-D49A-4195-B1DA-2D09B4F3480B}" type="datetime1">
              <a:rPr lang="de-DE" smtClean="0"/>
              <a:pPr/>
              <a:t>28.10.2014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2664-84B2-4684-9F80-95EA19306D59}" type="datetime1">
              <a:rPr lang="de-DE" smtClean="0"/>
              <a:pPr/>
              <a:t>28.10.2014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445A-87CF-4F45-950C-4A5D5006EDC2}" type="datetime1">
              <a:rPr lang="de-DE" smtClean="0"/>
              <a:pPr/>
              <a:t>28.10.2014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F8D65-C534-4892-B6CB-8C6E06EBA194}" type="datetime1">
              <a:rPr lang="de-DE" smtClean="0"/>
              <a:pPr/>
              <a:t>28.10.2014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Large-Scale Factorization of Type-Constrained Multi-Relational Data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27584" y="3886200"/>
            <a:ext cx="7488832" cy="17526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sz="3600" dirty="0" smtClean="0">
                <a:solidFill>
                  <a:schemeClr val="tx2"/>
                </a:solidFill>
              </a:rPr>
              <a:t>Denis Krompaß</a:t>
            </a:r>
            <a:r>
              <a:rPr lang="en-US" sz="3600" baseline="30000" dirty="0" smtClean="0">
                <a:solidFill>
                  <a:schemeClr val="tx2"/>
                </a:solidFill>
              </a:rPr>
              <a:t>1</a:t>
            </a:r>
            <a:r>
              <a:rPr lang="en-US" sz="3600" dirty="0" smtClean="0">
                <a:solidFill>
                  <a:schemeClr val="tx2"/>
                </a:solidFill>
              </a:rPr>
              <a:t>, Maximilian Nickel</a:t>
            </a:r>
            <a:r>
              <a:rPr lang="en-US" sz="3600" baseline="30000" dirty="0" smtClean="0">
                <a:solidFill>
                  <a:schemeClr val="tx2"/>
                </a:solidFill>
              </a:rPr>
              <a:t>2</a:t>
            </a:r>
            <a:r>
              <a:rPr lang="en-US" sz="3600" dirty="0" smtClean="0">
                <a:solidFill>
                  <a:schemeClr val="tx2"/>
                </a:solidFill>
              </a:rPr>
              <a:t> and Volker Tresp</a:t>
            </a:r>
            <a:r>
              <a:rPr lang="en-US" sz="3600" baseline="30000" dirty="0" smtClean="0">
                <a:solidFill>
                  <a:schemeClr val="tx2"/>
                </a:solidFill>
              </a:rPr>
              <a:t>1,3</a:t>
            </a:r>
          </a:p>
          <a:p>
            <a:pPr lvl="0" defTabSz="4176431">
              <a:spcBef>
                <a:spcPts val="0"/>
              </a:spcBef>
              <a:defRPr/>
            </a:pPr>
            <a:r>
              <a:rPr lang="en-US" baseline="30000" dirty="0" smtClean="0">
                <a:solidFill>
                  <a:schemeClr val="tx2"/>
                </a:solidFill>
              </a:rPr>
              <a:t>1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sz="2900" dirty="0" smtClean="0">
                <a:solidFill>
                  <a:schemeClr val="tx2"/>
                </a:solidFill>
              </a:rPr>
              <a:t>Department of Computer Science. Ludwig Maximilian University, </a:t>
            </a:r>
          </a:p>
          <a:p>
            <a:pPr lvl="0" defTabSz="4176431">
              <a:spcBef>
                <a:spcPts val="0"/>
              </a:spcBef>
              <a:defRPr/>
            </a:pPr>
            <a:r>
              <a:rPr lang="en-US" sz="2900" baseline="30000" dirty="0" smtClean="0">
                <a:solidFill>
                  <a:schemeClr val="tx2"/>
                </a:solidFill>
              </a:rPr>
              <a:t>2</a:t>
            </a:r>
            <a:r>
              <a:rPr lang="en-US" sz="2900" dirty="0" smtClean="0">
                <a:solidFill>
                  <a:schemeClr val="tx2"/>
                </a:solidFill>
              </a:rPr>
              <a:t> MIT, Cambridge and </a:t>
            </a:r>
            <a:r>
              <a:rPr lang="en-US" sz="2900" dirty="0" err="1" smtClean="0">
                <a:solidFill>
                  <a:schemeClr val="tx2"/>
                </a:solidFill>
              </a:rPr>
              <a:t>Istituto</a:t>
            </a:r>
            <a:r>
              <a:rPr lang="en-US" sz="2900" dirty="0" smtClean="0">
                <a:solidFill>
                  <a:schemeClr val="tx2"/>
                </a:solidFill>
              </a:rPr>
              <a:t> </a:t>
            </a:r>
            <a:r>
              <a:rPr lang="en-US" sz="2900" dirty="0" err="1" smtClean="0">
                <a:solidFill>
                  <a:schemeClr val="tx2"/>
                </a:solidFill>
              </a:rPr>
              <a:t>Italiano</a:t>
            </a:r>
            <a:r>
              <a:rPr lang="en-US" sz="2900" dirty="0" smtClean="0">
                <a:solidFill>
                  <a:schemeClr val="tx2"/>
                </a:solidFill>
              </a:rPr>
              <a:t> </a:t>
            </a:r>
            <a:r>
              <a:rPr lang="en-US" sz="2900" dirty="0" err="1" smtClean="0">
                <a:solidFill>
                  <a:schemeClr val="tx2"/>
                </a:solidFill>
              </a:rPr>
              <a:t>di</a:t>
            </a:r>
            <a:r>
              <a:rPr lang="en-US" sz="2900" dirty="0" smtClean="0">
                <a:solidFill>
                  <a:schemeClr val="tx2"/>
                </a:solidFill>
              </a:rPr>
              <a:t> </a:t>
            </a:r>
            <a:r>
              <a:rPr lang="en-US" sz="2900" dirty="0" err="1" smtClean="0">
                <a:solidFill>
                  <a:schemeClr val="tx2"/>
                </a:solidFill>
              </a:rPr>
              <a:t>Tecnologia</a:t>
            </a:r>
            <a:endParaRPr lang="en-US" sz="2900" dirty="0" smtClean="0">
              <a:solidFill>
                <a:schemeClr val="tx2"/>
              </a:solidFill>
            </a:endParaRPr>
          </a:p>
          <a:p>
            <a:pPr lvl="0" defTabSz="4176431">
              <a:spcBef>
                <a:spcPts val="0"/>
              </a:spcBef>
              <a:defRPr/>
            </a:pPr>
            <a:r>
              <a:rPr lang="en-US" sz="2900" baseline="30000" dirty="0" smtClean="0">
                <a:solidFill>
                  <a:schemeClr val="tx2"/>
                </a:solidFill>
              </a:rPr>
              <a:t>3</a:t>
            </a:r>
            <a:r>
              <a:rPr lang="en-US" sz="2900" dirty="0" smtClean="0">
                <a:solidFill>
                  <a:schemeClr val="tx2"/>
                </a:solidFill>
              </a:rPr>
              <a:t> Corporate Technology, Siemens AG</a:t>
            </a:r>
          </a:p>
        </p:txBody>
      </p:sp>
      <p:pic>
        <p:nvPicPr>
          <p:cNvPr id="5" name="Picture 37" descr="C:\Users\z0033u3t\Desktop\lmu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836712"/>
            <a:ext cx="1349152" cy="640358"/>
          </a:xfrm>
          <a:prstGeom prst="rect">
            <a:avLst/>
          </a:prstGeom>
          <a:noFill/>
        </p:spPr>
      </p:pic>
      <p:pic>
        <p:nvPicPr>
          <p:cNvPr id="6" name="Picture 34" descr="C:\Users\z0033u3t\Desktop\Siemens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124744"/>
            <a:ext cx="2178186" cy="446372"/>
          </a:xfrm>
          <a:prstGeom prst="rect">
            <a:avLst/>
          </a:prstGeom>
          <a:noFill/>
        </p:spPr>
      </p:pic>
      <p:pic>
        <p:nvPicPr>
          <p:cNvPr id="4097" name="Picture 1" descr="D:\Promotion\Publications\ISWC2014\logo_mi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980728"/>
            <a:ext cx="1080120" cy="665378"/>
          </a:xfrm>
          <a:prstGeom prst="rect">
            <a:avLst/>
          </a:prstGeom>
          <a:noFill/>
        </p:spPr>
      </p:pic>
      <p:pic>
        <p:nvPicPr>
          <p:cNvPr id="4098" name="Picture 2" descr="D:\Promotion\Publications\ISWC2014\ii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980728"/>
            <a:ext cx="724676" cy="79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Considering Local Closed-World Assumptions is important in large Type-Constraint multi relational datasets like </a:t>
            </a:r>
            <a:r>
              <a:rPr lang="en-US" sz="2800" dirty="0" err="1" smtClean="0"/>
              <a:t>DBpedia</a:t>
            </a:r>
            <a:r>
              <a:rPr lang="en-US" sz="2800" dirty="0" smtClean="0"/>
              <a:t>.</a:t>
            </a:r>
          </a:p>
          <a:p>
            <a:pPr>
              <a:buFont typeface="Wingdings" pitchFamily="2" charset="2"/>
              <a:buChar char="§"/>
            </a:pPr>
            <a:endParaRPr lang="en-US" sz="2800" dirty="0" smtClean="0"/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LCAs can be introduced into the RESCAL model through type-constraints.</a:t>
            </a:r>
          </a:p>
          <a:p>
            <a:pPr>
              <a:buFont typeface="Wingdings" pitchFamily="2" charset="2"/>
              <a:buChar char="§"/>
            </a:pPr>
            <a:endParaRPr lang="en-US" sz="2800" dirty="0" smtClean="0"/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RESCAL with type constraints clearly outperforms RESCAL without type-constraints on large type-constrained  multi-relational datasets like </a:t>
            </a:r>
            <a:r>
              <a:rPr lang="en-US" sz="2800" dirty="0" err="1" smtClean="0"/>
              <a:t>DBpedia</a:t>
            </a:r>
            <a:r>
              <a:rPr lang="en-US" sz="2800" dirty="0" smtClean="0"/>
              <a:t>.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0" y="2204864"/>
            <a:ext cx="9144000" cy="1512168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179512" y="5877272"/>
            <a:ext cx="34165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http://www.dbs.ifi.lmu.de/~krompass/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Denis.Krompass@campus.lmu.de</a:t>
            </a:r>
            <a:endParaRPr lang="de-DE" sz="1600" dirty="0"/>
          </a:p>
        </p:txBody>
      </p:sp>
      <p:sp>
        <p:nvSpPr>
          <p:cNvPr id="8" name="Textfeld 7"/>
          <p:cNvSpPr txBox="1"/>
          <p:nvPr/>
        </p:nvSpPr>
        <p:spPr>
          <a:xfrm>
            <a:off x="4067944" y="6309320"/>
            <a:ext cx="2491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Python code is available.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Pfeil nach rechts 8"/>
          <p:cNvSpPr/>
          <p:nvPr/>
        </p:nvSpPr>
        <p:spPr>
          <a:xfrm rot="10800000">
            <a:off x="3347864" y="6381328"/>
            <a:ext cx="576064" cy="2880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 dirty="0" smtClean="0"/>
              <a:t>Outline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Introduction and Motivation</a:t>
            </a:r>
          </a:p>
          <a:p>
            <a:pPr marL="914400" lvl="1" indent="-514350">
              <a:buFont typeface="Wingdings" pitchFamily="2" charset="2"/>
              <a:buChar char="§"/>
            </a:pPr>
            <a:r>
              <a:rPr lang="en-US" sz="2400" dirty="0" smtClean="0"/>
              <a:t>Knowledge Bases are Triple Stores</a:t>
            </a:r>
          </a:p>
          <a:p>
            <a:pPr marL="914400" lvl="1" indent="-514350">
              <a:buFont typeface="Wingdings" pitchFamily="2" charset="2"/>
              <a:buChar char="§"/>
            </a:pPr>
            <a:r>
              <a:rPr lang="en-US" sz="2400" dirty="0" smtClean="0"/>
              <a:t>The RESCAL Tensor Factorization for RDF-</a:t>
            </a:r>
            <a:r>
              <a:rPr lang="en-US" sz="2400" dirty="0" err="1" smtClean="0"/>
              <a:t>Triplestores</a:t>
            </a:r>
            <a:endParaRPr lang="en-US" sz="2400" dirty="0" smtClean="0"/>
          </a:p>
          <a:p>
            <a:pPr marL="914400" lvl="1" indent="-514350">
              <a:buFont typeface="Wingdings" pitchFamily="2" charset="2"/>
              <a:buChar char="§"/>
            </a:pPr>
            <a:r>
              <a:rPr lang="en-US" sz="2400" dirty="0" smtClean="0"/>
              <a:t>Type-Constraints in Knowledge Bases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Introducing Type-Constraints into RESCAL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Experimental Results (</a:t>
            </a:r>
            <a:r>
              <a:rPr lang="en-US" sz="2800" dirty="0" err="1" smtClean="0"/>
              <a:t>DBpedia</a:t>
            </a:r>
            <a:r>
              <a:rPr lang="en-US" sz="2800" dirty="0" smtClean="0"/>
              <a:t>)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Promotion\Publications\ISWC2014\Google-knowledge-grap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492896"/>
            <a:ext cx="1888887" cy="1152128"/>
          </a:xfrm>
          <a:prstGeom prst="rect">
            <a:avLst/>
          </a:prstGeom>
          <a:noFill/>
        </p:spPr>
      </p:pic>
      <p:sp>
        <p:nvSpPr>
          <p:cNvPr id="32" name="Abgerundetes Rechteck 31"/>
          <p:cNvSpPr/>
          <p:nvPr/>
        </p:nvSpPr>
        <p:spPr>
          <a:xfrm>
            <a:off x="2123728" y="2420888"/>
            <a:ext cx="2016224" cy="1296144"/>
          </a:xfrm>
          <a:prstGeom prst="roundRect">
            <a:avLst>
              <a:gd name="adj" fmla="val 28513"/>
            </a:avLst>
          </a:prstGeom>
          <a:noFill/>
          <a:ln w="174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Abgerundetes Rechteck 29"/>
          <p:cNvSpPr/>
          <p:nvPr/>
        </p:nvSpPr>
        <p:spPr>
          <a:xfrm>
            <a:off x="6012160" y="5085184"/>
            <a:ext cx="2592288" cy="1296144"/>
          </a:xfrm>
          <a:prstGeom prst="roundRect">
            <a:avLst/>
          </a:prstGeom>
          <a:solidFill>
            <a:schemeClr val="accent2">
              <a:lumMod val="75000"/>
              <a:alpha val="12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Abgerundetes Rechteck 28"/>
          <p:cNvSpPr/>
          <p:nvPr/>
        </p:nvSpPr>
        <p:spPr>
          <a:xfrm>
            <a:off x="539552" y="5085184"/>
            <a:ext cx="2592288" cy="1296144"/>
          </a:xfrm>
          <a:prstGeom prst="roundRect">
            <a:avLst/>
          </a:prstGeom>
          <a:solidFill>
            <a:srgbClr val="C1FFDD">
              <a:alpha val="8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Knowledge Bases are Triple Stores</a:t>
            </a:r>
            <a:endParaRPr lang="en-US" b="1" dirty="0"/>
          </a:p>
        </p:txBody>
      </p:sp>
      <p:pic>
        <p:nvPicPr>
          <p:cNvPr id="2053" name="Picture 5" descr="D:\Promotion\Publications\ECML_LD4K_Workshop2014\lod-cloud_color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132856"/>
            <a:ext cx="2952328" cy="1921704"/>
          </a:xfrm>
          <a:prstGeom prst="rect">
            <a:avLst/>
          </a:prstGeom>
          <a:noFill/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676672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Represents facts of the world in a machine readable form</a:t>
            </a:r>
            <a:endParaRPr lang="en-US" dirty="0"/>
          </a:p>
        </p:txBody>
      </p:sp>
      <p:sp>
        <p:nvSpPr>
          <p:cNvPr id="6" name="Abgerundetes Rechteck 5"/>
          <p:cNvSpPr/>
          <p:nvPr/>
        </p:nvSpPr>
        <p:spPr>
          <a:xfrm>
            <a:off x="1979712" y="3861048"/>
            <a:ext cx="1728192" cy="792088"/>
          </a:xfrm>
          <a:prstGeom prst="roundRect">
            <a:avLst/>
          </a:prstGeom>
          <a:solidFill>
            <a:srgbClr val="9FD1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chemeClr val="tx1"/>
                </a:solidFill>
              </a:rPr>
              <a:t>S</a:t>
            </a:r>
            <a:r>
              <a:rPr lang="de-DE" b="1" dirty="0" smtClean="0"/>
              <a:t>UBJECT</a:t>
            </a:r>
            <a:endParaRPr lang="de-DE" b="1" dirty="0"/>
          </a:p>
        </p:txBody>
      </p:sp>
      <p:sp>
        <p:nvSpPr>
          <p:cNvPr id="7" name="Abgerundetes Rechteck 6"/>
          <p:cNvSpPr/>
          <p:nvPr/>
        </p:nvSpPr>
        <p:spPr>
          <a:xfrm>
            <a:off x="3707904" y="3861048"/>
            <a:ext cx="1728192" cy="792088"/>
          </a:xfrm>
          <a:prstGeom prst="roundRect">
            <a:avLst/>
          </a:prstGeom>
          <a:solidFill>
            <a:srgbClr val="93B4F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chemeClr val="tx1"/>
                </a:solidFill>
              </a:rPr>
              <a:t>P</a:t>
            </a:r>
            <a:r>
              <a:rPr lang="de-DE" b="1" dirty="0" smtClean="0"/>
              <a:t>REDICATE</a:t>
            </a:r>
            <a:endParaRPr lang="de-DE" b="1" dirty="0"/>
          </a:p>
        </p:txBody>
      </p:sp>
      <p:sp>
        <p:nvSpPr>
          <p:cNvPr id="8" name="Abgerundetes Rechteck 7"/>
          <p:cNvSpPr/>
          <p:nvPr/>
        </p:nvSpPr>
        <p:spPr>
          <a:xfrm>
            <a:off x="5436096" y="3861048"/>
            <a:ext cx="1728192" cy="792088"/>
          </a:xfrm>
          <a:prstGeom prst="roundRect">
            <a:avLst/>
          </a:prstGeom>
          <a:solidFill>
            <a:srgbClr val="FFB07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chemeClr val="tx1"/>
                </a:solidFill>
              </a:rPr>
              <a:t>O</a:t>
            </a:r>
            <a:r>
              <a:rPr lang="de-DE" b="1" dirty="0" smtClean="0"/>
              <a:t>BJECT</a:t>
            </a:r>
            <a:endParaRPr lang="de-DE" b="1" dirty="0"/>
          </a:p>
        </p:txBody>
      </p:sp>
      <p:pic>
        <p:nvPicPr>
          <p:cNvPr id="2050" name="Picture 2" descr="D:\Promotion\Publications\ISWC2014\Freebase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348880"/>
            <a:ext cx="1584176" cy="437733"/>
          </a:xfrm>
          <a:prstGeom prst="rect">
            <a:avLst/>
          </a:prstGeom>
          <a:noFill/>
        </p:spPr>
      </p:pic>
      <p:pic>
        <p:nvPicPr>
          <p:cNvPr id="2051" name="Picture 3" descr="D:\Promotion\Publications\ISWC2014\YAGO_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2996952"/>
            <a:ext cx="936104" cy="463372"/>
          </a:xfrm>
          <a:prstGeom prst="rect">
            <a:avLst/>
          </a:prstGeom>
          <a:noFill/>
        </p:spPr>
      </p:pic>
      <p:pic>
        <p:nvPicPr>
          <p:cNvPr id="2052" name="Picture 4" descr="D:\Promotion\Publications\ISWC2014\dbpedia_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2780928"/>
            <a:ext cx="1332486" cy="1084468"/>
          </a:xfrm>
          <a:prstGeom prst="rect">
            <a:avLst/>
          </a:prstGeom>
          <a:noFill/>
        </p:spPr>
      </p:pic>
      <p:sp>
        <p:nvSpPr>
          <p:cNvPr id="20" name="Textfeld 19"/>
          <p:cNvSpPr txBox="1"/>
          <p:nvPr/>
        </p:nvSpPr>
        <p:spPr>
          <a:xfrm>
            <a:off x="6156176" y="5157192"/>
            <a:ext cx="2448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400" dirty="0" smtClean="0"/>
              <a:t>Incomplete</a:t>
            </a:r>
            <a:endParaRPr lang="en-US" sz="1400" dirty="0" smtClean="0"/>
          </a:p>
          <a:p>
            <a:pPr>
              <a:buFont typeface="Wingdings" pitchFamily="2" charset="2"/>
              <a:buChar char="§"/>
            </a:pPr>
            <a:r>
              <a:rPr lang="en-US" sz="1400" dirty="0" smtClean="0"/>
              <a:t>Contains also </a:t>
            </a:r>
            <a:r>
              <a:rPr lang="en-US" sz="1400" dirty="0" smtClean="0"/>
              <a:t>False Facts</a:t>
            </a:r>
          </a:p>
          <a:p>
            <a:pPr marL="85725" indent="-85725">
              <a:buFont typeface="Wingdings" pitchFamily="2" charset="2"/>
              <a:buChar char="§"/>
            </a:pPr>
            <a:r>
              <a:rPr lang="en-US" sz="1400" dirty="0" smtClean="0"/>
              <a:t>Only a few attempts that provide information about triple uncertainty</a:t>
            </a:r>
            <a:endParaRPr lang="en-US" sz="1400" dirty="0" smtClean="0"/>
          </a:p>
          <a:p>
            <a:pPr>
              <a:buFont typeface="Wingdings" pitchFamily="2" charset="2"/>
              <a:buChar char="§"/>
            </a:pPr>
            <a:endParaRPr lang="en-US" sz="1400" dirty="0"/>
          </a:p>
        </p:txBody>
      </p:sp>
      <p:sp>
        <p:nvSpPr>
          <p:cNvPr id="22" name="Nach oben gebogener Pfeil 21"/>
          <p:cNvSpPr/>
          <p:nvPr/>
        </p:nvSpPr>
        <p:spPr>
          <a:xfrm rot="5400000" flipV="1">
            <a:off x="3131840" y="4653136"/>
            <a:ext cx="1224136" cy="1224136"/>
          </a:xfrm>
          <a:prstGeom prst="bentUpArrow">
            <a:avLst>
              <a:gd name="adj1" fmla="val 25000"/>
              <a:gd name="adj2" fmla="val 23251"/>
              <a:gd name="adj3" fmla="val 25875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/>
          <p:cNvSpPr/>
          <p:nvPr/>
        </p:nvSpPr>
        <p:spPr>
          <a:xfrm>
            <a:off x="3952792" y="4797152"/>
            <a:ext cx="504056" cy="504056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400" b="1" dirty="0">
              <a:solidFill>
                <a:srgbClr val="00B050"/>
              </a:solidFill>
            </a:endParaRPr>
          </a:p>
        </p:txBody>
      </p:sp>
      <p:sp>
        <p:nvSpPr>
          <p:cNvPr id="24" name="Nach oben gebogener Pfeil 23"/>
          <p:cNvSpPr/>
          <p:nvPr/>
        </p:nvSpPr>
        <p:spPr>
          <a:xfrm rot="5400000">
            <a:off x="4788024" y="4653136"/>
            <a:ext cx="1224136" cy="1224136"/>
          </a:xfrm>
          <a:prstGeom prst="bentUpArrow">
            <a:avLst>
              <a:gd name="adj1" fmla="val 25000"/>
              <a:gd name="adj2" fmla="val 23251"/>
              <a:gd name="adj3" fmla="val 25875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Ellipse 24"/>
          <p:cNvSpPr/>
          <p:nvPr/>
        </p:nvSpPr>
        <p:spPr>
          <a:xfrm>
            <a:off x="4698000" y="4797152"/>
            <a:ext cx="504056" cy="504056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400" b="1" dirty="0">
              <a:solidFill>
                <a:srgbClr val="00B050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3977992" y="4643984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400" b="1" dirty="0" smtClean="0">
                <a:solidFill>
                  <a:srgbClr val="00B050"/>
                </a:solidFill>
              </a:rPr>
              <a:t>+</a:t>
            </a:r>
            <a:endParaRPr lang="de-DE" sz="4400" b="1" dirty="0">
              <a:solidFill>
                <a:srgbClr val="00B050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4769717" y="4625984"/>
            <a:ext cx="3577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400" b="1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endParaRPr lang="de-DE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611560" y="5157192"/>
            <a:ext cx="25202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400" dirty="0" smtClean="0"/>
              <a:t>Machine Readable </a:t>
            </a:r>
          </a:p>
          <a:p>
            <a:pPr marL="85725" indent="-85725">
              <a:buFont typeface="Wingdings" pitchFamily="2" charset="2"/>
              <a:buChar char="§"/>
            </a:pPr>
            <a:r>
              <a:rPr lang="en-US" sz="1400" dirty="0" smtClean="0"/>
              <a:t>Utilize Background Knowledge in Applications</a:t>
            </a:r>
          </a:p>
          <a:p>
            <a:pPr marL="85725" indent="-85725">
              <a:buFont typeface="Wingdings" pitchFamily="2" charset="2"/>
              <a:buChar char="§"/>
            </a:pPr>
            <a:r>
              <a:rPr lang="en-US" sz="1400" dirty="0" smtClean="0"/>
              <a:t>Provide Additional Information (Search)</a:t>
            </a:r>
            <a:endParaRPr lang="en-US" sz="1400" dirty="0"/>
          </a:p>
        </p:txBody>
      </p:sp>
      <p:sp>
        <p:nvSpPr>
          <p:cNvPr id="31" name="Textfeld 30"/>
          <p:cNvSpPr txBox="1"/>
          <p:nvPr/>
        </p:nvSpPr>
        <p:spPr>
          <a:xfrm>
            <a:off x="7236296" y="3717032"/>
            <a:ext cx="17225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e.g.:</a:t>
            </a:r>
          </a:p>
          <a:p>
            <a:r>
              <a:rPr lang="en-US" sz="1400" b="1" i="1" dirty="0" smtClean="0"/>
              <a:t>(</a:t>
            </a:r>
            <a:r>
              <a:rPr lang="en-US" sz="1400" b="1" i="1" dirty="0" smtClean="0">
                <a:solidFill>
                  <a:schemeClr val="accent3">
                    <a:lumMod val="75000"/>
                  </a:schemeClr>
                </a:solidFill>
              </a:rPr>
              <a:t>Jack</a:t>
            </a:r>
            <a:r>
              <a:rPr lang="en-US" sz="1400" b="1" i="1" dirty="0" smtClean="0"/>
              <a:t>,</a:t>
            </a:r>
            <a:r>
              <a:rPr lang="en-US" sz="1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4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likes</a:t>
            </a:r>
            <a:r>
              <a:rPr lang="en-US" sz="1400" b="1" i="1" dirty="0" err="1" smtClean="0"/>
              <a:t>,</a:t>
            </a:r>
            <a:r>
              <a:rPr lang="en-US" sz="1400" b="1" i="1" dirty="0" err="1" smtClean="0">
                <a:solidFill>
                  <a:schemeClr val="accent6">
                    <a:lumMod val="75000"/>
                  </a:schemeClr>
                </a:solidFill>
              </a:rPr>
              <a:t>Lucy</a:t>
            </a:r>
            <a:r>
              <a:rPr lang="en-US" sz="1400" b="1" i="1" dirty="0" smtClean="0"/>
              <a:t>)</a:t>
            </a:r>
          </a:p>
          <a:p>
            <a:r>
              <a:rPr lang="en-US" sz="1400" b="1" i="1" dirty="0" smtClean="0"/>
              <a:t>(</a:t>
            </a:r>
            <a:r>
              <a:rPr lang="en-US" sz="1400" b="1" i="1" dirty="0" smtClean="0">
                <a:solidFill>
                  <a:schemeClr val="accent3">
                    <a:lumMod val="75000"/>
                  </a:schemeClr>
                </a:solidFill>
              </a:rPr>
              <a:t>Jack</a:t>
            </a:r>
            <a:r>
              <a:rPr lang="en-US" sz="1400" b="1" i="1" dirty="0" smtClean="0"/>
              <a:t>,</a:t>
            </a:r>
            <a:r>
              <a:rPr lang="en-US" sz="1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4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isfriendOf</a:t>
            </a:r>
            <a:r>
              <a:rPr lang="en-US" sz="1400" b="1" i="1" dirty="0" err="1" smtClean="0"/>
              <a:t>,</a:t>
            </a:r>
            <a:r>
              <a:rPr lang="en-US" sz="1400" b="1" i="1" dirty="0" err="1" smtClean="0">
                <a:solidFill>
                  <a:schemeClr val="accent6">
                    <a:lumMod val="75000"/>
                  </a:schemeClr>
                </a:solidFill>
              </a:rPr>
              <a:t>Jim</a:t>
            </a:r>
            <a:r>
              <a:rPr lang="en-US" sz="1400" b="1" i="1" dirty="0" smtClean="0"/>
              <a:t>)</a:t>
            </a:r>
          </a:p>
          <a:p>
            <a:r>
              <a:rPr lang="en-US" sz="1400" b="1" i="1" dirty="0" smtClean="0"/>
              <a:t>(</a:t>
            </a:r>
            <a:r>
              <a:rPr lang="en-US" sz="1400" b="1" i="1" dirty="0" smtClean="0">
                <a:solidFill>
                  <a:schemeClr val="accent3">
                    <a:lumMod val="75000"/>
                  </a:schemeClr>
                </a:solidFill>
              </a:rPr>
              <a:t>ACDC</a:t>
            </a:r>
            <a:r>
              <a:rPr lang="en-US" sz="1400" b="1" i="1" dirty="0" smtClean="0"/>
              <a:t>,</a:t>
            </a:r>
            <a:r>
              <a:rPr lang="en-US" sz="1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4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genre</a:t>
            </a:r>
            <a:r>
              <a:rPr lang="en-US" sz="1400" b="1" i="1" dirty="0" err="1" smtClean="0"/>
              <a:t>,</a:t>
            </a:r>
            <a:r>
              <a:rPr lang="en-US" sz="1400" b="1" i="1" dirty="0" err="1" smtClean="0">
                <a:solidFill>
                  <a:schemeClr val="accent6">
                    <a:lumMod val="75000"/>
                  </a:schemeClr>
                </a:solidFill>
              </a:rPr>
              <a:t>Rock</a:t>
            </a:r>
            <a:r>
              <a:rPr lang="en-US" sz="1400" b="1" i="1" dirty="0" smtClean="0"/>
              <a:t>)</a:t>
            </a:r>
            <a:endParaRPr lang="en-US" sz="1400" b="1" i="1" dirty="0"/>
          </a:p>
        </p:txBody>
      </p:sp>
      <p:sp>
        <p:nvSpPr>
          <p:cNvPr id="33" name="Foliennummernplatzhalt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 animBg="1"/>
      <p:bldP spid="20" grpId="0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5" name="Picture 11" descr="D:\Promotion\Publications\DSAA2014\RESCAL_plain_adtensor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051720" y="4050000"/>
            <a:ext cx="1780610" cy="2168276"/>
          </a:xfrm>
          <a:prstGeom prst="rect">
            <a:avLst/>
          </a:prstGeom>
          <a:noFill/>
        </p:spPr>
      </p:pic>
      <p:pic>
        <p:nvPicPr>
          <p:cNvPr id="36876" name="Picture 12" descr="D:\Promotion\Publications\DSAA2014\RESCAL_plain2_factorization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95936" y="4005064"/>
            <a:ext cx="3573026" cy="2103124"/>
          </a:xfrm>
          <a:prstGeom prst="rect">
            <a:avLst/>
          </a:prstGeom>
          <a:noFill/>
        </p:spPr>
      </p:pic>
      <p:pic>
        <p:nvPicPr>
          <p:cNvPr id="36877" name="Picture 13" descr="D:\Promotion\Publications\DSAA2014\RESCAL_plain_factorization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996000" y="3996000"/>
            <a:ext cx="3579884" cy="2099695"/>
          </a:xfrm>
          <a:prstGeom prst="rect">
            <a:avLst/>
          </a:prstGeom>
          <a:noFill/>
        </p:spPr>
      </p:pic>
      <p:pic>
        <p:nvPicPr>
          <p:cNvPr id="36878" name="Picture 14" descr="D:\Promotion\Publications\DSAA2014\RESCAL_plain_adtensor2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634998" y="4005064"/>
            <a:ext cx="2185836" cy="216941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RESCAL Tensor Factorization for Multi-Relational (Triple-)Data</a:t>
            </a:r>
            <a:endParaRPr lang="en-US" b="1" dirty="0"/>
          </a:p>
        </p:txBody>
      </p:sp>
      <p:pic>
        <p:nvPicPr>
          <p:cNvPr id="36866" name="Picture 2" descr="D:\Promotion\Publications\DSAA2014\graph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494" y="1779758"/>
            <a:ext cx="1875438" cy="166207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38000"/>
              </a:srgbClr>
            </a:outerShdw>
          </a:effectLst>
        </p:spPr>
      </p:pic>
      <p:pic>
        <p:nvPicPr>
          <p:cNvPr id="36867" name="Picture 3" descr="D:\Promotion\Publications\DSAA2014\graph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080" y="1738384"/>
            <a:ext cx="1875438" cy="166207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38000"/>
              </a:srgbClr>
            </a:outerShdw>
          </a:effectLst>
        </p:spPr>
      </p:pic>
      <p:pic>
        <p:nvPicPr>
          <p:cNvPr id="36868" name="Picture 4" descr="D:\Promotion\Publications\DSAA2014\graph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1700808"/>
            <a:ext cx="1875438" cy="166207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38000"/>
              </a:srgbClr>
            </a:outerShdw>
          </a:effectLst>
        </p:spPr>
      </p:pic>
      <p:sp>
        <p:nvSpPr>
          <p:cNvPr id="24" name="Rechteck 23"/>
          <p:cNvSpPr/>
          <p:nvPr/>
        </p:nvSpPr>
        <p:spPr>
          <a:xfrm>
            <a:off x="179512" y="1412776"/>
            <a:ext cx="2376264" cy="2304256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6870" name="Picture 6" descr="D:\Promotion\Publications\DSAA2014\graph4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1700808"/>
            <a:ext cx="1875438" cy="166207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38000"/>
              </a:srgbClr>
            </a:outerShdw>
          </a:effectLst>
        </p:spPr>
      </p:pic>
      <p:pic>
        <p:nvPicPr>
          <p:cNvPr id="16" name="Picture 2" descr="D:\Promotion\Publications\DSAA2014\graph3.png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7005166" y="1814190"/>
            <a:ext cx="1875438" cy="166207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38000"/>
              </a:srgbClr>
            </a:outerShdw>
          </a:effectLst>
        </p:spPr>
      </p:pic>
      <p:pic>
        <p:nvPicPr>
          <p:cNvPr id="17" name="Picture 3" descr="D:\Promotion\Publications\DSAA2014\graph2.png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6911752" y="1772816"/>
            <a:ext cx="1875438" cy="166207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38000"/>
              </a:srgbClr>
            </a:outerShdw>
          </a:effectLst>
        </p:spPr>
      </p:pic>
      <p:pic>
        <p:nvPicPr>
          <p:cNvPr id="18" name="Picture 4" descr="D:\Promotion\Publications\DSAA2014\graph1.png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6822216" y="1735240"/>
            <a:ext cx="1875438" cy="166207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38000"/>
              </a:srgbClr>
            </a:outerShdw>
          </a:effectLst>
        </p:spPr>
      </p:pic>
      <p:sp>
        <p:nvSpPr>
          <p:cNvPr id="19" name="Rechteckiger Pfeil 18"/>
          <p:cNvSpPr/>
          <p:nvPr/>
        </p:nvSpPr>
        <p:spPr>
          <a:xfrm rot="5400000">
            <a:off x="2231740" y="2816932"/>
            <a:ext cx="1440160" cy="648072"/>
          </a:xfrm>
          <a:prstGeom prst="ben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0" name="Rechteckiger Pfeil 19"/>
          <p:cNvSpPr/>
          <p:nvPr/>
        </p:nvSpPr>
        <p:spPr>
          <a:xfrm>
            <a:off x="6047656" y="2348880"/>
            <a:ext cx="648072" cy="1512168"/>
          </a:xfrm>
          <a:prstGeom prst="bentArrow">
            <a:avLst>
              <a:gd name="adj1" fmla="val 24851"/>
              <a:gd name="adj2" fmla="val 24781"/>
              <a:gd name="adj3" fmla="val 27783"/>
              <a:gd name="adj4" fmla="val 4375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179512" y="4293096"/>
            <a:ext cx="1815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Adjacency Tensor</a:t>
            </a:r>
            <a:endParaRPr lang="en-US" dirty="0"/>
          </a:p>
        </p:txBody>
      </p:sp>
      <p:sp>
        <p:nvSpPr>
          <p:cNvPr id="25" name="Rechteck 24"/>
          <p:cNvSpPr/>
          <p:nvPr/>
        </p:nvSpPr>
        <p:spPr>
          <a:xfrm>
            <a:off x="6767736" y="1484784"/>
            <a:ext cx="2376264" cy="230425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6874" name="Picture 10" descr="D:\Promotion\Publications\DSAA2014\graph4_complete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17944" y="1735200"/>
            <a:ext cx="1875438" cy="166207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38000"/>
              </a:srgbClr>
            </a:outerShdw>
          </a:effectLst>
        </p:spPr>
      </p:pic>
      <p:graphicFrame>
        <p:nvGraphicFramePr>
          <p:cNvPr id="29" name="Tabelle 28"/>
          <p:cNvGraphicFramePr>
            <a:graphicFrameLocks noGrp="1"/>
          </p:cNvGraphicFramePr>
          <p:nvPr/>
        </p:nvGraphicFramePr>
        <p:xfrm>
          <a:off x="4355976" y="1988840"/>
          <a:ext cx="1440159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971"/>
                <a:gridCol w="490094"/>
                <a:gridCol w="490094"/>
              </a:tblGrid>
              <a:tr h="90889">
                <a:tc gridSpan="3">
                  <a:txBody>
                    <a:bodyPr/>
                    <a:lstStyle/>
                    <a:p>
                      <a:r>
                        <a:rPr lang="en-US" sz="1000" noProof="0" dirty="0" err="1" smtClean="0">
                          <a:solidFill>
                            <a:schemeClr val="bg1"/>
                          </a:solidFill>
                        </a:rPr>
                        <a:t>friend</a:t>
                      </a:r>
                      <a:r>
                        <a:rPr lang="en-US" sz="1000" baseline="0" noProof="0" dirty="0" err="1" smtClean="0">
                          <a:solidFill>
                            <a:schemeClr val="bg1"/>
                          </a:solidFill>
                        </a:rPr>
                        <a:t>Of</a:t>
                      </a:r>
                      <a:r>
                        <a:rPr lang="en-US" sz="1000" baseline="0" noProof="0" dirty="0" smtClean="0">
                          <a:solidFill>
                            <a:schemeClr val="bg1"/>
                          </a:solidFill>
                        </a:rPr>
                        <a:t>:</a:t>
                      </a:r>
                      <a:endParaRPr lang="en-US" sz="10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0" marB="0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B4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56CE"/>
                    </a:solidFill>
                  </a:tcPr>
                </a:tc>
              </a:tr>
              <a:tr h="118511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John</a:t>
                      </a:r>
                      <a:endParaRPr lang="de-DE" sz="1000" dirty="0"/>
                    </a:p>
                  </a:txBody>
                  <a:tcPr marL="36000" marR="36000" marT="0" marB="0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Frank</a:t>
                      </a:r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0.92</a:t>
                      </a:r>
                      <a:endParaRPr lang="de-DE" sz="1000" dirty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8511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Jane</a:t>
                      </a:r>
                      <a:endParaRPr lang="de-DE" sz="1000" dirty="0"/>
                    </a:p>
                  </a:txBody>
                  <a:tcPr marL="36000" marR="36000" marT="0" marB="0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Jim</a:t>
                      </a:r>
                      <a:endParaRPr lang="de-DE" sz="1000" dirty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0.91</a:t>
                      </a:r>
                      <a:endParaRPr lang="de-DE" sz="1000" dirty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8511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Mike</a:t>
                      </a:r>
                      <a:endParaRPr lang="de-DE" sz="1000" dirty="0"/>
                    </a:p>
                  </a:txBody>
                  <a:tcPr marL="36000" marR="36000" marT="0" marB="0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Jane</a:t>
                      </a:r>
                      <a:endParaRPr lang="de-DE" sz="1000" dirty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0.85</a:t>
                      </a:r>
                      <a:endParaRPr lang="de-DE" sz="1000" dirty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8511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Frank</a:t>
                      </a:r>
                      <a:endParaRPr lang="de-DE" sz="1000" dirty="0" smtClean="0"/>
                    </a:p>
                  </a:txBody>
                  <a:tcPr marL="36000" marR="36000" marT="0" marB="0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John</a:t>
                      </a:r>
                      <a:endParaRPr lang="de-DE" sz="1000" dirty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0.73</a:t>
                      </a:r>
                      <a:endParaRPr lang="de-DE" sz="1000" dirty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8511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Jane</a:t>
                      </a:r>
                      <a:endParaRPr lang="de-DE" sz="1000" dirty="0"/>
                    </a:p>
                  </a:txBody>
                  <a:tcPr marL="36000" marR="36000" marT="0" marB="0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John</a:t>
                      </a:r>
                      <a:endParaRPr lang="de-DE" sz="1000" dirty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0.58</a:t>
                      </a:r>
                      <a:endParaRPr lang="de-DE" sz="1000" dirty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8511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Jim</a:t>
                      </a:r>
                      <a:endParaRPr lang="de-DE" sz="1000" dirty="0"/>
                    </a:p>
                  </a:txBody>
                  <a:tcPr marL="36000" marR="36000" marT="0" marB="0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Lucy</a:t>
                      </a:r>
                      <a:endParaRPr lang="de-DE" sz="1000" dirty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0.37</a:t>
                      </a:r>
                      <a:endParaRPr lang="de-DE" sz="1000" dirty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8511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Jack</a:t>
                      </a:r>
                      <a:endParaRPr lang="de-DE" sz="1000" dirty="0"/>
                    </a:p>
                  </a:txBody>
                  <a:tcPr marL="36000" marR="36000" marT="0" marB="0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Lucy</a:t>
                      </a:r>
                      <a:endParaRPr lang="de-DE" sz="1000" dirty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0.34</a:t>
                      </a:r>
                      <a:endParaRPr lang="de-DE" sz="1000" dirty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8511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Lucy</a:t>
                      </a:r>
                      <a:endParaRPr lang="de-DE" sz="1000" dirty="0"/>
                    </a:p>
                  </a:txBody>
                  <a:tcPr marL="36000" marR="36000" marT="0" marB="0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Jim</a:t>
                      </a:r>
                      <a:endParaRPr lang="de-DE" sz="1000" dirty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0.31</a:t>
                      </a:r>
                      <a:endParaRPr lang="de-DE" sz="1000" dirty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8511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…</a:t>
                      </a:r>
                      <a:endParaRPr lang="de-DE" sz="1000" dirty="0"/>
                    </a:p>
                  </a:txBody>
                  <a:tcPr marL="36000" marR="36000" marT="0" marB="0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…</a:t>
                      </a:r>
                      <a:endParaRPr lang="de-DE" sz="1000" dirty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…</a:t>
                      </a:r>
                      <a:endParaRPr lang="de-DE" sz="1000" dirty="0"/>
                    </a:p>
                  </a:txBody>
                  <a:tcPr marL="36000" marR="36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0" name="Rechteck 29"/>
          <p:cNvSpPr/>
          <p:nvPr/>
        </p:nvSpPr>
        <p:spPr>
          <a:xfrm>
            <a:off x="4283968" y="3034800"/>
            <a:ext cx="158417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Textfeld 30"/>
          <p:cNvSpPr txBox="1"/>
          <p:nvPr/>
        </p:nvSpPr>
        <p:spPr>
          <a:xfrm>
            <a:off x="1043608" y="1556792"/>
            <a:ext cx="471604" cy="276999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Jane</a:t>
            </a:r>
            <a:endParaRPr lang="de-DE" sz="1200" b="1" dirty="0"/>
          </a:p>
        </p:txBody>
      </p:sp>
      <p:sp>
        <p:nvSpPr>
          <p:cNvPr id="32" name="Textfeld 31"/>
          <p:cNvSpPr txBox="1"/>
          <p:nvPr/>
        </p:nvSpPr>
        <p:spPr>
          <a:xfrm>
            <a:off x="1907704" y="1484784"/>
            <a:ext cx="449162" cy="276999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Jack</a:t>
            </a:r>
            <a:endParaRPr lang="de-DE" sz="1200" b="1" dirty="0"/>
          </a:p>
        </p:txBody>
      </p:sp>
      <p:sp>
        <p:nvSpPr>
          <p:cNvPr id="33" name="Textfeld 32"/>
          <p:cNvSpPr txBox="1"/>
          <p:nvPr/>
        </p:nvSpPr>
        <p:spPr>
          <a:xfrm>
            <a:off x="251520" y="2348880"/>
            <a:ext cx="486030" cy="276999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John</a:t>
            </a:r>
            <a:endParaRPr lang="de-DE" sz="1200" b="1" dirty="0"/>
          </a:p>
        </p:txBody>
      </p:sp>
      <p:sp>
        <p:nvSpPr>
          <p:cNvPr id="34" name="Textfeld 33"/>
          <p:cNvSpPr txBox="1"/>
          <p:nvPr/>
        </p:nvSpPr>
        <p:spPr>
          <a:xfrm>
            <a:off x="971600" y="2564904"/>
            <a:ext cx="399468" cy="276999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Jim</a:t>
            </a:r>
            <a:endParaRPr lang="de-DE" sz="1200" b="1" dirty="0"/>
          </a:p>
        </p:txBody>
      </p:sp>
      <p:sp>
        <p:nvSpPr>
          <p:cNvPr id="35" name="Textfeld 34"/>
          <p:cNvSpPr txBox="1"/>
          <p:nvPr/>
        </p:nvSpPr>
        <p:spPr>
          <a:xfrm>
            <a:off x="1187624" y="3356992"/>
            <a:ext cx="538737" cy="276999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Frank</a:t>
            </a:r>
            <a:endParaRPr lang="de-DE" sz="1200" b="1" dirty="0"/>
          </a:p>
        </p:txBody>
      </p:sp>
      <p:sp>
        <p:nvSpPr>
          <p:cNvPr id="36" name="Textfeld 35"/>
          <p:cNvSpPr txBox="1"/>
          <p:nvPr/>
        </p:nvSpPr>
        <p:spPr>
          <a:xfrm>
            <a:off x="2195736" y="2276872"/>
            <a:ext cx="470000" cy="276999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Lucy</a:t>
            </a:r>
            <a:endParaRPr lang="de-DE" sz="1200" b="1" dirty="0"/>
          </a:p>
        </p:txBody>
      </p:sp>
      <p:sp>
        <p:nvSpPr>
          <p:cNvPr id="37" name="Textfeld 36"/>
          <p:cNvSpPr txBox="1"/>
          <p:nvPr/>
        </p:nvSpPr>
        <p:spPr>
          <a:xfrm>
            <a:off x="1979712" y="3284984"/>
            <a:ext cx="504241" cy="276999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Mike</a:t>
            </a:r>
            <a:endParaRPr lang="de-DE" sz="1200" b="1" dirty="0"/>
          </a:p>
        </p:txBody>
      </p:sp>
      <p:sp>
        <p:nvSpPr>
          <p:cNvPr id="38" name="Textfeld 37"/>
          <p:cNvSpPr txBox="1"/>
          <p:nvPr/>
        </p:nvSpPr>
        <p:spPr>
          <a:xfrm>
            <a:off x="7452320" y="1628800"/>
            <a:ext cx="471604" cy="276999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Jane</a:t>
            </a:r>
            <a:endParaRPr lang="de-DE" sz="1200" b="1" dirty="0"/>
          </a:p>
        </p:txBody>
      </p:sp>
      <p:sp>
        <p:nvSpPr>
          <p:cNvPr id="39" name="Textfeld 38"/>
          <p:cNvSpPr txBox="1"/>
          <p:nvPr/>
        </p:nvSpPr>
        <p:spPr>
          <a:xfrm>
            <a:off x="8316416" y="1556792"/>
            <a:ext cx="449162" cy="276999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Jack</a:t>
            </a:r>
            <a:endParaRPr lang="de-DE" sz="1200" b="1" dirty="0"/>
          </a:p>
        </p:txBody>
      </p:sp>
      <p:sp>
        <p:nvSpPr>
          <p:cNvPr id="40" name="Textfeld 39"/>
          <p:cNvSpPr txBox="1"/>
          <p:nvPr/>
        </p:nvSpPr>
        <p:spPr>
          <a:xfrm>
            <a:off x="6660232" y="2420888"/>
            <a:ext cx="486030" cy="276999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John</a:t>
            </a:r>
            <a:endParaRPr lang="de-DE" sz="1200" b="1" dirty="0"/>
          </a:p>
        </p:txBody>
      </p:sp>
      <p:sp>
        <p:nvSpPr>
          <p:cNvPr id="41" name="Textfeld 40"/>
          <p:cNvSpPr txBox="1"/>
          <p:nvPr/>
        </p:nvSpPr>
        <p:spPr>
          <a:xfrm>
            <a:off x="7380312" y="2636912"/>
            <a:ext cx="399468" cy="276999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Jim</a:t>
            </a:r>
            <a:endParaRPr lang="de-DE" sz="1200" b="1" dirty="0"/>
          </a:p>
        </p:txBody>
      </p:sp>
      <p:sp>
        <p:nvSpPr>
          <p:cNvPr id="42" name="Textfeld 41"/>
          <p:cNvSpPr txBox="1"/>
          <p:nvPr/>
        </p:nvSpPr>
        <p:spPr>
          <a:xfrm>
            <a:off x="7596336" y="3429000"/>
            <a:ext cx="538737" cy="276999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Frank</a:t>
            </a:r>
            <a:endParaRPr lang="de-DE" sz="1200" b="1" dirty="0"/>
          </a:p>
        </p:txBody>
      </p:sp>
      <p:sp>
        <p:nvSpPr>
          <p:cNvPr id="43" name="Textfeld 42"/>
          <p:cNvSpPr txBox="1"/>
          <p:nvPr/>
        </p:nvSpPr>
        <p:spPr>
          <a:xfrm>
            <a:off x="8604448" y="2348880"/>
            <a:ext cx="470000" cy="276999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Lucy</a:t>
            </a:r>
            <a:endParaRPr lang="de-DE" sz="1200" b="1" dirty="0"/>
          </a:p>
        </p:txBody>
      </p:sp>
      <p:sp>
        <p:nvSpPr>
          <p:cNvPr id="44" name="Textfeld 43"/>
          <p:cNvSpPr txBox="1"/>
          <p:nvPr/>
        </p:nvSpPr>
        <p:spPr>
          <a:xfrm>
            <a:off x="8388424" y="3356992"/>
            <a:ext cx="504241" cy="276999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Mike</a:t>
            </a:r>
            <a:endParaRPr lang="de-DE" sz="1200" b="1" dirty="0"/>
          </a:p>
        </p:txBody>
      </p:sp>
      <p:sp>
        <p:nvSpPr>
          <p:cNvPr id="45" name="Foliennummernplatzhalt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9" grpId="0" animBg="1"/>
      <p:bldP spid="20" grpId="0" animBg="1"/>
      <p:bldP spid="21" grpId="0"/>
      <p:bldP spid="25" grpId="0" animBg="1"/>
      <p:bldP spid="30" grpId="0" animBg="1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hteck 55"/>
          <p:cNvSpPr/>
          <p:nvPr/>
        </p:nvSpPr>
        <p:spPr>
          <a:xfrm>
            <a:off x="111718" y="1772816"/>
            <a:ext cx="3600400" cy="3960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56"/>
          <p:cNvSpPr/>
          <p:nvPr/>
        </p:nvSpPr>
        <p:spPr>
          <a:xfrm>
            <a:off x="3784126" y="1772816"/>
            <a:ext cx="5256584" cy="39604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Type-Constraints in Knowledge Bases</a:t>
            </a:r>
            <a:endParaRPr lang="en-US" b="1" dirty="0"/>
          </a:p>
        </p:txBody>
      </p:sp>
      <p:pic>
        <p:nvPicPr>
          <p:cNvPr id="36866" name="Picture 2" descr="D:\Promotion\Publications\DSAA2014\graph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693" y="2715864"/>
            <a:ext cx="2605708" cy="231105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38000"/>
              </a:srgbClr>
            </a:outerShdw>
          </a:effectLst>
        </p:spPr>
      </p:pic>
      <p:pic>
        <p:nvPicPr>
          <p:cNvPr id="36867" name="Picture 3" descr="D:\Promotion\Publications\DSAA2014\graph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279" y="2674490"/>
            <a:ext cx="2605708" cy="231105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38000"/>
              </a:srgbClr>
            </a:outerShdw>
          </a:effectLst>
        </p:spPr>
      </p:pic>
      <p:pic>
        <p:nvPicPr>
          <p:cNvPr id="36868" name="Picture 4" descr="D:\Promotion\Publications\DSAA2014\graph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743" y="2636914"/>
            <a:ext cx="2605708" cy="231105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38000"/>
              </a:srgbClr>
            </a:outerShdw>
          </a:effectLst>
        </p:spPr>
      </p:pic>
      <p:sp>
        <p:nvSpPr>
          <p:cNvPr id="31" name="Textfeld 30"/>
          <p:cNvSpPr txBox="1"/>
          <p:nvPr/>
        </p:nvSpPr>
        <p:spPr>
          <a:xfrm>
            <a:off x="903806" y="2492897"/>
            <a:ext cx="720080" cy="276999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1200" b="1" dirty="0" err="1" smtClean="0"/>
              <a:t>Entity</a:t>
            </a:r>
            <a:r>
              <a:rPr lang="de-DE" sz="1200" b="1" dirty="0" smtClean="0"/>
              <a:t> 7</a:t>
            </a:r>
            <a:endParaRPr lang="de-DE" sz="1200" b="1" dirty="0"/>
          </a:p>
        </p:txBody>
      </p:sp>
      <p:sp>
        <p:nvSpPr>
          <p:cNvPr id="32" name="Textfeld 31"/>
          <p:cNvSpPr txBox="1"/>
          <p:nvPr/>
        </p:nvSpPr>
        <p:spPr>
          <a:xfrm>
            <a:off x="2487982" y="2420889"/>
            <a:ext cx="864096" cy="276999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1200" b="1" dirty="0" err="1" smtClean="0"/>
              <a:t>Entity</a:t>
            </a:r>
            <a:r>
              <a:rPr lang="de-DE" sz="1200" b="1" dirty="0" smtClean="0"/>
              <a:t> 1</a:t>
            </a:r>
            <a:endParaRPr lang="de-DE" sz="1200" b="1" dirty="0"/>
          </a:p>
        </p:txBody>
      </p:sp>
      <p:sp>
        <p:nvSpPr>
          <p:cNvPr id="33" name="Textfeld 32"/>
          <p:cNvSpPr txBox="1"/>
          <p:nvPr/>
        </p:nvSpPr>
        <p:spPr>
          <a:xfrm>
            <a:off x="183726" y="3645025"/>
            <a:ext cx="792087" cy="276999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1200" b="1" dirty="0" err="1" smtClean="0"/>
              <a:t>Entity</a:t>
            </a:r>
            <a:r>
              <a:rPr lang="de-DE" sz="1200" b="1" dirty="0" smtClean="0"/>
              <a:t> 5</a:t>
            </a:r>
            <a:endParaRPr lang="de-DE" sz="1200" b="1" dirty="0"/>
          </a:p>
        </p:txBody>
      </p:sp>
      <p:sp>
        <p:nvSpPr>
          <p:cNvPr id="34" name="Textfeld 33"/>
          <p:cNvSpPr txBox="1"/>
          <p:nvPr/>
        </p:nvSpPr>
        <p:spPr>
          <a:xfrm>
            <a:off x="1119830" y="3501009"/>
            <a:ext cx="792088" cy="276999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1200" b="1" dirty="0" err="1" smtClean="0"/>
              <a:t>Entity</a:t>
            </a:r>
            <a:r>
              <a:rPr lang="de-DE" sz="1200" b="1" dirty="0" smtClean="0"/>
              <a:t> 6</a:t>
            </a:r>
            <a:endParaRPr lang="de-DE" sz="1200" b="1" dirty="0"/>
          </a:p>
        </p:txBody>
      </p:sp>
      <p:sp>
        <p:nvSpPr>
          <p:cNvPr id="35" name="Textfeld 34"/>
          <p:cNvSpPr txBox="1"/>
          <p:nvPr/>
        </p:nvSpPr>
        <p:spPr>
          <a:xfrm>
            <a:off x="1119830" y="4941168"/>
            <a:ext cx="864096" cy="288032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1200" b="1" dirty="0" err="1" smtClean="0"/>
              <a:t>Entity</a:t>
            </a:r>
            <a:r>
              <a:rPr lang="de-DE" sz="1200" b="1" dirty="0" smtClean="0"/>
              <a:t> 4</a:t>
            </a:r>
            <a:endParaRPr lang="de-DE" sz="1200" b="1" dirty="0"/>
          </a:p>
        </p:txBody>
      </p:sp>
      <p:sp>
        <p:nvSpPr>
          <p:cNvPr id="36" name="Textfeld 35"/>
          <p:cNvSpPr txBox="1"/>
          <p:nvPr/>
        </p:nvSpPr>
        <p:spPr>
          <a:xfrm>
            <a:off x="2920030" y="3501008"/>
            <a:ext cx="792088" cy="276999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1200" b="1" dirty="0" err="1" smtClean="0"/>
              <a:t>Entity</a:t>
            </a:r>
            <a:r>
              <a:rPr lang="de-DE" sz="1200" b="1" dirty="0" smtClean="0"/>
              <a:t> 2</a:t>
            </a:r>
            <a:endParaRPr lang="de-DE" sz="1200" b="1" dirty="0"/>
          </a:p>
        </p:txBody>
      </p:sp>
      <p:sp>
        <p:nvSpPr>
          <p:cNvPr id="37" name="Textfeld 36"/>
          <p:cNvSpPr txBox="1"/>
          <p:nvPr/>
        </p:nvSpPr>
        <p:spPr>
          <a:xfrm>
            <a:off x="2704006" y="4941168"/>
            <a:ext cx="792088" cy="276999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1200" b="1" dirty="0" err="1" smtClean="0"/>
              <a:t>Entity</a:t>
            </a:r>
            <a:r>
              <a:rPr lang="de-DE" sz="1200" b="1" dirty="0" smtClean="0"/>
              <a:t> 3</a:t>
            </a:r>
            <a:endParaRPr lang="de-DE" sz="1200" b="1" dirty="0"/>
          </a:p>
        </p:txBody>
      </p:sp>
      <p:pic>
        <p:nvPicPr>
          <p:cNvPr id="45" name="Picture 4" descr="D:\Promotion\Publications\DSAA2014\Drawings\typedgraph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69835">
            <a:off x="4515014" y="1961561"/>
            <a:ext cx="4056486" cy="334259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38000"/>
              </a:srgbClr>
            </a:outerShdw>
          </a:effectLst>
        </p:spPr>
      </p:pic>
      <p:pic>
        <p:nvPicPr>
          <p:cNvPr id="46" name="Picture 5" descr="D:\Promotion\Publications\DSAA2014\Drawings\typedgraph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69835">
            <a:off x="4367414" y="2879960"/>
            <a:ext cx="4633094" cy="242348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38000"/>
              </a:srgbClr>
            </a:outerShdw>
          </a:effectLst>
        </p:spPr>
      </p:pic>
      <p:pic>
        <p:nvPicPr>
          <p:cNvPr id="47" name="Picture 6" descr="D:\Promotion\Publications\DSAA2014\Drawings\typedgraph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469835">
            <a:off x="5962827" y="2890760"/>
            <a:ext cx="1747165" cy="131651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38000"/>
              </a:srgbClr>
            </a:outerShdw>
          </a:effectLst>
        </p:spPr>
      </p:pic>
      <p:pic>
        <p:nvPicPr>
          <p:cNvPr id="48" name="Picture 7" descr="D:\Promotion\Publications\DSAA2014\Drawings\typedgraph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469835">
            <a:off x="4299627" y="2591960"/>
            <a:ext cx="1046276" cy="242348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38000"/>
              </a:srgbClr>
            </a:outerShdw>
          </a:effectLst>
        </p:spPr>
      </p:pic>
      <p:pic>
        <p:nvPicPr>
          <p:cNvPr id="49" name="Picture 8" descr="D:\Promotion\Publications\DSAA2014\Drawings\typedgraph5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469835">
            <a:off x="4197013" y="2710286"/>
            <a:ext cx="3357042" cy="242348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38000"/>
              </a:srgbClr>
            </a:outerShdw>
          </a:effectLst>
        </p:spPr>
      </p:pic>
      <p:sp>
        <p:nvSpPr>
          <p:cNvPr id="50" name="Textfeld 49"/>
          <p:cNvSpPr txBox="1"/>
          <p:nvPr/>
        </p:nvSpPr>
        <p:spPr>
          <a:xfrm>
            <a:off x="6207811" y="3429000"/>
            <a:ext cx="1341621" cy="307777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Entity Set 1</a:t>
            </a:r>
            <a:endParaRPr lang="en-US" sz="1400" b="1" dirty="0"/>
          </a:p>
        </p:txBody>
      </p:sp>
      <p:sp>
        <p:nvSpPr>
          <p:cNvPr id="51" name="Textfeld 50"/>
          <p:cNvSpPr txBox="1"/>
          <p:nvPr/>
        </p:nvSpPr>
        <p:spPr>
          <a:xfrm>
            <a:off x="7815205" y="2636912"/>
            <a:ext cx="1308422" cy="307777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1400" b="1" dirty="0" err="1" smtClean="0"/>
              <a:t>Entity</a:t>
            </a:r>
            <a:r>
              <a:rPr lang="de-DE" sz="1400" b="1" dirty="0" smtClean="0"/>
              <a:t> Set 2</a:t>
            </a:r>
            <a:endParaRPr lang="de-DE" sz="1400" b="1" dirty="0"/>
          </a:p>
        </p:txBody>
      </p:sp>
      <p:sp>
        <p:nvSpPr>
          <p:cNvPr id="52" name="Textfeld 51"/>
          <p:cNvSpPr txBox="1"/>
          <p:nvPr/>
        </p:nvSpPr>
        <p:spPr>
          <a:xfrm>
            <a:off x="4072158" y="2996952"/>
            <a:ext cx="1176716" cy="307777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1400" b="1" dirty="0" err="1" smtClean="0"/>
              <a:t>Entity</a:t>
            </a:r>
            <a:r>
              <a:rPr lang="de-DE" sz="1400" b="1" dirty="0" smtClean="0"/>
              <a:t> Set 3</a:t>
            </a:r>
            <a:endParaRPr lang="de-DE" sz="1400" b="1" dirty="0"/>
          </a:p>
        </p:txBody>
      </p:sp>
      <p:sp>
        <p:nvSpPr>
          <p:cNvPr id="53" name="Textfeld 52"/>
          <p:cNvSpPr txBox="1"/>
          <p:nvPr/>
        </p:nvSpPr>
        <p:spPr>
          <a:xfrm>
            <a:off x="7359939" y="5085184"/>
            <a:ext cx="1176715" cy="307777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1400" b="1" dirty="0" err="1" smtClean="0"/>
              <a:t>Entity</a:t>
            </a:r>
            <a:r>
              <a:rPr lang="de-DE" sz="1400" b="1" dirty="0" smtClean="0"/>
              <a:t> Set 4</a:t>
            </a:r>
            <a:endParaRPr lang="de-DE" sz="1400" b="1" dirty="0"/>
          </a:p>
        </p:txBody>
      </p:sp>
      <p:sp>
        <p:nvSpPr>
          <p:cNvPr id="54" name="Textfeld 53"/>
          <p:cNvSpPr txBox="1"/>
          <p:nvPr/>
        </p:nvSpPr>
        <p:spPr>
          <a:xfrm>
            <a:off x="111718" y="1772816"/>
            <a:ext cx="208428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RESCAL Assumption</a:t>
            </a:r>
            <a:endParaRPr lang="en-US" b="1" dirty="0"/>
          </a:p>
        </p:txBody>
      </p:sp>
      <p:sp>
        <p:nvSpPr>
          <p:cNvPr id="55" name="Textfeld 54"/>
          <p:cNvSpPr txBox="1"/>
          <p:nvPr/>
        </p:nvSpPr>
        <p:spPr>
          <a:xfrm>
            <a:off x="3784126" y="1772816"/>
            <a:ext cx="224914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Knowledge Base Data</a:t>
            </a:r>
            <a:endParaRPr lang="en-US" b="1" dirty="0"/>
          </a:p>
        </p:txBody>
      </p:sp>
      <p:sp>
        <p:nvSpPr>
          <p:cNvPr id="58" name="Textfeld 57"/>
          <p:cNvSpPr txBox="1"/>
          <p:nvPr/>
        </p:nvSpPr>
        <p:spPr>
          <a:xfrm>
            <a:off x="179512" y="5877272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>
              <a:buFont typeface="Wingdings" pitchFamily="2" charset="2"/>
              <a:buChar char="§"/>
            </a:pPr>
            <a:r>
              <a:rPr lang="en-US" dirty="0" smtClean="0"/>
              <a:t>All entities participate in all relation types</a:t>
            </a:r>
            <a:endParaRPr lang="en-US" dirty="0"/>
          </a:p>
        </p:txBody>
      </p:sp>
      <p:sp>
        <p:nvSpPr>
          <p:cNvPr id="59" name="Textfeld 58"/>
          <p:cNvSpPr txBox="1"/>
          <p:nvPr/>
        </p:nvSpPr>
        <p:spPr>
          <a:xfrm>
            <a:off x="3779912" y="5877272"/>
            <a:ext cx="5051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Relation Types incorporate only subsets of entities </a:t>
            </a:r>
            <a:endParaRPr lang="en-US" dirty="0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0" grpId="0"/>
      <p:bldP spid="51" grpId="0"/>
      <p:bldP spid="52" grpId="0"/>
      <p:bldP spid="53" grpId="0"/>
      <p:bldP spid="55" grpId="0" animBg="1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Local Closed-World Assumptions</a:t>
            </a:r>
            <a:endParaRPr lang="en-US" b="1" dirty="0"/>
          </a:p>
        </p:txBody>
      </p:sp>
      <p:pic>
        <p:nvPicPr>
          <p:cNvPr id="35844" name="Picture 4" descr="D:\Promotion\Publications\DSAA2014\Drawings\typedgraph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69835">
            <a:off x="633938" y="1411011"/>
            <a:ext cx="2566726" cy="211501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38000"/>
              </a:srgbClr>
            </a:outerShdw>
          </a:effectLst>
        </p:spPr>
      </p:pic>
      <p:pic>
        <p:nvPicPr>
          <p:cNvPr id="35845" name="Picture 5" descr="D:\Promotion\Publications\DSAA2014\Drawings\typedgraph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69835">
            <a:off x="558338" y="1965371"/>
            <a:ext cx="2931572" cy="153345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38000"/>
              </a:srgbClr>
            </a:outerShdw>
          </a:effectLst>
        </p:spPr>
      </p:pic>
      <p:pic>
        <p:nvPicPr>
          <p:cNvPr id="35846" name="Picture 6" descr="D:\Promotion\Publications\DSAA2014\Drawings\typedgraph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69835">
            <a:off x="1587938" y="1951011"/>
            <a:ext cx="1105512" cy="83302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38000"/>
              </a:srgbClr>
            </a:outerShdw>
          </a:effectLst>
        </p:spPr>
      </p:pic>
      <p:pic>
        <p:nvPicPr>
          <p:cNvPr id="35847" name="Picture 7" descr="D:\Promotion\Publications\DSAA2014\Drawings\typedgraph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69835">
            <a:off x="533138" y="1760211"/>
            <a:ext cx="662027" cy="153345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38000"/>
              </a:srgbClr>
            </a:outerShdw>
          </a:effectLst>
        </p:spPr>
      </p:pic>
      <p:pic>
        <p:nvPicPr>
          <p:cNvPr id="35848" name="Picture 8" descr="D:\Promotion\Publications\DSAA2014\Drawings\typedgraph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69835">
            <a:off x="493538" y="1817811"/>
            <a:ext cx="2124155" cy="153345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38000"/>
              </a:srgbClr>
            </a:outerShdw>
          </a:effectLst>
        </p:spPr>
      </p:pic>
      <p:sp>
        <p:nvSpPr>
          <p:cNvPr id="13" name="Pfeil nach unten 12"/>
          <p:cNvSpPr/>
          <p:nvPr/>
        </p:nvSpPr>
        <p:spPr>
          <a:xfrm>
            <a:off x="1365922" y="3622285"/>
            <a:ext cx="1224136" cy="36004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1653954" y="2254133"/>
            <a:ext cx="971741" cy="246221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Musical Artists</a:t>
            </a:r>
            <a:endParaRPr lang="en-US" sz="1000" b="1" dirty="0"/>
          </a:p>
        </p:txBody>
      </p:sp>
      <p:sp>
        <p:nvSpPr>
          <p:cNvPr id="20" name="Textfeld 19"/>
          <p:cNvSpPr txBox="1"/>
          <p:nvPr/>
        </p:nvSpPr>
        <p:spPr>
          <a:xfrm>
            <a:off x="2943748" y="1836695"/>
            <a:ext cx="947695" cy="246221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de-DE" sz="1000" b="1" dirty="0" err="1" smtClean="0"/>
              <a:t>Record</a:t>
            </a:r>
            <a:r>
              <a:rPr lang="de-DE" sz="1000" b="1" dirty="0" smtClean="0"/>
              <a:t> Labels </a:t>
            </a:r>
            <a:endParaRPr lang="de-DE" sz="1000" b="1" dirty="0"/>
          </a:p>
        </p:txBody>
      </p:sp>
      <p:sp>
        <p:nvSpPr>
          <p:cNvPr id="21" name="Textfeld 20"/>
          <p:cNvSpPr txBox="1"/>
          <p:nvPr/>
        </p:nvSpPr>
        <p:spPr>
          <a:xfrm>
            <a:off x="357810" y="2038109"/>
            <a:ext cx="643125" cy="400110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de-DE" sz="1000" b="1" dirty="0" smtClean="0"/>
              <a:t>Songs &amp; </a:t>
            </a:r>
          </a:p>
          <a:p>
            <a:r>
              <a:rPr lang="de-DE" sz="1000" b="1" dirty="0" smtClean="0"/>
              <a:t>Albums</a:t>
            </a:r>
            <a:endParaRPr lang="de-DE" sz="1000" b="1" dirty="0"/>
          </a:p>
        </p:txBody>
      </p:sp>
      <p:sp>
        <p:nvSpPr>
          <p:cNvPr id="22" name="Textfeld 21"/>
          <p:cNvSpPr txBox="1"/>
          <p:nvPr/>
        </p:nvSpPr>
        <p:spPr>
          <a:xfrm>
            <a:off x="2302026" y="3334253"/>
            <a:ext cx="559769" cy="246221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de-DE" sz="1000" b="1" dirty="0" smtClean="0"/>
              <a:t>Genres</a:t>
            </a:r>
            <a:endParaRPr lang="de-DE" sz="1000" b="1" dirty="0"/>
          </a:p>
        </p:txBody>
      </p:sp>
      <p:sp>
        <p:nvSpPr>
          <p:cNvPr id="34" name="Inhaltsplatzhalter 2"/>
          <p:cNvSpPr>
            <a:spLocks noGrp="1"/>
          </p:cNvSpPr>
          <p:nvPr>
            <p:ph idx="1"/>
          </p:nvPr>
        </p:nvSpPr>
        <p:spPr>
          <a:xfrm>
            <a:off x="3851920" y="1628800"/>
            <a:ext cx="5184576" cy="2404863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Large Knowledge Bases contain hundreds of relation types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Most of relation types relate only subsets of entities present in the KB</a:t>
            </a:r>
          </a:p>
          <a:p>
            <a:pPr lvl="1">
              <a:buFont typeface="Wingdings" pitchFamily="2" charset="2"/>
              <a:buChar char="§"/>
            </a:pPr>
            <a:r>
              <a:rPr lang="en-US" b="1" i="1" dirty="0" smtClean="0"/>
              <a:t>Local Closed World Assumptions (LCA) </a:t>
            </a:r>
          </a:p>
          <a:p>
            <a:pPr lvl="1">
              <a:buNone/>
            </a:pPr>
            <a:r>
              <a:rPr lang="en-US" b="1" i="1" dirty="0" smtClean="0"/>
              <a:t>		</a:t>
            </a:r>
            <a:r>
              <a:rPr lang="en-US" b="1" i="1" dirty="0" smtClean="0"/>
              <a:t>(</a:t>
            </a:r>
            <a:r>
              <a:rPr lang="en-US" b="1" i="1" dirty="0" err="1" smtClean="0">
                <a:solidFill>
                  <a:schemeClr val="accent3">
                    <a:lumMod val="75000"/>
                  </a:schemeClr>
                </a:solidFill>
              </a:rPr>
              <a:t>Nickelback</a:t>
            </a:r>
            <a:r>
              <a:rPr lang="en-US" b="1" i="1" dirty="0" err="1" smtClean="0"/>
              <a:t>,</a:t>
            </a:r>
            <a:r>
              <a:rPr lang="en-US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genre</a:t>
            </a:r>
            <a:r>
              <a:rPr lang="en-US" b="1" i="1" dirty="0" err="1" smtClean="0"/>
              <a:t>,</a:t>
            </a:r>
            <a:r>
              <a:rPr lang="en-US" b="1" i="1" dirty="0" err="1" smtClean="0">
                <a:solidFill>
                  <a:schemeClr val="accent6">
                    <a:lumMod val="75000"/>
                  </a:schemeClr>
                </a:solidFill>
              </a:rPr>
              <a:t>Rock</a:t>
            </a:r>
            <a:r>
              <a:rPr lang="en-US" b="1" i="1" dirty="0" smtClean="0"/>
              <a:t>)</a:t>
            </a:r>
          </a:p>
          <a:p>
            <a:pPr lvl="1">
              <a:buNone/>
            </a:pPr>
            <a:endParaRPr lang="en-US" b="1" i="1" dirty="0" smtClean="0"/>
          </a:p>
          <a:p>
            <a:pPr lvl="1">
              <a:buNone/>
            </a:pPr>
            <a:r>
              <a:rPr lang="en-US" b="1" i="1" dirty="0" smtClean="0"/>
              <a:t>		</a:t>
            </a:r>
            <a:r>
              <a:rPr lang="en-US" b="1" i="1" dirty="0" smtClean="0"/>
              <a:t>(</a:t>
            </a:r>
            <a:r>
              <a:rPr lang="en-US" b="1" i="1" dirty="0" err="1" smtClean="0">
                <a:solidFill>
                  <a:schemeClr val="accent3">
                    <a:lumMod val="75000"/>
                  </a:schemeClr>
                </a:solidFill>
              </a:rPr>
              <a:t>Nickelback</a:t>
            </a:r>
            <a:r>
              <a:rPr lang="en-US" b="1" i="1" dirty="0" err="1" smtClean="0"/>
              <a:t>,</a:t>
            </a:r>
            <a:r>
              <a:rPr lang="en-US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genre</a:t>
            </a:r>
            <a:r>
              <a:rPr lang="en-US" b="1" i="1" dirty="0" err="1" smtClean="0"/>
              <a:t>,</a:t>
            </a:r>
            <a:r>
              <a:rPr lang="en-US" b="1" i="1" dirty="0" err="1" smtClean="0">
                <a:solidFill>
                  <a:schemeClr val="accent6">
                    <a:lumMod val="75000"/>
                  </a:schemeClr>
                </a:solidFill>
              </a:rPr>
              <a:t>ACDC</a:t>
            </a:r>
            <a:r>
              <a:rPr lang="en-US" b="1" i="1" dirty="0" smtClean="0"/>
              <a:t>)</a:t>
            </a:r>
          </a:p>
          <a:p>
            <a:pPr lvl="1">
              <a:buNone/>
            </a:pPr>
            <a:endParaRPr lang="en-US" b="1" i="1" dirty="0" smtClean="0"/>
          </a:p>
          <a:p>
            <a:pPr lvl="1">
              <a:buNone/>
            </a:pPr>
            <a:r>
              <a:rPr lang="en-US" b="1" i="1" dirty="0" smtClean="0"/>
              <a:t>		Type Constraints for Relation Types</a:t>
            </a:r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b="1" i="1" dirty="0" smtClean="0"/>
              <a:t>RESCAL</a:t>
            </a:r>
            <a:r>
              <a:rPr lang="en-US" dirty="0" smtClean="0"/>
              <a:t> does </a:t>
            </a:r>
            <a:r>
              <a:rPr lang="en-US" b="1" u="sng" dirty="0" smtClean="0"/>
              <a:t>not</a:t>
            </a:r>
            <a:r>
              <a:rPr lang="en-US" dirty="0" smtClean="0"/>
              <a:t> support Type Constraints</a:t>
            </a:r>
          </a:p>
        </p:txBody>
      </p:sp>
      <p:sp>
        <p:nvSpPr>
          <p:cNvPr id="35" name="Kreuz 34"/>
          <p:cNvSpPr/>
          <p:nvPr/>
        </p:nvSpPr>
        <p:spPr>
          <a:xfrm rot="2700000">
            <a:off x="4551959" y="2833660"/>
            <a:ext cx="253531" cy="252000"/>
          </a:xfrm>
          <a:prstGeom prst="plus">
            <a:avLst>
              <a:gd name="adj" fmla="val 3197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Textfeld 35"/>
          <p:cNvSpPr txBox="1"/>
          <p:nvPr/>
        </p:nvSpPr>
        <p:spPr>
          <a:xfrm>
            <a:off x="4499992" y="2276872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√</a:t>
            </a:r>
            <a:endParaRPr lang="de-DE" sz="2400" b="1" dirty="0">
              <a:solidFill>
                <a:srgbClr val="00B05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" name="Pfeil nach rechts 36"/>
          <p:cNvSpPr/>
          <p:nvPr/>
        </p:nvSpPr>
        <p:spPr>
          <a:xfrm>
            <a:off x="4427984" y="3284984"/>
            <a:ext cx="396552" cy="21602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5849" name="Picture 9" descr="D:\Promotion\Publications\ECML_LD4K_Workshop2014\pics2\typedtensor.pn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899592" y="4077072"/>
            <a:ext cx="2503021" cy="2570078"/>
          </a:xfrm>
          <a:prstGeom prst="rect">
            <a:avLst/>
          </a:prstGeom>
          <a:noFill/>
        </p:spPr>
      </p:pic>
      <p:pic>
        <p:nvPicPr>
          <p:cNvPr id="35850" name="Picture 10" descr="D:\Promotion\Publications\ECML_LD4K_Workshop2014\pics2\Rescalfactorization.pn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3707904" y="4293096"/>
            <a:ext cx="3824638" cy="2239675"/>
          </a:xfrm>
          <a:prstGeom prst="rect">
            <a:avLst/>
          </a:prstGeom>
          <a:noFill/>
        </p:spPr>
      </p:pic>
      <p:sp>
        <p:nvSpPr>
          <p:cNvPr id="32" name="Foliennummernplatzhalt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5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5" grpId="0" animBg="1"/>
      <p:bldP spid="36" grpId="0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257799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endParaRPr lang="en-US" sz="2000" dirty="0" smtClean="0"/>
          </a:p>
          <a:p>
            <a:pPr>
              <a:buFont typeface="Wingdings" pitchFamily="2" charset="2"/>
              <a:buChar char="§"/>
            </a:pPr>
            <a:endParaRPr lang="en-US" sz="2200" dirty="0" smtClean="0"/>
          </a:p>
          <a:p>
            <a:pPr>
              <a:buFont typeface="Wingdings" pitchFamily="2" charset="2"/>
              <a:buChar char="§"/>
            </a:pPr>
            <a:endParaRPr lang="en-US" sz="2200" dirty="0" smtClean="0"/>
          </a:p>
          <a:p>
            <a:pPr>
              <a:buFont typeface="Wingdings" pitchFamily="2" charset="2"/>
              <a:buChar char="§"/>
            </a:pPr>
            <a:endParaRPr lang="en-US" sz="2200" dirty="0" smtClean="0"/>
          </a:p>
          <a:p>
            <a:pPr>
              <a:buFont typeface="Wingdings" pitchFamily="2" charset="2"/>
              <a:buChar char="§"/>
            </a:pPr>
            <a:endParaRPr lang="en-US" sz="2200" dirty="0" smtClean="0"/>
          </a:p>
          <a:p>
            <a:pPr>
              <a:buFont typeface="Wingdings" pitchFamily="2" charset="2"/>
              <a:buChar char="§"/>
            </a:pPr>
            <a:endParaRPr lang="en-US" sz="2200" dirty="0" smtClean="0"/>
          </a:p>
          <a:p>
            <a:pPr>
              <a:buFont typeface="Wingdings" pitchFamily="2" charset="2"/>
              <a:buChar char="§"/>
            </a:pPr>
            <a:endParaRPr lang="en-US" sz="2200" dirty="0" smtClean="0"/>
          </a:p>
          <a:p>
            <a:pPr>
              <a:buFont typeface="Wingdings" pitchFamily="2" charset="2"/>
              <a:buChar char="§"/>
            </a:pPr>
            <a:endParaRPr lang="en-US" sz="2200" dirty="0" smtClean="0"/>
          </a:p>
          <a:p>
            <a:pPr>
              <a:buFont typeface="Wingdings" pitchFamily="2" charset="2"/>
              <a:buChar char="§"/>
            </a:pPr>
            <a:endParaRPr lang="en-US" sz="2200" dirty="0" smtClean="0"/>
          </a:p>
          <a:p>
            <a:pPr>
              <a:buFont typeface="Wingdings" pitchFamily="2" charset="2"/>
              <a:buChar char="§"/>
            </a:pPr>
            <a:endParaRPr lang="en-US" sz="2200" dirty="0" smtClean="0"/>
          </a:p>
          <a:p>
            <a:pPr>
              <a:buFont typeface="Wingdings" pitchFamily="2" charset="2"/>
              <a:buChar char="§"/>
            </a:pPr>
            <a:endParaRPr lang="en-US" sz="2200" dirty="0" smtClean="0"/>
          </a:p>
          <a:p>
            <a:pPr>
              <a:buFont typeface="Wingdings" pitchFamily="2" charset="2"/>
              <a:buChar char="§"/>
            </a:pPr>
            <a:r>
              <a:rPr lang="en-US" sz="2200" dirty="0" smtClean="0"/>
              <a:t>Type Constraints (Ŝ and Ô):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b="1" i="1" dirty="0" smtClean="0"/>
              <a:t>Given</a:t>
            </a:r>
            <a:r>
              <a:rPr lang="en-US" sz="1800" dirty="0" smtClean="0"/>
              <a:t> by the Knowledge Base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Or can be </a:t>
            </a:r>
            <a:r>
              <a:rPr lang="en-US" sz="1800" b="1" i="1" dirty="0" smtClean="0"/>
              <a:t>approximated</a:t>
            </a:r>
            <a:r>
              <a:rPr lang="en-US" sz="1800" dirty="0" smtClean="0"/>
              <a:t> with the observed data</a:t>
            </a:r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</p:txBody>
      </p:sp>
      <p:pic>
        <p:nvPicPr>
          <p:cNvPr id="1030" name="Picture 6" descr="D:\Promotion\Publications\ECML_LD4K_Workshop2014\pics2\typedtensor2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619672" y="3284984"/>
            <a:ext cx="2346583" cy="2409448"/>
          </a:xfrm>
          <a:prstGeom prst="rect">
            <a:avLst/>
          </a:prstGeom>
          <a:noFill/>
        </p:spPr>
      </p:pic>
      <p:pic>
        <p:nvPicPr>
          <p:cNvPr id="4" name="Picture 5" descr="D:\Promotion\Publications\ECML_LD4K_Workshop2014\pics2\constrained_tenso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356992"/>
            <a:ext cx="2393447" cy="1661926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Exploiting Type-Constraints in RESCAL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1533525" y="2020888"/>
          <a:ext cx="6473825" cy="968375"/>
        </p:xfrm>
        <a:graphic>
          <a:graphicData uri="http://schemas.openxmlformats.org/presentationml/2006/ole">
            <p:oleObj spid="_x0000_s1026" name="Formel" r:id="rId5" imgW="2717640" imgH="406080" progId="Equation.3">
              <p:embed/>
            </p:oleObj>
          </a:graphicData>
        </a:graphic>
      </p:graphicFrame>
      <p:sp>
        <p:nvSpPr>
          <p:cNvPr id="15" name="Textfeld 14"/>
          <p:cNvSpPr txBox="1"/>
          <p:nvPr/>
        </p:nvSpPr>
        <p:spPr>
          <a:xfrm>
            <a:off x="3707904" y="1556792"/>
            <a:ext cx="4374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Factor Selection Matrices (Type Constraints)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4355976" y="2204864"/>
            <a:ext cx="360040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5112000" y="2204864"/>
            <a:ext cx="396104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5796136" y="2204864"/>
            <a:ext cx="396016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7236296" y="2204864"/>
            <a:ext cx="360040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4338000" y="2132856"/>
            <a:ext cx="396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5094000" y="2132856"/>
            <a:ext cx="432048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5778000" y="2132856"/>
            <a:ext cx="432048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7200000" y="2132856"/>
            <a:ext cx="432048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31" name="Picture 7" descr="D:\Promotion\Publications\ECML_LD4K_Workshop2014\pics2\clean_factorization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139952" y="3356992"/>
            <a:ext cx="3567311" cy="2092837"/>
          </a:xfrm>
          <a:prstGeom prst="rect">
            <a:avLst/>
          </a:prstGeom>
          <a:noFill/>
        </p:spPr>
      </p:pic>
      <p:sp>
        <p:nvSpPr>
          <p:cNvPr id="27" name="Textfeld 26"/>
          <p:cNvSpPr txBox="1"/>
          <p:nvPr/>
        </p:nvSpPr>
        <p:spPr>
          <a:xfrm>
            <a:off x="2483768" y="4149080"/>
            <a:ext cx="6575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dirty="0" smtClean="0">
                <a:latin typeface="Lucida Calligraphy" pitchFamily="66" charset="0"/>
              </a:rPr>
              <a:t>X</a:t>
            </a:r>
            <a:endParaRPr lang="de-DE" sz="4800" dirty="0">
              <a:latin typeface="Lucida Calligraphy" pitchFamily="66" charset="0"/>
            </a:endParaRPr>
          </a:p>
        </p:txBody>
      </p:sp>
      <p:sp>
        <p:nvSpPr>
          <p:cNvPr id="30" name="Foliennummernplatzhalt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 animBg="1"/>
      <p:bldP spid="20" grpId="0" animBg="1"/>
      <p:bldP spid="21" grpId="0" animBg="1"/>
      <p:bldP spid="22" grpId="0" animBg="1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301006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Factorizing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DBpedia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-Music for Link Prediction</a:t>
            </a:r>
            <a:b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Mapping-Based Properties (Cleaned)</a:t>
            </a:r>
            <a:b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(311k Entities, 7 Relation Types, 1 Million Triples) 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882137"/>
            <a:ext cx="8229600" cy="269289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/>
              <a:t>On a medium sized Dataset:</a:t>
            </a:r>
          </a:p>
          <a:p>
            <a:pPr lvl="1" defTabSz="873125">
              <a:buFont typeface="Wingdings" pitchFamily="2" charset="2"/>
              <a:buChar char="§"/>
              <a:tabLst>
                <a:tab pos="3138488" algn="l"/>
              </a:tabLst>
            </a:pPr>
            <a:r>
              <a:rPr lang="en-US" sz="1600" dirty="0" smtClean="0"/>
              <a:t>Similar Runtime 	same model complexity (rank) &amp; </a:t>
            </a:r>
            <a:r>
              <a:rPr lang="en-US" sz="1600" b="1" dirty="0" smtClean="0"/>
              <a:t>higher prediction quality</a:t>
            </a:r>
            <a:r>
              <a:rPr lang="en-US" sz="1600" dirty="0" smtClean="0"/>
              <a:t>.</a:t>
            </a:r>
          </a:p>
          <a:p>
            <a:pPr lvl="1" defTabSz="261938">
              <a:buFont typeface="Wingdings" pitchFamily="2" charset="2"/>
              <a:buChar char="§"/>
              <a:tabLst>
                <a:tab pos="3138488" algn="l"/>
              </a:tabLst>
            </a:pPr>
            <a:r>
              <a:rPr lang="en-US" sz="1600" dirty="0" smtClean="0"/>
              <a:t>Similar prediction quality		</a:t>
            </a:r>
            <a:r>
              <a:rPr lang="en-US" sz="1600" b="1" dirty="0" smtClean="0"/>
              <a:t>lower Model Complexity </a:t>
            </a:r>
            <a:r>
              <a:rPr lang="en-US" sz="1600" dirty="0" smtClean="0"/>
              <a:t>&amp; Runtime</a:t>
            </a:r>
          </a:p>
        </p:txBody>
      </p:sp>
      <p:pic>
        <p:nvPicPr>
          <p:cNvPr id="10" name="Picture 2" descr="D:\Promotion\Publications\ECML_LD4K_Workshop2014\DBpediaMResult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424" y="3501008"/>
            <a:ext cx="7262349" cy="2794707"/>
          </a:xfrm>
          <a:prstGeom prst="rect">
            <a:avLst/>
          </a:prstGeom>
          <a:noFill/>
        </p:spPr>
      </p:pic>
      <p:sp>
        <p:nvSpPr>
          <p:cNvPr id="11" name="Textfeld 10"/>
          <p:cNvSpPr txBox="1"/>
          <p:nvPr/>
        </p:nvSpPr>
        <p:spPr>
          <a:xfrm>
            <a:off x="1601560" y="4653136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RESCAL+ </a:t>
            </a:r>
          </a:p>
          <a:p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Type Constraints</a:t>
            </a:r>
            <a:endParaRPr lang="en-US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273968" y="3212976"/>
            <a:ext cx="702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RESCAL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13" name="Gerade Verbindung 12"/>
          <p:cNvCxnSpPr/>
          <p:nvPr/>
        </p:nvCxnSpPr>
        <p:spPr>
          <a:xfrm>
            <a:off x="809472" y="3933056"/>
            <a:ext cx="2952328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winkelte Verbindung 13"/>
          <p:cNvCxnSpPr/>
          <p:nvPr/>
        </p:nvCxnSpPr>
        <p:spPr>
          <a:xfrm>
            <a:off x="1565904" y="3933056"/>
            <a:ext cx="3420032" cy="1548000"/>
          </a:xfrm>
          <a:prstGeom prst="bentConnector3">
            <a:avLst>
              <a:gd name="adj1" fmla="val -94"/>
            </a:avLst>
          </a:prstGeom>
          <a:ln w="25400"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>
            <a:off x="7253904" y="3501008"/>
            <a:ext cx="0" cy="404934"/>
          </a:xfrm>
          <a:prstGeom prst="straightConnector1">
            <a:avLst/>
          </a:prstGeom>
          <a:ln w="25400">
            <a:solidFill>
              <a:srgbClr val="FF0000"/>
            </a:solidFill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>
            <a:off x="3707904" y="3501008"/>
            <a:ext cx="0" cy="432048"/>
          </a:xfrm>
          <a:prstGeom prst="straightConnector1">
            <a:avLst/>
          </a:prstGeom>
          <a:ln w="25400">
            <a:solidFill>
              <a:srgbClr val="FF0000"/>
            </a:solidFill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3707904" y="3501008"/>
            <a:ext cx="3528000" cy="0"/>
          </a:xfrm>
          <a:prstGeom prst="line">
            <a:avLst/>
          </a:prstGeom>
          <a:ln w="25400">
            <a:solidFill>
              <a:srgbClr val="FF0000"/>
            </a:solidFill>
            <a:headEnd w="lg" len="med"/>
            <a:tail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feld 39"/>
          <p:cNvSpPr txBox="1"/>
          <p:nvPr/>
        </p:nvSpPr>
        <p:spPr>
          <a:xfrm>
            <a:off x="7362200" y="4581128"/>
            <a:ext cx="135081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AUPRC: 0.73</a:t>
            </a:r>
            <a:endParaRPr lang="de-DE" dirty="0"/>
          </a:p>
        </p:txBody>
      </p:sp>
      <p:sp>
        <p:nvSpPr>
          <p:cNvPr id="41" name="Textfeld 40"/>
          <p:cNvSpPr txBox="1"/>
          <p:nvPr/>
        </p:nvSpPr>
        <p:spPr>
          <a:xfrm>
            <a:off x="5201960" y="5373216"/>
            <a:ext cx="1143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9 </a:t>
            </a:r>
            <a:r>
              <a:rPr lang="de-DE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Minutes</a:t>
            </a:r>
            <a:endParaRPr lang="de-DE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7362200" y="378904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1 </a:t>
            </a:r>
            <a:r>
              <a:rPr lang="de-DE" b="1" dirty="0" err="1" smtClean="0">
                <a:solidFill>
                  <a:srgbClr val="FF0000"/>
                </a:solidFill>
              </a:rPr>
              <a:t>hour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43" name="Pfeil nach rechts 42"/>
          <p:cNvSpPr/>
          <p:nvPr/>
        </p:nvSpPr>
        <p:spPr>
          <a:xfrm>
            <a:off x="3456000" y="2322000"/>
            <a:ext cx="216024" cy="216024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Pfeil nach rechts 43"/>
          <p:cNvSpPr/>
          <p:nvPr/>
        </p:nvSpPr>
        <p:spPr>
          <a:xfrm>
            <a:off x="3456000" y="2602800"/>
            <a:ext cx="216024" cy="216024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6" name="Gerade Verbindung mit Pfeil 45"/>
          <p:cNvCxnSpPr>
            <a:stCxn id="42" idx="2"/>
            <a:endCxn id="40" idx="0"/>
          </p:cNvCxnSpPr>
          <p:nvPr/>
        </p:nvCxnSpPr>
        <p:spPr>
          <a:xfrm rot="16200000" flipH="1">
            <a:off x="7688582" y="4232100"/>
            <a:ext cx="422756" cy="275300"/>
          </a:xfrm>
          <a:prstGeom prst="bentConnector3">
            <a:avLst>
              <a:gd name="adj1" fmla="val 432"/>
            </a:avLst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/>
          <p:cNvCxnSpPr>
            <a:stCxn id="41" idx="3"/>
            <a:endCxn id="40" idx="2"/>
          </p:cNvCxnSpPr>
          <p:nvPr/>
        </p:nvCxnSpPr>
        <p:spPr>
          <a:xfrm flipV="1">
            <a:off x="6345606" y="4950460"/>
            <a:ext cx="1692004" cy="607422"/>
          </a:xfrm>
          <a:prstGeom prst="bentConnector2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49"/>
          <p:cNvCxnSpPr/>
          <p:nvPr/>
        </p:nvCxnSpPr>
        <p:spPr>
          <a:xfrm>
            <a:off x="1547664" y="3717032"/>
            <a:ext cx="0" cy="2016224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52"/>
          <p:cNvCxnSpPr/>
          <p:nvPr/>
        </p:nvCxnSpPr>
        <p:spPr>
          <a:xfrm>
            <a:off x="5076056" y="3717032"/>
            <a:ext cx="0" cy="2016224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oliennummernplatzhalter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 rot="16200000">
            <a:off x="3634200" y="4537875"/>
            <a:ext cx="7432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Arial" pitchFamily="34" charset="0"/>
                <a:cs typeface="Arial" pitchFamily="34" charset="0"/>
              </a:rPr>
              <a:t>Time (s)</a:t>
            </a:r>
            <a:endParaRPr lang="de-DE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40" grpId="0" animBg="1"/>
      <p:bldP spid="41" grpId="0"/>
      <p:bldP spid="42" grpId="0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Factorizing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DBpedia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for Link Prediction</a:t>
            </a:r>
            <a:b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Mapping-Based Properties (Cleaned)</a:t>
            </a:r>
            <a:b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(2.2 Million Entities, 511 Relation Types,17 Million Triples)</a:t>
            </a:r>
            <a:endParaRPr lang="en-US" sz="2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099" name="Picture 3" descr="D:\Promotion\Publications\ECML_LD4K_Workshop2014\DBpediaResult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56992"/>
            <a:ext cx="7611115" cy="2952328"/>
          </a:xfrm>
          <a:prstGeom prst="rect">
            <a:avLst/>
          </a:prstGeom>
          <a:noFill/>
        </p:spPr>
      </p:pic>
      <p:sp>
        <p:nvSpPr>
          <p:cNvPr id="21" name="Textfeld 20"/>
          <p:cNvSpPr txBox="1"/>
          <p:nvPr/>
        </p:nvSpPr>
        <p:spPr>
          <a:xfrm>
            <a:off x="7668345" y="3573016"/>
            <a:ext cx="1217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~16h, </a:t>
            </a:r>
          </a:p>
          <a:p>
            <a:r>
              <a:rPr lang="de-DE" dirty="0" err="1" smtClean="0">
                <a:solidFill>
                  <a:srgbClr val="FF0000"/>
                </a:solidFill>
              </a:rPr>
              <a:t>low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quality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7596336" y="4797152"/>
            <a:ext cx="1351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~3h, </a:t>
            </a:r>
          </a:p>
          <a:p>
            <a:r>
              <a:rPr lang="de-DE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good</a:t>
            </a: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quality</a:t>
            </a:r>
            <a:endParaRPr lang="de-DE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AUC: 0.84</a:t>
            </a:r>
            <a:endParaRPr lang="de-DE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Pfeil nach unten 22"/>
          <p:cNvSpPr/>
          <p:nvPr/>
        </p:nvSpPr>
        <p:spPr>
          <a:xfrm rot="10800000">
            <a:off x="7812360" y="5733256"/>
            <a:ext cx="792088" cy="288032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/>
          <p:cNvSpPr txBox="1"/>
          <p:nvPr/>
        </p:nvSpPr>
        <p:spPr>
          <a:xfrm>
            <a:off x="7524328" y="6093296"/>
            <a:ext cx="146206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/>
              <a:t>On a Regular </a:t>
            </a:r>
          </a:p>
          <a:p>
            <a:pPr algn="ctr"/>
            <a:r>
              <a:rPr lang="de-DE" b="1" dirty="0" smtClean="0"/>
              <a:t>Laptop</a:t>
            </a:r>
            <a:endParaRPr lang="de-DE" b="1" dirty="0"/>
          </a:p>
        </p:txBody>
      </p:sp>
      <p:sp>
        <p:nvSpPr>
          <p:cNvPr id="26" name="Ellipse 25"/>
          <p:cNvSpPr/>
          <p:nvPr/>
        </p:nvSpPr>
        <p:spPr>
          <a:xfrm>
            <a:off x="3707905" y="5661248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/>
          <p:cNvSpPr txBox="1"/>
          <p:nvPr/>
        </p:nvSpPr>
        <p:spPr>
          <a:xfrm>
            <a:off x="2346227" y="6173688"/>
            <a:ext cx="3571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Very</a:t>
            </a:r>
            <a:r>
              <a:rPr lang="de-DE" dirty="0" smtClean="0"/>
              <a:t> Low Rank = Low Memory </a:t>
            </a:r>
            <a:r>
              <a:rPr lang="de-DE" dirty="0" err="1" smtClean="0"/>
              <a:t>Costs</a:t>
            </a:r>
            <a:endParaRPr lang="de-DE" dirty="0"/>
          </a:p>
        </p:txBody>
      </p:sp>
      <p:cxnSp>
        <p:nvCxnSpPr>
          <p:cNvPr id="29" name="Gerade Verbindung mit Pfeil 28"/>
          <p:cNvCxnSpPr>
            <a:stCxn id="27" idx="0"/>
            <a:endCxn id="26" idx="5"/>
          </p:cNvCxnSpPr>
          <p:nvPr/>
        </p:nvCxnSpPr>
        <p:spPr>
          <a:xfrm flipH="1" flipV="1">
            <a:off x="3953756" y="5907099"/>
            <a:ext cx="178024" cy="266589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67544" y="1882137"/>
            <a:ext cx="5616624" cy="269289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/>
              <a:t>Performance (prediction quality and runtime) is improved especially for large multi-relational datasets</a:t>
            </a:r>
          </a:p>
        </p:txBody>
      </p:sp>
      <p:pic>
        <p:nvPicPr>
          <p:cNvPr id="22530" name="Picture 2" descr="D:\Promotion\Publications\DSAA2014\RESCAL_plain_adtenso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844824"/>
            <a:ext cx="1152128" cy="1402837"/>
          </a:xfrm>
          <a:prstGeom prst="rect">
            <a:avLst/>
          </a:prstGeom>
          <a:noFill/>
        </p:spPr>
      </p:pic>
      <p:sp>
        <p:nvSpPr>
          <p:cNvPr id="16" name="Textfeld 15"/>
          <p:cNvSpPr txBox="1"/>
          <p:nvPr/>
        </p:nvSpPr>
        <p:spPr>
          <a:xfrm rot="16200000">
            <a:off x="5708725" y="2301265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2.2 million</a:t>
            </a:r>
            <a:endParaRPr lang="en-US" dirty="0"/>
          </a:p>
        </p:txBody>
      </p:sp>
      <p:sp>
        <p:nvSpPr>
          <p:cNvPr id="17" name="Textfeld 16"/>
          <p:cNvSpPr txBox="1"/>
          <p:nvPr/>
        </p:nvSpPr>
        <p:spPr>
          <a:xfrm rot="987287">
            <a:off x="6246008" y="3089397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2.2 million</a:t>
            </a:r>
            <a:endParaRPr lang="en-US" dirty="0"/>
          </a:p>
        </p:txBody>
      </p:sp>
      <p:sp>
        <p:nvSpPr>
          <p:cNvPr id="18" name="Textfeld 17"/>
          <p:cNvSpPr txBox="1"/>
          <p:nvPr/>
        </p:nvSpPr>
        <p:spPr>
          <a:xfrm rot="20032403">
            <a:off x="6282133" y="151186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511</a:t>
            </a:r>
            <a:endParaRPr lang="de-DE" dirty="0"/>
          </a:p>
        </p:txBody>
      </p:sp>
      <p:cxnSp>
        <p:nvCxnSpPr>
          <p:cNvPr id="20" name="Gerade Verbindung mit Pfeil 19"/>
          <p:cNvCxnSpPr/>
          <p:nvPr/>
        </p:nvCxnSpPr>
        <p:spPr>
          <a:xfrm flipV="1">
            <a:off x="6444088" y="1916832"/>
            <a:ext cx="120" cy="1107296"/>
          </a:xfrm>
          <a:prstGeom prst="straightConnector1">
            <a:avLst/>
          </a:prstGeom>
          <a:ln w="25400" cap="rnd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>
            <a:off x="6444088" y="3024016"/>
            <a:ext cx="1152128" cy="324000"/>
          </a:xfrm>
          <a:prstGeom prst="straightConnector1">
            <a:avLst/>
          </a:prstGeom>
          <a:ln w="25400" cap="rnd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>
          <a:xfrm flipV="1">
            <a:off x="6444088" y="1692016"/>
            <a:ext cx="432048" cy="216024"/>
          </a:xfrm>
          <a:prstGeom prst="straightConnector1">
            <a:avLst/>
          </a:prstGeom>
          <a:ln w="25400" cap="rnd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/>
          <p:cNvSpPr txBox="1"/>
          <p:nvPr/>
        </p:nvSpPr>
        <p:spPr>
          <a:xfrm>
            <a:off x="7236296" y="1700808"/>
            <a:ext cx="16082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Sparsity</a:t>
            </a:r>
            <a:r>
              <a:rPr lang="de-DE" sz="1400" dirty="0" smtClean="0"/>
              <a:t>: 6.52 x 10</a:t>
            </a:r>
            <a:r>
              <a:rPr lang="de-DE" sz="1400" baseline="30000" dirty="0" smtClean="0"/>
              <a:t>-9</a:t>
            </a:r>
            <a:endParaRPr lang="de-DE" sz="1400" baseline="30000" dirty="0"/>
          </a:p>
        </p:txBody>
      </p:sp>
      <p:sp>
        <p:nvSpPr>
          <p:cNvPr id="36" name="Foliennummernplatzhalt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 animBg="1"/>
      <p:bldP spid="24" grpId="0" animBg="1"/>
      <p:bldP spid="26" grpId="0" animBg="1"/>
      <p:bldP spid="27" grpId="0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459</Words>
  <Application>Microsoft Office PowerPoint</Application>
  <PresentationFormat>Bildschirmpräsentation (4:3)</PresentationFormat>
  <Paragraphs>172</Paragraphs>
  <Slides>11</Slides>
  <Notes>3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3" baseType="lpstr">
      <vt:lpstr>Larissa-Design</vt:lpstr>
      <vt:lpstr>Formel</vt:lpstr>
      <vt:lpstr>Large-Scale Factorization of Type-Constrained Multi-Relational Data</vt:lpstr>
      <vt:lpstr>Outline</vt:lpstr>
      <vt:lpstr>Knowledge Bases are Triple Stores</vt:lpstr>
      <vt:lpstr>RESCAL Tensor Factorization for Multi-Relational (Triple-)Data</vt:lpstr>
      <vt:lpstr>Type-Constraints in Knowledge Bases</vt:lpstr>
      <vt:lpstr>Local Closed-World Assumptions</vt:lpstr>
      <vt:lpstr>Exploiting Type-Constraints in RESCAL</vt:lpstr>
      <vt:lpstr>Factorizing DBpedia-Music for Link Prediction Mapping-Based Properties (Cleaned)  (311k Entities, 7 Relation Types, 1 Million Triples) </vt:lpstr>
      <vt:lpstr>Factorizing DBpedia for Link Prediction Mapping-Based Properties (Cleaned) (2.2 Million Entities, 511 Relation Types,17 Million Triples)</vt:lpstr>
      <vt:lpstr>Summary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Probabilistic Latent-Factor Database Models</dc:title>
  <dc:creator>Krompass, Denis (ext)</dc:creator>
  <cp:lastModifiedBy>Denis Krompass</cp:lastModifiedBy>
  <cp:revision>127</cp:revision>
  <dcterms:created xsi:type="dcterms:W3CDTF">2014-09-30T07:05:15Z</dcterms:created>
  <dcterms:modified xsi:type="dcterms:W3CDTF">2014-10-28T23:11:08Z</dcterms:modified>
</cp:coreProperties>
</file>