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Extrating Dense Regions From Hurricae Trajectory Data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05090-3049-4F02-9FBC-0E60A614DF2A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8992E-85FB-4A32-9377-75D4A370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1997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Extrating Dense Regions From Hurricae Trajectory Data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1C275-9DD4-469A-AF3C-E0DE20FCF5C8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FA61E-C1EB-43BB-99E6-538B95BB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5398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FA61E-C1EB-43BB-99E6-538B95BB7830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Extrating Dense Regions From Hurricae Trajectory Data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34EE6C8-2B76-453E-A61C-5FAC64862983}" type="datetime1">
              <a:rPr lang="en-US" smtClean="0"/>
              <a:t>6/27/2014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5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Extrating Dense Regions From Hurricae Trajectory Data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7BA9321-7CD9-4498-9604-7F7994B1E0BD}" type="datetime1">
              <a:rPr lang="en-US" smtClean="0"/>
              <a:t>6/27/2014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A61E-C1EB-43BB-99E6-538B95BB78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92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Extrating Dense Regions From Hurricae Trajectory Data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4533821-B200-49A6-8181-F20BB4616DE8}" type="datetime1">
              <a:rPr lang="en-US" smtClean="0"/>
              <a:t>6/27/2014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A61E-C1EB-43BB-99E6-538B95BB78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16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Extrating Dense Regions From Hurricae Trajectory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FA61E-C1EB-43BB-99E6-538B95BB7830}" type="slidenum">
              <a:rPr lang="en-US" smtClean="0"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E8E26B47-B7D7-4023-A948-69F507407BDF}" type="datetime1">
              <a:rPr lang="en-US" smtClean="0"/>
              <a:t>6/27/2014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2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6250-F1C7-49E5-AD74-6266F4CCB49E}" type="slidenum">
              <a:rPr lang="en-US" smtClean="0"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Extrating Dense Regions From Hurricae Trajectory Data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B262760-B316-4E5B-96C7-3A78266A1D98}" type="datetime1">
              <a:rPr lang="en-US" smtClean="0"/>
              <a:t>6/27/2014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02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Extrating Dense Regions From Hurricae Trajectory Data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5A1F4F1-8A5B-43C3-B627-2ECEFD157C01}" type="datetime1">
              <a:rPr lang="en-US" smtClean="0"/>
              <a:t>6/27/2014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A61E-C1EB-43BB-99E6-538B95BB78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8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46D0-A166-4234-A446-10E91FB165A5}" type="datetime1">
              <a:rPr lang="en-US" smtClean="0"/>
              <a:t>6/27/2014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Extrating Dense Regions From Hurricae Trajectory Data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6C9F67F-C164-4DD5-B12E-C3C2B12DC5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74D7-02B8-49BE-896A-039EAF37A3C4}" type="datetime1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Extrating Dense Regions From Hurricae Trajectory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F67F-C164-4DD5-B12E-C3C2B12DC5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8EA41-0277-4F2E-8A60-8FD0AA2D3C32}" type="datetime1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Extrating Dense Regions From Hurricae Trajectory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F67F-C164-4DD5-B12E-C3C2B12DC5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50FB-6547-4370-B470-5F7CC7208333}" type="datetime1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Extrating Dense Regions From Hurricae Trajectory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F67F-C164-4DD5-B12E-C3C2B12DC5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ADDC-9ED4-4714-B04B-DFD563466CAF}" type="datetime1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Extrating Dense Regions From Hurricae Trajectory Data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6C9F67F-C164-4DD5-B12E-C3C2B12DC51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68AA-7DCA-4255-8B45-4FCBB7F1574E}" type="datetime1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Extrating Dense Regions From Hurricae Trajectory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F67F-C164-4DD5-B12E-C3C2B12DC5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F0E8-C905-4DF9-B5FC-B035DA1C70AE}" type="datetime1">
              <a:rPr lang="en-US" smtClean="0"/>
              <a:t>6/27/2014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Extrating Dense Regions From Hurricae Trajectory Data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F67F-C164-4DD5-B12E-C3C2B12DC5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2BDA-CB20-4781-820B-A964F18639CE}" type="datetime1">
              <a:rPr lang="en-US" smtClean="0"/>
              <a:t>6/27/2014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Extrating Dense Regions From Hurricae Trajectory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F67F-C164-4DD5-B12E-C3C2B12DC5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72ED-F66D-43B2-A384-3A45846691CF}" type="datetime1">
              <a:rPr lang="en-US" smtClean="0"/>
              <a:t>6/27/2014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Extrating Dense Regions From Hurricae Trajectory Data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F67F-C164-4DD5-B12E-C3C2B12DC5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1987-25A5-4466-9CD0-B23368F95FC7}" type="datetime1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Extrating Dense Regions From Hurricae Trajectory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F67F-C164-4DD5-B12E-C3C2B12DC5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2C75-795D-4D3E-8A06-61A69B43D88A}" type="datetime1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Extrating Dense Regions From Hurricae Trajectory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6C9F67F-C164-4DD5-B12E-C3C2B12DC5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0FBDB8-ECC3-4532-B30C-B729C2B453F7}" type="datetime1">
              <a:rPr lang="en-US" smtClean="0"/>
              <a:t>6/27/2014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Extrating Dense Regions From Hurricae Trajectory Data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6C9F67F-C164-4DD5-B12E-C3C2B12DC5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514600"/>
            <a:ext cx="7848600" cy="3810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Department of Computer Science and Engineering</a:t>
            </a:r>
          </a:p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University of Texas at Arlington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First International ACM Workshop </a:t>
            </a:r>
            <a:r>
              <a:rPr lang="en-US" sz="2000" dirty="0">
                <a:solidFill>
                  <a:schemeClr val="tx1"/>
                </a:solidFill>
              </a:rPr>
              <a:t>on 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Managing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dirty="0" smtClean="0">
                <a:solidFill>
                  <a:schemeClr val="tx1"/>
                </a:solidFill>
              </a:rPr>
              <a:t>Mining Enriched Geo-spatial Data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 smtClean="0">
                <a:solidFill>
                  <a:schemeClr val="tx1"/>
                </a:solidFill>
              </a:rPr>
              <a:t>GeoRich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2014</a:t>
            </a:r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238" y="1600200"/>
            <a:ext cx="7772400" cy="121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Extracting Dense Regions From Hurricane Trajectory Data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619973"/>
              </p:ext>
            </p:extLst>
          </p:nvPr>
        </p:nvGraphicFramePr>
        <p:xfrm>
          <a:off x="685800" y="3352800"/>
          <a:ext cx="7772400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2590800"/>
                <a:gridCol w="2747818"/>
                <a:gridCol w="2433782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Praveen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Kumar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Tripathi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Madhuri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Debnath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Ramez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Elmasri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5" name="Picture 2" descr="C:\Users\Madhuri Debnath\Documents\SSTDM\paper_presentation\cse_u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191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adhuri Debnath\Documents\SSTDM\paper_presentation\MAST lab logo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3350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4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50838"/>
            <a:ext cx="5181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DBSCAN: Core Concepts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285258"/>
            <a:ext cx="5562600" cy="382014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4400" y="5410200"/>
                <a:ext cx="719709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Cluster Definition</a:t>
                </a:r>
                <a:r>
                  <a:rPr lang="en-US" dirty="0" smtClean="0"/>
                  <a:t>: A 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a subset of objects satisfying the following: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Connected: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 are density connected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Maximal: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𝑖𝑓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is density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𝑡h𝑒𝑛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410200"/>
                <a:ext cx="7197098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677" t="-2649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F018-9128-40D2-ADF0-B36769E3ECC8}" type="datetime1">
              <a:rPr lang="en-US" smtClean="0"/>
              <a:t>6/27/2014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F67F-C164-4DD5-B12E-C3C2B12DC511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2" descr="C:\Users\Madhuri Debnath\Documents\SSTDM\paper_presentation\cse_u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191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adhuri Debnath\Documents\SSTDM\paper_presentation\MAST lab logo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3350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152400"/>
            <a:ext cx="5943600" cy="371474"/>
          </a:xfrm>
        </p:spPr>
        <p:txBody>
          <a:bodyPr/>
          <a:lstStyle/>
          <a:p>
            <a:r>
              <a:rPr lang="en-US" dirty="0"/>
              <a:t>Extracting Dense Regions From Hurricane Trajectory Data</a:t>
            </a:r>
          </a:p>
        </p:txBody>
      </p:sp>
    </p:spTree>
    <p:extLst>
      <p:ext uri="{BB962C8B-B14F-4D97-AF65-F5344CB8AC3E}">
        <p14:creationId xmlns:p14="http://schemas.microsoft.com/office/powerpoint/2010/main" val="363168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3733800" cy="12954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Experiments and</a:t>
            </a:r>
            <a:br>
              <a:rPr lang="en-US" sz="2800" b="1" dirty="0" smtClean="0"/>
            </a:br>
            <a:r>
              <a:rPr lang="en-US" sz="2800" b="1" dirty="0" smtClean="0"/>
              <a:t> Analysis : Spatial</a:t>
            </a:r>
            <a:br>
              <a:rPr lang="en-US" sz="2800" b="1" dirty="0" smtClean="0"/>
            </a:br>
            <a:r>
              <a:rPr lang="en-US" sz="2800" b="1" dirty="0" smtClean="0"/>
              <a:t> analysis</a:t>
            </a:r>
            <a:endParaRPr lang="en-US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3386-260A-41B0-9C68-02B808F64AFA}" type="datetime1">
              <a:rPr lang="en-US" smtClean="0"/>
              <a:t>6/27/2014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F67F-C164-4DD5-B12E-C3C2B12DC511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2" descr="C:\Users\Madhuri Debnath\Documents\SSTDM\paper_presentation\cse_u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191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adhuri Debnath\Documents\SSTDM\paper_presentation\MAST lab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244475"/>
            <a:ext cx="133350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152400"/>
            <a:ext cx="5943600" cy="371474"/>
          </a:xfrm>
        </p:spPr>
        <p:txBody>
          <a:bodyPr/>
          <a:lstStyle/>
          <a:p>
            <a:r>
              <a:rPr lang="en-US" dirty="0"/>
              <a:t>Extracting Dense Regions From Hurricane Trajectory Data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609600"/>
            <a:ext cx="4524375" cy="296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53728"/>
            <a:ext cx="8534400" cy="269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02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1000" y="685800"/>
            <a:ext cx="3429000" cy="1524000"/>
          </a:xfrm>
          <a:prstGeom prst="rect">
            <a:avLst/>
          </a:prstGeom>
        </p:spPr>
        <p:txBody>
          <a:bodyPr bIns="91440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Experiments and</a:t>
            </a:r>
            <a:br>
              <a:rPr lang="en-US" sz="2800" b="1" dirty="0" smtClean="0"/>
            </a:br>
            <a:r>
              <a:rPr lang="en-US" sz="2800" b="1" dirty="0" smtClean="0"/>
              <a:t>Analysis(1): Spatial and non spatial analysis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55777"/>
            <a:ext cx="4572000" cy="224022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F02B-38FC-48DD-B658-7635339520DB}" type="datetime1">
              <a:rPr lang="en-US" smtClean="0"/>
              <a:t>6/27/2014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F67F-C164-4DD5-B12E-C3C2B12DC511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2" descr="C:\Users\Madhuri Debnath\Documents\SSTDM\paper_presentation\cse_u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191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adhuri Debnath\Documents\SSTDM\paper_presentation\MAST lab logo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3350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152400"/>
            <a:ext cx="5943600" cy="371474"/>
          </a:xfrm>
        </p:spPr>
        <p:txBody>
          <a:bodyPr/>
          <a:lstStyle/>
          <a:p>
            <a:r>
              <a:rPr lang="en-US" dirty="0"/>
              <a:t>Extracting Dense Regions From Hurricane Trajectory Data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72" y="1135322"/>
            <a:ext cx="5234128" cy="272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505200" y="2590800"/>
            <a:ext cx="5486400" cy="228600"/>
          </a:xfrm>
          <a:prstGeom prst="rect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38225"/>
            <a:ext cx="58674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6538" y="1238190"/>
            <a:ext cx="2531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[2] Quality measure </a:t>
            </a:r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2756" y="2400300"/>
            <a:ext cx="41808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Two distances </a:t>
            </a:r>
            <a:r>
              <a:rPr lang="en-US" dirty="0" smtClean="0"/>
              <a:t>used for two quality measures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Spatial distance (latitude and longitude)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Non-spatial distance (wind speed).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248400"/>
            <a:ext cx="2476500" cy="476250"/>
          </a:xfrm>
        </p:spPr>
        <p:txBody>
          <a:bodyPr/>
          <a:lstStyle/>
          <a:p>
            <a:fld id="{5279CDD4-EE6D-4A31-8530-AFF0377DD8ED}" type="datetime1">
              <a:rPr lang="en-US" smtClean="0"/>
              <a:t>6/27/2014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324600"/>
            <a:ext cx="457200" cy="457200"/>
          </a:xfrm>
        </p:spPr>
        <p:txBody>
          <a:bodyPr/>
          <a:lstStyle/>
          <a:p>
            <a:fld id="{76C9F67F-C164-4DD5-B12E-C3C2B12DC511}" type="slidenum">
              <a:rPr lang="en-US" smtClean="0"/>
              <a:t>13</a:t>
            </a:fld>
            <a:endParaRPr lang="en-US" dirty="0"/>
          </a:p>
        </p:txBody>
      </p:sp>
      <p:pic>
        <p:nvPicPr>
          <p:cNvPr id="11" name="Picture 2" descr="C:\Users\Madhuri Debnath\Documents\SSTDM\paper_presentation\cse_u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191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adhuri Debnath\Documents\SSTDM\paper_presentation\MAST lab logo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3350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152400"/>
            <a:ext cx="5943600" cy="371474"/>
          </a:xfrm>
        </p:spPr>
        <p:txBody>
          <a:bodyPr/>
          <a:lstStyle/>
          <a:p>
            <a:r>
              <a:rPr lang="en-US" dirty="0"/>
              <a:t>Extracting Dense Regions From Hurricane Trajectory Data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3486150"/>
            <a:ext cx="52387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87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4595391" cy="33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0"/>
            <a:ext cx="491013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B928-4CC4-4871-AAE2-2A3616DFCFA7}" type="datetime1">
              <a:rPr lang="en-US" smtClean="0"/>
              <a:t>6/27/2014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F67F-C164-4DD5-B12E-C3C2B12DC511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2" descr="C:\Users\Madhuri Debnath\Documents\SSTDM\paper_presentation\cse_u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191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adhuri Debnath\Documents\SSTDM\paper_presentation\MAST lab logo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3350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152400"/>
            <a:ext cx="5943600" cy="371474"/>
          </a:xfrm>
        </p:spPr>
        <p:txBody>
          <a:bodyPr/>
          <a:lstStyle/>
          <a:p>
            <a:r>
              <a:rPr lang="en-US" dirty="0"/>
              <a:t>Extracting Dense Regions From Hurricane Trajectory Data</a:t>
            </a:r>
          </a:p>
        </p:txBody>
      </p:sp>
    </p:spTree>
    <p:extLst>
      <p:ext uri="{BB962C8B-B14F-4D97-AF65-F5344CB8AC3E}">
        <p14:creationId xmlns:p14="http://schemas.microsoft.com/office/powerpoint/2010/main" val="235201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extension to DBSCAN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spatio temporal data has time as another key attribute.</a:t>
            </a:r>
          </a:p>
          <a:p>
            <a:r>
              <a:rPr lang="en-US" dirty="0" smtClean="0"/>
              <a:t>DBSCAN needs to be modified to incorporate the time domain.</a:t>
            </a:r>
          </a:p>
          <a:p>
            <a:r>
              <a:rPr lang="en-US" dirty="0" smtClean="0"/>
              <a:t>In the temporal analysis possibilities:</a:t>
            </a:r>
          </a:p>
          <a:p>
            <a:pPr lvl="1"/>
            <a:r>
              <a:rPr lang="en-US" dirty="0" smtClean="0"/>
              <a:t>Absolute temporal analysis (vehicle traffic analysis)</a:t>
            </a:r>
          </a:p>
          <a:p>
            <a:pPr lvl="1"/>
            <a:r>
              <a:rPr lang="en-US" dirty="0" smtClean="0"/>
              <a:t>Periodic temporal analysis (repeating everyday)</a:t>
            </a:r>
          </a:p>
          <a:p>
            <a:pPr lvl="1"/>
            <a:r>
              <a:rPr lang="en-US" dirty="0" smtClean="0"/>
              <a:t>Relative temporal analysis (hurricane data analysis)</a:t>
            </a:r>
          </a:p>
          <a:p>
            <a:r>
              <a:rPr lang="en-US" dirty="0" smtClean="0"/>
              <a:t>Present analysis uses the relative temporal analysis:</a:t>
            </a:r>
          </a:p>
          <a:p>
            <a:pPr lvl="1"/>
            <a:r>
              <a:rPr lang="en-US" dirty="0" smtClean="0"/>
              <a:t>Hurricanes do not occur at the same time. (absolute temporal analysis not possible).</a:t>
            </a:r>
          </a:p>
          <a:p>
            <a:pPr marL="32004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174E-799F-4021-86B3-9EF1FB805361}" type="datetime1">
              <a:rPr lang="en-US" smtClean="0"/>
              <a:t>6/27/2014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F67F-C164-4DD5-B12E-C3C2B12DC511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2" descr="C:\Users\Madhuri Debnath\Documents\SSTDM\paper_presentation\cse_u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191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adhuri Debnath\Documents\SSTDM\paper_presentation\MAST lab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3350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152400"/>
            <a:ext cx="5943600" cy="371474"/>
          </a:xfrm>
        </p:spPr>
        <p:txBody>
          <a:bodyPr/>
          <a:lstStyle/>
          <a:p>
            <a:r>
              <a:rPr lang="en-US" dirty="0"/>
              <a:t>Extracting Dense Regions From Hurricane Trajectory Data</a:t>
            </a:r>
          </a:p>
        </p:txBody>
      </p:sp>
    </p:spTree>
    <p:extLst>
      <p:ext uri="{BB962C8B-B14F-4D97-AF65-F5344CB8AC3E}">
        <p14:creationId xmlns:p14="http://schemas.microsoft.com/office/powerpoint/2010/main" val="23566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temporal attribute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38200" y="1371600"/>
                <a:ext cx="7772400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there be two trajectories 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𝑎𝑛𝑑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𝑙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where,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𝑎𝑛𝑑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may be different:</a:t>
                </a:r>
              </a:p>
              <a:p>
                <a:r>
                  <a:rPr lang="en-US" dirty="0" smtClean="0"/>
                  <a:t>Absolute relative temporal attribute.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=[&lt;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&gt;, &lt;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&gt;…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     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𝑙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=[&lt;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&gt;, &lt;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&gt;…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Length normalized relative temporal attribute.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=[&lt;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&gt;, &lt;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&gt;…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1  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=[&lt;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b="0" i="0" smtClean="0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&gt;, &lt;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&gt;…</m:t>
                    </m:r>
                    <m:r>
                      <a:rPr lang="en-US" b="0" i="1" smtClean="0">
                        <a:latin typeface="Cambria Math"/>
                      </a:rPr>
                      <m:t>                                                                       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38200" y="1371600"/>
                <a:ext cx="7772400" cy="4572000"/>
              </a:xfrm>
              <a:blipFill rotWithShape="1">
                <a:blip r:embed="rId3"/>
                <a:stretch>
                  <a:fillRect l="-1412" t="-933" b="-4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810000" y="2743200"/>
            <a:ext cx="190500" cy="762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62900" y="2743200"/>
            <a:ext cx="190500" cy="838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91200" y="2743200"/>
            <a:ext cx="190500" cy="762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71900" y="4114800"/>
            <a:ext cx="266700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15000" y="4038600"/>
            <a:ext cx="571500" cy="1143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48600" y="4191000"/>
            <a:ext cx="247650" cy="1371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B508-4EB5-414E-AC9E-6FED6F40E94B}" type="datetime1">
              <a:rPr lang="en-US" smtClean="0"/>
              <a:t>6/27/2014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F67F-C164-4DD5-B12E-C3C2B12DC511}" type="slidenum">
              <a:rPr lang="en-US" smtClean="0"/>
              <a:t>16</a:t>
            </a:fld>
            <a:endParaRPr lang="en-US"/>
          </a:p>
        </p:txBody>
      </p:sp>
      <p:pic>
        <p:nvPicPr>
          <p:cNvPr id="15" name="Picture 2" descr="C:\Users\Madhuri Debnath\Documents\SSTDM\paper_presentation\cse_u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191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Madhuri Debnath\Documents\SSTDM\paper_presentation\MAST lab logo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3350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152400"/>
            <a:ext cx="5943600" cy="371474"/>
          </a:xfrm>
        </p:spPr>
        <p:txBody>
          <a:bodyPr/>
          <a:lstStyle/>
          <a:p>
            <a:r>
              <a:rPr lang="en-US" dirty="0"/>
              <a:t>Extracting Dense Regions From Hurricane Trajectory Data</a:t>
            </a:r>
          </a:p>
        </p:txBody>
      </p:sp>
    </p:spTree>
    <p:extLst>
      <p:ext uri="{BB962C8B-B14F-4D97-AF65-F5344CB8AC3E}">
        <p14:creationId xmlns:p14="http://schemas.microsoft.com/office/powerpoint/2010/main" val="276106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DBSCAN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In [2], DBSCAN extended to incorporate additional neighborhood criteria:</a:t>
                </a:r>
              </a:p>
              <a:p>
                <a:pPr marL="274320" lvl="1" indent="-274320">
                  <a:spcBef>
                    <a:spcPts val="580"/>
                  </a:spcBef>
                  <a:buClr>
                    <a:schemeClr val="accent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,…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be the data set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𝑑𝑖𝑠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1 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1 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/>
                  <a:t>  - spatial attributes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dirty="0" err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 dirty="0" err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 dirty="0" err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𝑑𝑖𝑠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1 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1 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/>
                  <a:t> - non spatial attributes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 dirty="0" err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 dirty="0" err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 err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Let there are two thresholds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given by the user for the spatial and non-spatial neighborhood…………………………(1)</a:t>
                </a:r>
              </a:p>
              <a:p>
                <a:r>
                  <a:rPr lang="en-US" dirty="0" smtClean="0"/>
                  <a:t>Let there be now two neighborhood (spatial and non-spatial):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sub>
                        </m:sSub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𝑑𝑖𝑠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</m:sub>
                        </m:sSub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𝐷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𝑑𝑖𝑠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then the final common neighborhood will be:</a:t>
                </a:r>
              </a:p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</m:sub>
                        </m:sSub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</m:sub>
                        </m:sSub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…………………………………(2)</a:t>
                </a:r>
                <a:endParaRPr lang="en-US" dirty="0"/>
              </a:p>
              <a:p>
                <a:pPr lvl="1"/>
                <a:endParaRPr lang="en-US" dirty="0"/>
              </a:p>
              <a:p>
                <a:pPr marL="320040" lvl="1" indent="0">
                  <a:buNone/>
                </a:pPr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49" t="-2267" r="-1490" b="-20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E5C9-21C2-4B4F-8F19-E307B589C97F}" type="datetime1">
              <a:rPr lang="en-US" smtClean="0"/>
              <a:t>6/27/2014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F67F-C164-4DD5-B12E-C3C2B12DC511}" type="slidenum">
              <a:rPr lang="en-US" smtClean="0"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6934200" cy="457200"/>
          </a:xfrm>
        </p:spPr>
        <p:txBody>
          <a:bodyPr/>
          <a:lstStyle/>
          <a:p>
            <a:r>
              <a:rPr lang="en-US" smtClean="0"/>
              <a:t>[2] Birant, D., and Kut, A. ST-DBSCAN: An algorithm for clustering spatial-temporal data. Data Knowledge Engineering , 2007 pp 208-221</a:t>
            </a:r>
            <a:endParaRPr lang="en-US" dirty="0"/>
          </a:p>
        </p:txBody>
      </p:sp>
      <p:pic>
        <p:nvPicPr>
          <p:cNvPr id="9" name="Picture 2" descr="C:\Users\Madhuri Debnath\Documents\SSTDM\paper_presentation\cse_u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191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adhuri Debnath\Documents\SSTDM\paper_presentation\MAST lab logo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3350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/>
          <p:cNvSpPr txBox="1">
            <a:spLocks/>
          </p:cNvSpPr>
          <p:nvPr/>
        </p:nvSpPr>
        <p:spPr>
          <a:xfrm>
            <a:off x="1600200" y="152400"/>
            <a:ext cx="5943600" cy="371474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Extracting Dense Regions From Hurricane Trajectory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extension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use the formulation in (2), where the thresholds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is used for spatial neighborhood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for </a:t>
                </a:r>
                <a:r>
                  <a:rPr lang="en-US" dirty="0"/>
                  <a:t>the </a:t>
                </a:r>
                <a:r>
                  <a:rPr lang="en-US" dirty="0" smtClean="0"/>
                  <a:t>temporal  neighborhood.</a:t>
                </a:r>
              </a:p>
              <a:p>
                <a:r>
                  <a:rPr lang="en-US" dirty="0" smtClean="0"/>
                  <a:t>By incorporating the spatial as well as temporal neighborhood in the basic DBSCAN algorithm we now have the </a:t>
                </a:r>
                <a:r>
                  <a:rPr lang="en-US" dirty="0" err="1" smtClean="0"/>
                  <a:t>spatio</a:t>
                </a:r>
                <a:r>
                  <a:rPr lang="en-US" dirty="0" smtClean="0"/>
                  <a:t>-temporal version of the DBSCAN algorithm.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F67D-E307-47C2-9772-13131919C88F}" type="datetime1">
              <a:rPr lang="en-US" smtClean="0"/>
              <a:t>6/27/2014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F67F-C164-4DD5-B12E-C3C2B12DC511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2" descr="C:\Users\Madhuri Debnath\Documents\SSTDM\paper_presentation\cse_u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191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adhuri Debnath\Documents\SSTDM\paper_presentation\MAST lab logo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3350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152400"/>
            <a:ext cx="5943600" cy="371474"/>
          </a:xfrm>
        </p:spPr>
        <p:txBody>
          <a:bodyPr/>
          <a:lstStyle/>
          <a:p>
            <a:r>
              <a:rPr lang="en-US" dirty="0"/>
              <a:t>Extracting Dense Regions From Hurricane Trajectory Data</a:t>
            </a:r>
          </a:p>
        </p:txBody>
      </p:sp>
    </p:spTree>
    <p:extLst>
      <p:ext uri="{BB962C8B-B14F-4D97-AF65-F5344CB8AC3E}">
        <p14:creationId xmlns:p14="http://schemas.microsoft.com/office/powerpoint/2010/main" val="398853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Spatio temporal clustering results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2" y="2390775"/>
            <a:ext cx="54006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A3753-2BB4-4D3F-AFD0-39E019F71D7E}" type="datetime1">
              <a:rPr lang="en-US" smtClean="0"/>
              <a:t>6/27/2014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F67F-C164-4DD5-B12E-C3C2B12DC511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2" descr="C:\Users\Madhuri Debnath\Documents\SSTDM\paper_presentation\cse_u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191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adhuri Debnath\Documents\SSTDM\paper_presentation\MAST lab logo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3350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152400"/>
            <a:ext cx="5943600" cy="371474"/>
          </a:xfrm>
        </p:spPr>
        <p:txBody>
          <a:bodyPr/>
          <a:lstStyle/>
          <a:p>
            <a:r>
              <a:rPr lang="en-US" dirty="0"/>
              <a:t>Extracting Dense Regions From Hurricane Trajectory Data</a:t>
            </a:r>
          </a:p>
        </p:txBody>
      </p:sp>
    </p:spTree>
    <p:extLst>
      <p:ext uri="{BB962C8B-B14F-4D97-AF65-F5344CB8AC3E}">
        <p14:creationId xmlns:p14="http://schemas.microsoft.com/office/powerpoint/2010/main" val="20125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Spatio temporal data:</a:t>
            </a:r>
          </a:p>
          <a:p>
            <a:pPr lvl="1"/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Data mining tasks</a:t>
            </a:r>
          </a:p>
          <a:p>
            <a:r>
              <a:rPr lang="en-US" sz="2400" dirty="0"/>
              <a:t>Extracting Dense Regions from Hurricane Trajectory </a:t>
            </a:r>
            <a:r>
              <a:rPr lang="en-US" sz="2400" dirty="0" smtClean="0"/>
              <a:t>data:</a:t>
            </a:r>
          </a:p>
          <a:p>
            <a:pPr lvl="1"/>
            <a:r>
              <a:rPr lang="en-US" sz="2200" dirty="0" smtClean="0"/>
              <a:t>Proposed concept</a:t>
            </a:r>
          </a:p>
          <a:p>
            <a:pPr lvl="1"/>
            <a:r>
              <a:rPr lang="en-US" sz="2200" dirty="0" smtClean="0"/>
              <a:t>DBSCAN: core concepts</a:t>
            </a:r>
          </a:p>
          <a:p>
            <a:pPr lvl="1"/>
            <a:r>
              <a:rPr lang="en-US" sz="2200" dirty="0" smtClean="0"/>
              <a:t>Experiments and Analysis: spatial, and spatial with non spatial.</a:t>
            </a:r>
          </a:p>
          <a:p>
            <a:r>
              <a:rPr lang="en-US" dirty="0" smtClean="0"/>
              <a:t>Temporal extension for the analysis:</a:t>
            </a:r>
          </a:p>
          <a:p>
            <a:pPr lvl="1"/>
            <a:r>
              <a:rPr lang="en-US" dirty="0" smtClean="0"/>
              <a:t>Temporal DBSCAN</a:t>
            </a:r>
          </a:p>
          <a:p>
            <a:pPr lvl="1"/>
            <a:r>
              <a:rPr lang="en-US" dirty="0" smtClean="0"/>
              <a:t>Proposed relative time attribute</a:t>
            </a:r>
          </a:p>
          <a:p>
            <a:pPr lvl="1"/>
            <a:r>
              <a:rPr lang="en-US" dirty="0" smtClean="0"/>
              <a:t>Experimental analysis of spatio temporal clustering</a:t>
            </a:r>
          </a:p>
          <a:p>
            <a:pPr marL="32004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0EE1-ED3C-4CBF-AA54-F9A800AD7FDD}" type="datetime1">
              <a:rPr lang="en-US" smtClean="0"/>
              <a:t>6/27/2014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F67F-C164-4DD5-B12E-C3C2B12DC511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2" descr="C:\Users\Madhuri Debnath\Documents\SSTDM\paper_presentation\cse_u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191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adhuri Debnath\Documents\SSTDM\paper_presentation\MAST lab logo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3350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152400"/>
            <a:ext cx="5943600" cy="371474"/>
          </a:xfrm>
        </p:spPr>
        <p:txBody>
          <a:bodyPr/>
          <a:lstStyle/>
          <a:p>
            <a:r>
              <a:rPr lang="en-US" dirty="0"/>
              <a:t>Extracting Dense Regions From Hurricane Trajectory Data</a:t>
            </a:r>
          </a:p>
        </p:txBody>
      </p:sp>
    </p:spTree>
    <p:extLst>
      <p:ext uri="{BB962C8B-B14F-4D97-AF65-F5344CB8AC3E}">
        <p14:creationId xmlns:p14="http://schemas.microsoft.com/office/powerpoint/2010/main" val="1867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en-US" sz="1800" dirty="0" smtClean="0"/>
              <a:t>Martin </a:t>
            </a:r>
            <a:r>
              <a:rPr lang="en-US" sz="1800" dirty="0"/>
              <a:t>Ester , Hans-peter </a:t>
            </a:r>
            <a:r>
              <a:rPr lang="en-US" sz="1800" dirty="0" err="1"/>
              <a:t>Kriegel</a:t>
            </a:r>
            <a:r>
              <a:rPr lang="en-US" sz="1800" dirty="0"/>
              <a:t> , </a:t>
            </a:r>
            <a:r>
              <a:rPr lang="en-US" sz="1800" dirty="0" err="1"/>
              <a:t>Jörg</a:t>
            </a:r>
            <a:r>
              <a:rPr lang="en-US" sz="1800" dirty="0"/>
              <a:t> S , </a:t>
            </a:r>
            <a:r>
              <a:rPr lang="en-US" sz="1800" dirty="0" err="1"/>
              <a:t>Xiaowei</a:t>
            </a:r>
            <a:r>
              <a:rPr lang="en-US" sz="1800" dirty="0"/>
              <a:t> </a:t>
            </a:r>
            <a:r>
              <a:rPr lang="en-US" sz="1800" dirty="0" smtClean="0"/>
              <a:t>Xu, A </a:t>
            </a:r>
            <a:r>
              <a:rPr lang="en-US" sz="1800" dirty="0"/>
              <a:t>density-based algorithm for discovering clusters in large spatial databases </a:t>
            </a:r>
            <a:r>
              <a:rPr lang="en-US" sz="1800" dirty="0" smtClean="0"/>
              <a:t>with </a:t>
            </a:r>
            <a:r>
              <a:rPr lang="en-US" sz="1800" dirty="0"/>
              <a:t>noise </a:t>
            </a:r>
            <a:r>
              <a:rPr lang="en-US" sz="1800" dirty="0" smtClean="0"/>
              <a:t>, Proceedings </a:t>
            </a:r>
            <a:r>
              <a:rPr lang="en-US" sz="1800" dirty="0"/>
              <a:t>of the Second International Conference on Knowledge Discovery and Data Mining (KDD-96</a:t>
            </a:r>
            <a:r>
              <a:rPr lang="en-US" sz="1800" dirty="0" smtClean="0"/>
              <a:t>), </a:t>
            </a:r>
            <a:r>
              <a:rPr lang="en-US" sz="1800" dirty="0"/>
              <a:t>pp. </a:t>
            </a:r>
            <a:r>
              <a:rPr lang="en-US" sz="1800" dirty="0" smtClean="0"/>
              <a:t>226–231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1800" dirty="0" err="1" smtClean="0"/>
              <a:t>Birant</a:t>
            </a:r>
            <a:r>
              <a:rPr lang="en-US" sz="1800" dirty="0" smtClean="0"/>
              <a:t>, D., and </a:t>
            </a:r>
            <a:r>
              <a:rPr lang="en-US" sz="1800" dirty="0" err="1" smtClean="0"/>
              <a:t>Kut</a:t>
            </a:r>
            <a:r>
              <a:rPr lang="en-US" sz="1800" dirty="0" smtClean="0"/>
              <a:t>, A. ST-DBSCAN: An algorithm for clustering spatial-temporal data. Data Knowledge Engineering , 2007 pp 208-221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1800" dirty="0"/>
              <a:t>Gil Lee and Han, J. Trajectory Clustering:  A partition-and-group framework. In SIGMOD 2007, pp 593-604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1800" dirty="0" err="1" smtClean="0"/>
              <a:t>Gudmundsson</a:t>
            </a:r>
            <a:r>
              <a:rPr lang="en-US" sz="1800" dirty="0" smtClean="0"/>
              <a:t>, J, Thom A, </a:t>
            </a:r>
            <a:r>
              <a:rPr lang="en-US" sz="1800" dirty="0" err="1" smtClean="0"/>
              <a:t>Vahrenhold</a:t>
            </a:r>
            <a:r>
              <a:rPr lang="en-US" sz="1800" dirty="0" smtClean="0"/>
              <a:t> J, Of motifs and goals : mining trajectory data. In Proceedings of the 20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International Conference on Advances in Geographic Information Systems, SIGSPATIAL’12 129-138.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1800" dirty="0" smtClean="0"/>
              <a:t>Gil Lee, J </a:t>
            </a:r>
            <a:r>
              <a:rPr lang="en-US" sz="1800" dirty="0"/>
              <a:t>H</a:t>
            </a:r>
            <a:r>
              <a:rPr lang="en-US" sz="1800" dirty="0" smtClean="0"/>
              <a:t>an , X Li and H Gonzalez, </a:t>
            </a:r>
            <a:r>
              <a:rPr lang="en-US" sz="1800" dirty="0" err="1" smtClean="0"/>
              <a:t>Traclass</a:t>
            </a:r>
            <a:r>
              <a:rPr lang="en-US" sz="1800" dirty="0" smtClean="0"/>
              <a:t> : Trajectory Classification using hierarchical region-based and trajectory-based clustering VLDB 2008.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1800" dirty="0" smtClean="0"/>
              <a:t>Vieira M., </a:t>
            </a:r>
            <a:r>
              <a:rPr lang="en-US" sz="1800" dirty="0" err="1" smtClean="0"/>
              <a:t>Bakalov</a:t>
            </a:r>
            <a:r>
              <a:rPr lang="en-US" sz="1800" dirty="0" smtClean="0"/>
              <a:t> P., and </a:t>
            </a:r>
            <a:r>
              <a:rPr lang="en-US" sz="1800" dirty="0" err="1" smtClean="0"/>
              <a:t>Tsotras</a:t>
            </a:r>
            <a:r>
              <a:rPr lang="en-US" sz="1800" dirty="0" smtClean="0"/>
              <a:t> V., On-Line Discovery of Flock Patterns in </a:t>
            </a:r>
            <a:r>
              <a:rPr lang="en-US" sz="1800" dirty="0" err="1" smtClean="0"/>
              <a:t>Spatio</a:t>
            </a:r>
            <a:r>
              <a:rPr lang="en-US" sz="1800" dirty="0" smtClean="0"/>
              <a:t>-Temporal data, Proceedings of 17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ACM SIGSPATIAL International conference, GIS’09, pp. 286-295 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1800" dirty="0" err="1" smtClean="0"/>
              <a:t>Jeung</a:t>
            </a:r>
            <a:r>
              <a:rPr lang="en-US" sz="1800" dirty="0" smtClean="0"/>
              <a:t> H., </a:t>
            </a:r>
            <a:r>
              <a:rPr lang="en-US" sz="1800" dirty="0" err="1" smtClean="0"/>
              <a:t>Yiu</a:t>
            </a:r>
            <a:r>
              <a:rPr lang="en-US" sz="1800" dirty="0" smtClean="0"/>
              <a:t> M., Zhou X. Jensen C., and </a:t>
            </a:r>
            <a:r>
              <a:rPr lang="en-US" sz="1800" dirty="0" err="1" smtClean="0"/>
              <a:t>Shen</a:t>
            </a:r>
            <a:r>
              <a:rPr lang="en-US" sz="1800" dirty="0" smtClean="0"/>
              <a:t> H., Discovery of convoy in Trajectory databases. PVLDB, 2008.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1800" dirty="0" err="1" smtClean="0"/>
              <a:t>Kalnis</a:t>
            </a:r>
            <a:r>
              <a:rPr lang="en-US" sz="1800" dirty="0" smtClean="0"/>
              <a:t> P., </a:t>
            </a:r>
            <a:r>
              <a:rPr lang="en-US" sz="1800" dirty="0" err="1" smtClean="0"/>
              <a:t>Mamoulis</a:t>
            </a:r>
            <a:r>
              <a:rPr lang="en-US" sz="1800" dirty="0" smtClean="0"/>
              <a:t>, and </a:t>
            </a:r>
            <a:r>
              <a:rPr lang="en-US" sz="1800" dirty="0" err="1" smtClean="0"/>
              <a:t>Bakiras</a:t>
            </a:r>
            <a:r>
              <a:rPr lang="en-US" sz="1800" dirty="0" smtClean="0"/>
              <a:t> S., On Discovering Moving Clusters in </a:t>
            </a:r>
            <a:r>
              <a:rPr lang="en-US" sz="1800" dirty="0" err="1" smtClean="0"/>
              <a:t>Spatio</a:t>
            </a:r>
            <a:r>
              <a:rPr lang="en-US" sz="1800" dirty="0" smtClean="0"/>
              <a:t>-Temporal data, In SSTD 2005, pp. 364-381.</a:t>
            </a:r>
          </a:p>
          <a:p>
            <a:pPr marL="514350" indent="-514350" fontAlgn="base">
              <a:buFont typeface="+mj-lt"/>
              <a:buAutoNum type="arabicPeriod"/>
            </a:pPr>
            <a:endParaRPr lang="en-US" sz="1800" dirty="0"/>
          </a:p>
        </p:txBody>
      </p:sp>
      <p:pic>
        <p:nvPicPr>
          <p:cNvPr id="7" name="Picture 2" descr="C:\Users\Madhuri Debnath\Documents\SSTDM\paper_presentation\cse_u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191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adhuri Debnath\Documents\SSTDM\paper_presentation\MAST lab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3350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152400"/>
            <a:ext cx="5943600" cy="371474"/>
          </a:xfrm>
        </p:spPr>
        <p:txBody>
          <a:bodyPr/>
          <a:lstStyle/>
          <a:p>
            <a:r>
              <a:rPr lang="en-US" dirty="0"/>
              <a:t>Extracting Dense Regions From Hurricane Trajectory Data</a:t>
            </a:r>
          </a:p>
        </p:txBody>
      </p:sp>
    </p:spTree>
    <p:extLst>
      <p:ext uri="{BB962C8B-B14F-4D97-AF65-F5344CB8AC3E}">
        <p14:creationId xmlns:p14="http://schemas.microsoft.com/office/powerpoint/2010/main" val="30006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50FB-6547-4370-B470-5F7CC7208333}" type="datetime1">
              <a:rPr lang="en-US" smtClean="0"/>
              <a:t>6/27/2014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F67F-C164-4DD5-B12E-C3C2B12DC511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03301" y="2967335"/>
            <a:ext cx="3137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Thanks !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2" descr="C:\Users\Madhuri Debnath\Documents\SSTDM\paper_presentation\cse_u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191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adhuri Debnath\Documents\SSTDM\paper_presentation\MAST lab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3350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152400"/>
            <a:ext cx="5943600" cy="371474"/>
          </a:xfrm>
        </p:spPr>
        <p:txBody>
          <a:bodyPr/>
          <a:lstStyle/>
          <a:p>
            <a:r>
              <a:rPr lang="en-US" dirty="0"/>
              <a:t>Extracting Dense Regions From Hurricane Trajectory Data</a:t>
            </a:r>
          </a:p>
        </p:txBody>
      </p:sp>
    </p:spTree>
    <p:extLst>
      <p:ext uri="{BB962C8B-B14F-4D97-AF65-F5344CB8AC3E}">
        <p14:creationId xmlns:p14="http://schemas.microsoft.com/office/powerpoint/2010/main" val="399507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9604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Spatio temporal data: Hurricane JIG 1950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Has spatial and temporal attributes as key attributes. </a:t>
            </a:r>
            <a:r>
              <a:rPr lang="en-US" smtClean="0"/>
              <a:t>Example :</a:t>
            </a:r>
          </a:p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98982"/>
              </p:ext>
            </p:extLst>
          </p:nvPr>
        </p:nvGraphicFramePr>
        <p:xfrm>
          <a:off x="1162050" y="1905000"/>
          <a:ext cx="5915379" cy="45719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867"/>
                <a:gridCol w="541867"/>
                <a:gridCol w="903111"/>
                <a:gridCol w="541867"/>
                <a:gridCol w="541867"/>
                <a:gridCol w="688622"/>
                <a:gridCol w="541867"/>
                <a:gridCol w="541867"/>
                <a:gridCol w="1072444"/>
              </a:tblGrid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'ADV'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'Year'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'Name'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'LAT'</a:t>
                      </a:r>
                      <a:endParaRPr lang="en-US" sz="1000" b="1" i="0" u="none" strike="noStrike" baseline="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'LON'</a:t>
                      </a:r>
                      <a:endParaRPr lang="en-US" sz="1000" b="1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'TIME'</a:t>
                      </a:r>
                      <a:endParaRPr lang="en-US" sz="1000" b="1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'WIND'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'PR'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'STAT'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'HurricaneJIG'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24.3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-47.2</a:t>
                      </a:r>
                      <a:endParaRPr lang="en-US" sz="1000" b="0" i="0" u="none" strike="noStrike" baseline="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'10/11/12Z'</a:t>
                      </a:r>
                      <a:endParaRPr lang="en-US" sz="10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'-'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'TROPICAL'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'HurricaneJIG'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24.2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-48.2</a:t>
                      </a:r>
                      <a:endParaRPr lang="en-US" sz="1000" b="0" i="0" u="none" strike="noStrike" baseline="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'10/11/18Z'</a:t>
                      </a:r>
                      <a:endParaRPr lang="en-US" sz="10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'-'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'TROPICAL'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'HurricaneJIG'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24.2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-49.2</a:t>
                      </a:r>
                      <a:endParaRPr lang="en-US" sz="1000" b="0" i="0" u="none" strike="noStrike" baseline="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'10/12/00Z'</a:t>
                      </a:r>
                      <a:endParaRPr lang="en-US" sz="10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'-'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'TROPICAL'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'HurricaneJIG'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24.2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-50.2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'10/12/06Z'</a:t>
                      </a:r>
                      <a:endParaRPr lang="en-US" sz="10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'-'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'TROPICAL'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'HurricaneJIG'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24.2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-51.2</a:t>
                      </a:r>
                      <a:endParaRPr lang="en-US" sz="1000" b="0" i="0" u="none" strike="noStrike" baseline="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'10/12/12Z'</a:t>
                      </a:r>
                      <a:endParaRPr lang="en-US" sz="10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'-'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'TROPICAL'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'HurricaneJIG'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24.4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-52.4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'10/12/18Z'</a:t>
                      </a:r>
                      <a:endParaRPr lang="en-US" sz="10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'-'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'TROPICAL'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'HurricaneJIG'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24.7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-53.7</a:t>
                      </a:r>
                      <a:endParaRPr lang="en-US" sz="1000" b="0" i="0" u="none" strike="noStrike" baseline="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'10/13/00Z'</a:t>
                      </a:r>
                      <a:endParaRPr lang="en-US" sz="10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'-'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'TROPICAL'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'HurricaneJIG'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25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-54.6</a:t>
                      </a:r>
                      <a:endParaRPr lang="en-US" sz="1000" b="0" i="0" u="none" strike="noStrike" baseline="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'10/13/06Z'</a:t>
                      </a:r>
                      <a:endParaRPr lang="en-US" sz="10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'-'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'TROPICAL'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'HurricaneJIG'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25.4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-55.5</a:t>
                      </a:r>
                      <a:endParaRPr lang="en-US" sz="1000" b="0" i="0" u="none" strike="noStrike" baseline="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'10/13/12Z'</a:t>
                      </a:r>
                      <a:endParaRPr lang="en-US" sz="10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'-'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'HURRICANE-1'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'HurricaneJIG'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26.1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-56.7</a:t>
                      </a:r>
                      <a:endParaRPr lang="en-US" sz="1000" b="0" i="0" u="none" strike="noStrike" baseline="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'10/13/18Z'</a:t>
                      </a:r>
                      <a:endParaRPr lang="en-US" sz="10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'-'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'HURRICANE-1'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'HurricaneJIG'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26.9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-57.8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'10/14/00Z'</a:t>
                      </a:r>
                      <a:endParaRPr lang="en-US" sz="10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'-'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'HURRICANE-1'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'HurricaneJIG'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27.6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-58.6</a:t>
                      </a:r>
                      <a:endParaRPr lang="en-US" sz="1000" b="0" i="0" u="none" strike="noStrike" baseline="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'10/14/06Z'</a:t>
                      </a:r>
                      <a:endParaRPr lang="en-US" sz="10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'-'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'HURRICANE-1'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'HurricaneJIG'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28.4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-59.3</a:t>
                      </a:r>
                      <a:endParaRPr lang="en-US" sz="1000" b="0" i="0" u="none" strike="noStrike" baseline="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'10/14/12Z'</a:t>
                      </a:r>
                      <a:endParaRPr lang="en-US" sz="10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'-'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'HURRICANE-1'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'HurricaneJIG'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29.5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-60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'10/14/18Z'</a:t>
                      </a:r>
                      <a:endParaRPr lang="en-US" sz="10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'-'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'HURRICANE-1'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'HurricaneJIG'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30.8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-60.5</a:t>
                      </a:r>
                      <a:endParaRPr lang="en-US" sz="1000" b="0" i="0" u="none" strike="noStrike" baseline="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'10/15/00Z'</a:t>
                      </a:r>
                      <a:endParaRPr lang="en-US" sz="10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'-'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'HURRICANE-2'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'HurricaneJIG'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32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-60.2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'10/15/06Z'</a:t>
                      </a:r>
                      <a:endParaRPr lang="en-US" sz="10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'-'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'HURRICANE-2'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'HurricaneJIG'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33.2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-59.2</a:t>
                      </a:r>
                      <a:endParaRPr lang="en-US" sz="1000" b="0" i="0" u="none" strike="noStrike" baseline="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'10/15/12Z'</a:t>
                      </a:r>
                      <a:endParaRPr lang="en-US" sz="10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'-'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'HURRICANE-3'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'HurricaneJIG'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34.2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-58.2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'10/15/18Z'</a:t>
                      </a:r>
                      <a:endParaRPr lang="en-US" sz="10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'-'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'HURRICANE-3'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'HurricaneJIG'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35.1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-57.2</a:t>
                      </a:r>
                      <a:endParaRPr lang="en-US" sz="1000" b="0" i="0" u="none" strike="noStrike" baseline="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'10/16/00Z'</a:t>
                      </a:r>
                      <a:endParaRPr lang="en-US" sz="10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'-'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'HURRICANE-3'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'HurricaneJIG'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35.9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-56.2</a:t>
                      </a:r>
                      <a:endParaRPr lang="en-US" sz="1000" b="0" i="0" u="none" strike="noStrike" baseline="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'10/16/06Z'</a:t>
                      </a:r>
                      <a:endParaRPr lang="en-US" sz="10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'-'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'HURRICANE-2'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'HurricaneJIG'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36.8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-55</a:t>
                      </a:r>
                      <a:endParaRPr lang="en-US" sz="1000" b="0" i="0" u="none" strike="noStrike" baseline="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'10/16/12Z'</a:t>
                      </a:r>
                      <a:endParaRPr lang="en-US" sz="10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'-'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'HURRICANE-2'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'HurricaneJIG'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38.8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-51.5</a:t>
                      </a:r>
                      <a:endParaRPr lang="en-US" sz="1000" b="0" i="0" u="none" strike="noStrike" baseline="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'10/16/18Z'</a:t>
                      </a:r>
                      <a:endParaRPr lang="en-US" sz="10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'-'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'HURRICANE-2'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'HurricaneJIG'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40.8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-47.1</a:t>
                      </a:r>
                      <a:endParaRPr lang="en-US" sz="1000" b="0" i="0" u="none" strike="noStrike" baseline="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'10/17/00Z'</a:t>
                      </a:r>
                      <a:endParaRPr lang="en-US" sz="10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'-'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'HURRICANE-2'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'HurricaneJIG'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41.9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-44.5</a:t>
                      </a:r>
                      <a:endParaRPr lang="en-US" sz="1000" b="0" i="0" u="none" strike="noStrike" baseline="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'10/17/06Z'</a:t>
                      </a:r>
                      <a:endParaRPr lang="en-US" sz="10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'-'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'HURRICANE-1'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'HurricaneJIG'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43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-42</a:t>
                      </a:r>
                      <a:endParaRPr lang="en-US" sz="1000" b="0" i="0" u="none" strike="noStrike" baseline="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'10/17/12Z'</a:t>
                      </a:r>
                      <a:endParaRPr lang="en-US" sz="10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'-'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'EXTRATROPICAL'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</a:tr>
              <a:tr h="16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'HurricaneJIG'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>
                          <a:solidFill>
                            <a:srgbClr val="0070C0"/>
                          </a:solidFill>
                          <a:effectLst/>
                        </a:rPr>
                        <a:t>44.1</a:t>
                      </a:r>
                      <a:endParaRPr lang="en-US" sz="1000" b="0" i="0" u="none" strike="noStrike" baseline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-39.9</a:t>
                      </a:r>
                      <a:endParaRPr lang="en-US" sz="1000" b="0" i="0" u="none" strike="noStrike" baseline="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'10/17/18Z'</a:t>
                      </a:r>
                      <a:endParaRPr lang="en-US" sz="10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'-'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'EXTRATROPICAL'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7" marR="8467" marT="8467" marB="0" anchor="b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200400" y="1828800"/>
            <a:ext cx="990600" cy="47244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1828800"/>
            <a:ext cx="762000" cy="47244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53C6-5CD8-4D7D-9D48-6071F0B811BF}" type="datetime1">
              <a:rPr lang="en-US" smtClean="0"/>
              <a:t>6/27/2014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F67F-C164-4DD5-B12E-C3C2B12DC511}" type="slidenum">
              <a:rPr lang="en-US" smtClean="0"/>
              <a:t>3</a:t>
            </a:fld>
            <a:endParaRPr lang="en-US"/>
          </a:p>
        </p:txBody>
      </p:sp>
      <p:pic>
        <p:nvPicPr>
          <p:cNvPr id="13" name="Picture 2" descr="C:\Users\Madhuri Debnath\Documents\SSTDM\paper_presentation\cse_u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191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Madhuri Debnath\Documents\SSTDM\paper_presentation\MAST lab logo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3350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152400"/>
            <a:ext cx="5943600" cy="371474"/>
          </a:xfrm>
        </p:spPr>
        <p:txBody>
          <a:bodyPr/>
          <a:lstStyle/>
          <a:p>
            <a:r>
              <a:rPr lang="en-US" dirty="0"/>
              <a:t>Extracting Dense Regions From Hurricane Trajectory Data</a:t>
            </a:r>
          </a:p>
        </p:txBody>
      </p:sp>
    </p:spTree>
    <p:extLst>
      <p:ext uri="{BB962C8B-B14F-4D97-AF65-F5344CB8AC3E}">
        <p14:creationId xmlns:p14="http://schemas.microsoft.com/office/powerpoint/2010/main" val="420112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33550"/>
            <a:ext cx="5334000" cy="40005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1518-5CD7-4C2A-B737-87D68BB3CB10}" type="datetime1">
              <a:rPr lang="en-US" smtClean="0"/>
              <a:t>6/27/2014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F67F-C164-4DD5-B12E-C3C2B12DC511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2" descr="C:\Users\Madhuri Debnath\Documents\SSTDM\paper_presentation\cse_u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191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adhuri Debnath\Documents\SSTDM\paper_presentation\MAST lab logo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3350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152400"/>
            <a:ext cx="5943600" cy="371474"/>
          </a:xfrm>
        </p:spPr>
        <p:txBody>
          <a:bodyPr/>
          <a:lstStyle/>
          <a:p>
            <a:r>
              <a:rPr lang="en-US" dirty="0"/>
              <a:t>Extracting Dense Regions From Hurricane Trajectory Data</a:t>
            </a:r>
          </a:p>
        </p:txBody>
      </p:sp>
    </p:spTree>
    <p:extLst>
      <p:ext uri="{BB962C8B-B14F-4D97-AF65-F5344CB8AC3E}">
        <p14:creationId xmlns:p14="http://schemas.microsoft.com/office/powerpoint/2010/main" val="19301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Dataset*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Attributes :</a:t>
            </a:r>
          </a:p>
          <a:p>
            <a:pPr lvl="1"/>
            <a:r>
              <a:rPr lang="en-US" sz="2600" dirty="0" smtClean="0"/>
              <a:t>ADV : Tracking ID</a:t>
            </a:r>
          </a:p>
          <a:p>
            <a:pPr lvl="1"/>
            <a:r>
              <a:rPr lang="en-US" sz="2600" dirty="0" smtClean="0"/>
              <a:t>LAT : Position in latitude</a:t>
            </a:r>
          </a:p>
          <a:p>
            <a:pPr lvl="1"/>
            <a:r>
              <a:rPr lang="en-US" sz="2600" dirty="0" smtClean="0"/>
              <a:t>LON : Position in longitude</a:t>
            </a:r>
          </a:p>
          <a:p>
            <a:pPr lvl="1"/>
            <a:r>
              <a:rPr lang="en-US" sz="2600" dirty="0" smtClean="0"/>
              <a:t>Time : Track time point</a:t>
            </a:r>
          </a:p>
          <a:p>
            <a:pPr lvl="1"/>
            <a:r>
              <a:rPr lang="en-US" sz="2600" dirty="0" smtClean="0"/>
              <a:t>WIND : Winds in knots ( 1 knot = 1.15 mph)</a:t>
            </a:r>
          </a:p>
          <a:p>
            <a:pPr lvl="1"/>
            <a:r>
              <a:rPr lang="en-US" sz="2600" dirty="0" smtClean="0"/>
              <a:t>PR : Pressure in </a:t>
            </a:r>
            <a:r>
              <a:rPr lang="en-US" sz="2600" dirty="0" err="1" smtClean="0"/>
              <a:t>millibards</a:t>
            </a:r>
            <a:endParaRPr lang="en-US" sz="2600" dirty="0" smtClean="0"/>
          </a:p>
          <a:p>
            <a:pPr lvl="1"/>
            <a:r>
              <a:rPr lang="en-US" sz="2600" dirty="0" smtClean="0"/>
              <a:t>STAT : State category ( Tropical Storm, Hurricane..)</a:t>
            </a:r>
          </a:p>
          <a:p>
            <a:r>
              <a:rPr lang="en-US" dirty="0"/>
              <a:t>Temporal Coverage : </a:t>
            </a:r>
            <a:r>
              <a:rPr lang="en-US" dirty="0" smtClean="0"/>
              <a:t>1950 </a:t>
            </a:r>
            <a:r>
              <a:rPr lang="en-US" dirty="0"/>
              <a:t>– </a:t>
            </a:r>
            <a:r>
              <a:rPr lang="en-US" dirty="0" smtClean="0"/>
              <a:t>1999 (50 </a:t>
            </a:r>
            <a:r>
              <a:rPr lang="en-US" dirty="0"/>
              <a:t>years</a:t>
            </a:r>
            <a:r>
              <a:rPr lang="en-US" dirty="0" smtClean="0"/>
              <a:t>) (15319 data points, 496 trajectories)</a:t>
            </a:r>
            <a:endParaRPr lang="en-US" dirty="0"/>
          </a:p>
          <a:p>
            <a:r>
              <a:rPr lang="en-US" dirty="0"/>
              <a:t>Spatial Coverage : North Atlantic</a:t>
            </a:r>
          </a:p>
          <a:p>
            <a:r>
              <a:rPr lang="en-US" dirty="0"/>
              <a:t>Interval : 6 hourly (0000,0600,1200,2400)</a:t>
            </a:r>
          </a:p>
          <a:p>
            <a:r>
              <a:rPr lang="en-US" dirty="0" smtClean="0"/>
              <a:t>Data </a:t>
            </a:r>
            <a:r>
              <a:rPr lang="en-US" dirty="0"/>
              <a:t>format : txt file</a:t>
            </a:r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4CF3-947B-45A5-BC3D-6497A09E7B4C}" type="datetime1">
              <a:rPr lang="en-US" smtClean="0"/>
              <a:t>6/27/2014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F67F-C164-4DD5-B12E-C3C2B12DC511}" type="slidenum">
              <a:rPr lang="en-US" smtClean="0"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6324600" cy="457200"/>
          </a:xfrm>
        </p:spPr>
        <p:txBody>
          <a:bodyPr/>
          <a:lstStyle/>
          <a:p>
            <a:r>
              <a:rPr lang="en-US" b="1" dirty="0" smtClean="0"/>
              <a:t>*http://weather.unisys.com/hurricane/atlantic</a:t>
            </a:r>
            <a:endParaRPr lang="en-US" b="1" dirty="0"/>
          </a:p>
        </p:txBody>
      </p:sp>
      <p:pic>
        <p:nvPicPr>
          <p:cNvPr id="9" name="Picture 2" descr="C:\Users\Madhuri Debnath\Documents\SSTDM\paper_presentation\cse_u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191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adhuri Debnath\Documents\SSTDM\paper_presentation\MAST lab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3350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/>
          <p:cNvSpPr txBox="1">
            <a:spLocks/>
          </p:cNvSpPr>
          <p:nvPr/>
        </p:nvSpPr>
        <p:spPr>
          <a:xfrm>
            <a:off x="1600200" y="152400"/>
            <a:ext cx="5943600" cy="371474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Extracting Dense Regions From Hurricane Trajectory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8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Spatio temporal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  <a:p>
            <a:pPr lvl="1"/>
            <a:r>
              <a:rPr lang="en-US" dirty="0" smtClean="0"/>
              <a:t>Global positioning data (GPS).</a:t>
            </a:r>
          </a:p>
          <a:p>
            <a:pPr lvl="2"/>
            <a:r>
              <a:rPr lang="en-US" dirty="0" smtClean="0"/>
              <a:t>Cell phone tracking, vehicle traffic data, emergency vehicle data, transportation data</a:t>
            </a:r>
          </a:p>
          <a:p>
            <a:pPr lvl="1"/>
            <a:r>
              <a:rPr lang="en-US" dirty="0" smtClean="0"/>
              <a:t>Hurricane and storm tracking data.</a:t>
            </a:r>
          </a:p>
          <a:p>
            <a:pPr lvl="1"/>
            <a:r>
              <a:rPr lang="en-US" dirty="0" smtClean="0"/>
              <a:t>Animal movement data.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Environmental data:</a:t>
            </a:r>
          </a:p>
          <a:p>
            <a:pPr lvl="2"/>
            <a:r>
              <a:rPr lang="en-US" dirty="0" smtClean="0"/>
              <a:t>Land use data.</a:t>
            </a:r>
          </a:p>
          <a:p>
            <a:pPr lvl="2"/>
            <a:r>
              <a:rPr lang="en-US" dirty="0" smtClean="0"/>
              <a:t>Demographic : population data.</a:t>
            </a:r>
          </a:p>
          <a:p>
            <a:pPr lvl="2"/>
            <a:r>
              <a:rPr lang="en-US" dirty="0" smtClean="0"/>
              <a:t>Soil moisture data.</a:t>
            </a:r>
          </a:p>
          <a:p>
            <a:pPr lvl="2"/>
            <a:r>
              <a:rPr lang="en-US" dirty="0" smtClean="0"/>
              <a:t>Temperature data.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B1DC3-25CD-4E32-9D70-95CB2474C4D6}" type="datetime1">
              <a:rPr lang="en-US" smtClean="0"/>
              <a:t>6/27/2014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F67F-C164-4DD5-B12E-C3C2B12DC511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2" descr="C:\Users\Madhuri Debnath\Documents\SSTDM\paper_presentation\cse_u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191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adhuri Debnath\Documents\SSTDM\paper_presentation\MAST lab logo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3350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152400"/>
            <a:ext cx="5943600" cy="371474"/>
          </a:xfrm>
        </p:spPr>
        <p:txBody>
          <a:bodyPr/>
          <a:lstStyle/>
          <a:p>
            <a:r>
              <a:rPr lang="en-US" dirty="0"/>
              <a:t>Extracting Dense Regions From Hurricane Trajectory Data</a:t>
            </a:r>
          </a:p>
        </p:txBody>
      </p:sp>
    </p:spTree>
    <p:extLst>
      <p:ext uri="{BB962C8B-B14F-4D97-AF65-F5344CB8AC3E}">
        <p14:creationId xmlns:p14="http://schemas.microsoft.com/office/powerpoint/2010/main" val="134225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Spatio Temporal data: contd..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Applications:</a:t>
            </a:r>
          </a:p>
          <a:p>
            <a:pPr lvl="1"/>
            <a:r>
              <a:rPr lang="en-US" dirty="0"/>
              <a:t>Managing vehicle traffic patterns.</a:t>
            </a:r>
          </a:p>
          <a:p>
            <a:pPr lvl="1"/>
            <a:r>
              <a:rPr lang="en-US" dirty="0"/>
              <a:t>Monitoring and predicting weather conditions.</a:t>
            </a:r>
          </a:p>
          <a:p>
            <a:pPr lvl="1"/>
            <a:r>
              <a:rPr lang="en-US" dirty="0"/>
              <a:t>Examining wild animal  behavior.</a:t>
            </a:r>
          </a:p>
          <a:p>
            <a:pPr lvl="1"/>
            <a:r>
              <a:rPr lang="en-US" dirty="0"/>
              <a:t>Analyzing spread of diseases.</a:t>
            </a:r>
          </a:p>
          <a:p>
            <a:pPr lvl="1"/>
            <a:r>
              <a:rPr lang="en-US" dirty="0"/>
              <a:t>Monitoring land use, climate change.</a:t>
            </a:r>
          </a:p>
          <a:p>
            <a:r>
              <a:rPr lang="en-US" dirty="0" smtClean="0"/>
              <a:t>Data Mining Tasks:</a:t>
            </a:r>
          </a:p>
          <a:p>
            <a:pPr lvl="1"/>
            <a:r>
              <a:rPr lang="en-US" dirty="0" smtClean="0"/>
              <a:t>Clustering.</a:t>
            </a:r>
          </a:p>
          <a:p>
            <a:pPr lvl="1"/>
            <a:r>
              <a:rPr lang="en-US" dirty="0" smtClean="0"/>
              <a:t>Flocking behavior mining.</a:t>
            </a:r>
          </a:p>
          <a:p>
            <a:pPr lvl="1"/>
            <a:r>
              <a:rPr lang="en-US" dirty="0" smtClean="0"/>
              <a:t>Convoy detection.</a:t>
            </a:r>
          </a:p>
          <a:p>
            <a:pPr lvl="1"/>
            <a:r>
              <a:rPr lang="en-US" dirty="0" smtClean="0"/>
              <a:t>Classification.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280C-BFBD-46CF-9D71-936BF040C76B}" type="datetime1">
              <a:rPr lang="en-US" smtClean="0"/>
              <a:t>6/27/2014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F67F-C164-4DD5-B12E-C3C2B12DC511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2" descr="C:\Users\Madhuri Debnath\Documents\SSTDM\paper_presentation\cse_u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191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adhuri Debnath\Documents\SSTDM\paper_presentation\MAST lab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3350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152400"/>
            <a:ext cx="5943600" cy="371474"/>
          </a:xfrm>
        </p:spPr>
        <p:txBody>
          <a:bodyPr/>
          <a:lstStyle/>
          <a:p>
            <a:r>
              <a:rPr lang="en-US" dirty="0"/>
              <a:t>Extracting Dense Regions From Hurricane Trajectory Data</a:t>
            </a:r>
          </a:p>
        </p:txBody>
      </p:sp>
    </p:spTree>
    <p:extLst>
      <p:ext uri="{BB962C8B-B14F-4D97-AF65-F5344CB8AC3E}">
        <p14:creationId xmlns:p14="http://schemas.microsoft.com/office/powerpoint/2010/main" val="394076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Extracting Dense </a:t>
            </a:r>
            <a:r>
              <a:rPr lang="en-US" sz="3200" dirty="0" smtClean="0"/>
              <a:t>Regions </a:t>
            </a:r>
            <a:r>
              <a:rPr lang="en-US" sz="3200" dirty="0"/>
              <a:t>from </a:t>
            </a:r>
            <a:r>
              <a:rPr lang="en-US" sz="3200" dirty="0" smtClean="0"/>
              <a:t>Hurricane Trajectory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data set has been considered as point data set.</a:t>
            </a:r>
          </a:p>
          <a:p>
            <a:r>
              <a:rPr lang="en-US" dirty="0" smtClean="0"/>
              <a:t>Density Based Spatial Clustering of Application with Noise (DBSCAN) [1] has been used.</a:t>
            </a:r>
          </a:p>
          <a:p>
            <a:r>
              <a:rPr lang="en-US" dirty="0" smtClean="0"/>
              <a:t>DBSCAN has been used to identify the dense regions of hurricane activity viz., hot spots.</a:t>
            </a:r>
          </a:p>
          <a:p>
            <a:r>
              <a:rPr lang="en-US" dirty="0" smtClean="0"/>
              <a:t>Clustering has been done using only the spatial attributes (latitude and longitude), as well as spatial along with non spatial attribute (latitude, longitude and wind speed) for comparative analysis.</a:t>
            </a:r>
          </a:p>
          <a:p>
            <a:r>
              <a:rPr lang="en-US" dirty="0" smtClean="0"/>
              <a:t>Clustering results have been evaluated using clustering evaluation measures.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E7A5-68E9-4897-B8E4-B0071C1DDDB8}" type="datetime1">
              <a:rPr lang="en-US" smtClean="0"/>
              <a:t>6/27/2014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F67F-C164-4DD5-B12E-C3C2B12DC511}" type="slidenum">
              <a:rPr lang="en-US" smtClean="0"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5867400"/>
            <a:ext cx="6781800" cy="762000"/>
          </a:xfrm>
        </p:spPr>
        <p:txBody>
          <a:bodyPr/>
          <a:lstStyle/>
          <a:p>
            <a:r>
              <a:rPr lang="en-US" smtClean="0"/>
              <a:t>[1] Martin Ester , Hans-peter Kriegel , Jörg S , Xiaowei Xu, A density-based algorithm for discovering clusters in large spatial databases with noise , Proceedings of the Second International Conference on Knowledge Discovery and Data Mining (KDD-96), pp. 226</a:t>
            </a:r>
            <a:endParaRPr lang="en-US" dirty="0"/>
          </a:p>
        </p:txBody>
      </p:sp>
      <p:pic>
        <p:nvPicPr>
          <p:cNvPr id="9" name="Picture 2" descr="C:\Users\Madhuri Debnath\Documents\SSTDM\paper_presentation\cse_u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38200"/>
            <a:ext cx="10191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adhuri Debnath\Documents\SSTDM\paper_presentation\MAST lab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838200"/>
            <a:ext cx="133350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/>
          <p:cNvSpPr txBox="1">
            <a:spLocks/>
          </p:cNvSpPr>
          <p:nvPr/>
        </p:nvSpPr>
        <p:spPr>
          <a:xfrm>
            <a:off x="1600200" y="152400"/>
            <a:ext cx="5943600" cy="371474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Extracting Dense Regions From Hurricane Trajectory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post processing of the obtained clustering results have been done to obtain:</a:t>
            </a:r>
          </a:p>
          <a:p>
            <a:pPr lvl="1"/>
            <a:r>
              <a:rPr lang="en-US" dirty="0" smtClean="0"/>
              <a:t>Regions from where the storms are most likely to originate.</a:t>
            </a:r>
          </a:p>
          <a:p>
            <a:pPr lvl="1"/>
            <a:r>
              <a:rPr lang="en-US" dirty="0" smtClean="0"/>
              <a:t>Regions where the storms are more likely to land.</a:t>
            </a:r>
          </a:p>
          <a:p>
            <a:pPr lvl="1"/>
            <a:r>
              <a:rPr lang="en-US" dirty="0" smtClean="0"/>
              <a:t>Key regions through which the storms are more likely to traverse.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2ACC-0772-4C85-AFD2-795A7459731D}" type="datetime1">
              <a:rPr lang="en-US" smtClean="0"/>
              <a:t>6/27/2014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F67F-C164-4DD5-B12E-C3C2B12DC511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2" descr="C:\Users\Madhuri Debnath\Documents\SSTDM\paper_presentation\cse_u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191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adhuri Debnath\Documents\SSTDM\paper_presentation\MAST lab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3350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152400"/>
            <a:ext cx="5943600" cy="371474"/>
          </a:xfrm>
        </p:spPr>
        <p:txBody>
          <a:bodyPr/>
          <a:lstStyle/>
          <a:p>
            <a:r>
              <a:rPr lang="en-US" dirty="0"/>
              <a:t>Extracting Dense Regions From Hurricane Trajectory Data</a:t>
            </a:r>
          </a:p>
        </p:txBody>
      </p:sp>
    </p:spTree>
    <p:extLst>
      <p:ext uri="{BB962C8B-B14F-4D97-AF65-F5344CB8AC3E}">
        <p14:creationId xmlns:p14="http://schemas.microsoft.com/office/powerpoint/2010/main" val="20228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1332</TotalTime>
  <Words>1882</Words>
  <Application>Microsoft Office PowerPoint</Application>
  <PresentationFormat>On-screen Show (4:3)</PresentationFormat>
  <Paragraphs>448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Equity</vt:lpstr>
      <vt:lpstr>Extracting Dense Regions From Hurricane Trajectory Data</vt:lpstr>
      <vt:lpstr>Contents:</vt:lpstr>
      <vt:lpstr>Spatio temporal data: Hurricane JIG 1950 </vt:lpstr>
      <vt:lpstr>Hurricane data</vt:lpstr>
      <vt:lpstr>Dataset*</vt:lpstr>
      <vt:lpstr>Spatio temporal data</vt:lpstr>
      <vt:lpstr>Spatio Temporal data: contd..</vt:lpstr>
      <vt:lpstr>Extracting Dense Regions from Hurricane Trajectory data</vt:lpstr>
      <vt:lpstr>Contd..</vt:lpstr>
      <vt:lpstr>DBSCAN: Core Concepts</vt:lpstr>
      <vt:lpstr>Experiments and  Analysis : Spatial  analysis</vt:lpstr>
      <vt:lpstr>PowerPoint Presentation</vt:lpstr>
      <vt:lpstr>PowerPoint Presentation</vt:lpstr>
      <vt:lpstr>PowerPoint Presentation</vt:lpstr>
      <vt:lpstr>Temporal extension to DBSCAN</vt:lpstr>
      <vt:lpstr>Relative temporal attribute</vt:lpstr>
      <vt:lpstr>Extending DBSCAN </vt:lpstr>
      <vt:lpstr>Temporal extension</vt:lpstr>
      <vt:lpstr>Spatio temporal clustering results</vt:lpstr>
      <vt:lpstr>References: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Extracting Dense Regions From Hurricane Trajectory Data</dc:title>
  <dc:creator>Praveen Tripathi</dc:creator>
  <cp:lastModifiedBy>Praveen Tripathi</cp:lastModifiedBy>
  <cp:revision>23</cp:revision>
  <dcterms:created xsi:type="dcterms:W3CDTF">2014-06-15T16:06:32Z</dcterms:created>
  <dcterms:modified xsi:type="dcterms:W3CDTF">2014-06-27T18:19:27Z</dcterms:modified>
</cp:coreProperties>
</file>