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3" r:id="rId4"/>
    <p:sldId id="274" r:id="rId5"/>
    <p:sldId id="275" r:id="rId6"/>
    <p:sldId id="276" r:id="rId7"/>
    <p:sldId id="277" r:id="rId8"/>
    <p:sldId id="279" r:id="rId9"/>
    <p:sldId id="283" r:id="rId10"/>
    <p:sldId id="282" r:id="rId11"/>
    <p:sldId id="266" r:id="rId12"/>
    <p:sldId id="265" r:id="rId13"/>
    <p:sldId id="267" r:id="rId14"/>
    <p:sldId id="284" r:id="rId15"/>
    <p:sldId id="285" r:id="rId16"/>
    <p:sldId id="261" r:id="rId17"/>
    <p:sldId id="263" r:id="rId18"/>
    <p:sldId id="272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00" y="-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A7121-A314-456D-B757-8B71BBD9C64F}" type="datetimeFigureOut">
              <a:rPr lang="de-DE" smtClean="0"/>
              <a:pPr/>
              <a:t>24.01.2015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2E3D3-471B-4ABE-9459-BAC8FCA97D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2E3D3-471B-4ABE-9459-BAC8FCA97D7B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24.01.2015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24.01.2015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24.01.2015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Click to add core message of slide</a:t>
            </a:r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41338" y="1412875"/>
            <a:ext cx="8207375" cy="215444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 noProof="0" dirty="0" smtClean="0"/>
              <a:t>Title (description of slide content), Arial 14 </a:t>
            </a:r>
            <a:r>
              <a:rPr lang="en-US" noProof="0" dirty="0" err="1" smtClean="0"/>
              <a:t>pt</a:t>
            </a:r>
            <a:r>
              <a:rPr lang="en-US" noProof="0" dirty="0" smtClean="0"/>
              <a:t>, maximum of 1 line</a:t>
            </a:r>
          </a:p>
        </p:txBody>
      </p:sp>
    </p:spTree>
    <p:extLst>
      <p:ext uri="{BB962C8B-B14F-4D97-AF65-F5344CB8AC3E}">
        <p14:creationId xmlns:p14="http://schemas.microsoft.com/office/powerpoint/2010/main" xmlns="" val="3469734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24.01.2015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24.01.2015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24.01.2015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24.01.2015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24.01.2015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24.01.2015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24.01.2015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24.01.2015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24.01.2015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32000">
                <a:schemeClr val="accent1">
                  <a:lumMod val="20000"/>
                  <a:lumOff val="80000"/>
                </a:schemeClr>
              </a:gs>
              <a:gs pos="58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Probabilistic Latent-Factor Database Models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508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3600" dirty="0" smtClean="0">
                <a:solidFill>
                  <a:schemeClr val="tx2"/>
                </a:solidFill>
              </a:rPr>
              <a:t>Denis Krompaß</a:t>
            </a:r>
            <a:r>
              <a:rPr lang="en-US" sz="3600" baseline="30000" dirty="0" smtClean="0">
                <a:solidFill>
                  <a:schemeClr val="tx2"/>
                </a:solidFill>
              </a:rPr>
              <a:t>1</a:t>
            </a:r>
            <a:r>
              <a:rPr lang="en-US" sz="3600" dirty="0" smtClean="0">
                <a:solidFill>
                  <a:schemeClr val="tx2"/>
                </a:solidFill>
              </a:rPr>
              <a:t>, Xueyan Jiang</a:t>
            </a:r>
            <a:r>
              <a:rPr lang="en-US" sz="3600" baseline="30000" dirty="0" smtClean="0">
                <a:solidFill>
                  <a:schemeClr val="tx2"/>
                </a:solidFill>
              </a:rPr>
              <a:t>1</a:t>
            </a:r>
            <a:r>
              <a:rPr lang="en-US" sz="3600" dirty="0" smtClean="0">
                <a:solidFill>
                  <a:schemeClr val="tx2"/>
                </a:solidFill>
              </a:rPr>
              <a:t> ,Maximilian Nickel</a:t>
            </a:r>
            <a:r>
              <a:rPr lang="en-US" sz="3600" baseline="30000" dirty="0" smtClean="0">
                <a:solidFill>
                  <a:schemeClr val="tx2"/>
                </a:solidFill>
              </a:rPr>
              <a:t>2</a:t>
            </a:r>
            <a:r>
              <a:rPr lang="en-US" sz="3600" dirty="0" smtClean="0">
                <a:solidFill>
                  <a:schemeClr val="tx2"/>
                </a:solidFill>
              </a:rPr>
              <a:t> and Volker Tresp</a:t>
            </a:r>
            <a:r>
              <a:rPr lang="en-US" sz="3600" baseline="30000" dirty="0" smtClean="0">
                <a:solidFill>
                  <a:schemeClr val="tx2"/>
                </a:solidFill>
              </a:rPr>
              <a:t>1,3</a:t>
            </a:r>
          </a:p>
          <a:p>
            <a:pPr lvl="0" defTabSz="4176431">
              <a:spcBef>
                <a:spcPts val="0"/>
              </a:spcBef>
              <a:defRPr/>
            </a:pPr>
            <a:r>
              <a:rPr lang="en-US" baseline="30000" dirty="0" smtClean="0">
                <a:solidFill>
                  <a:schemeClr val="tx2"/>
                </a:solidFill>
              </a:rPr>
              <a:t>1</a:t>
            </a:r>
            <a:r>
              <a:rPr lang="en-US" dirty="0" smtClean="0">
                <a:solidFill>
                  <a:schemeClr val="tx2"/>
                </a:solidFill>
              </a:rPr>
              <a:t> Department of Computer Science. Ludwig Maximilian </a:t>
            </a:r>
            <a:r>
              <a:rPr lang="en-US" baseline="30000" dirty="0" smtClean="0">
                <a:solidFill>
                  <a:schemeClr val="tx2"/>
                </a:solidFill>
              </a:rPr>
              <a:t>2</a:t>
            </a:r>
            <a:r>
              <a:rPr lang="en-US" dirty="0" smtClean="0">
                <a:solidFill>
                  <a:schemeClr val="tx2"/>
                </a:solidFill>
              </a:rPr>
              <a:t>University, </a:t>
            </a:r>
            <a:r>
              <a:rPr lang="en-US" dirty="0" err="1" smtClean="0">
                <a:solidFill>
                  <a:schemeClr val="tx2"/>
                </a:solidFill>
              </a:rPr>
              <a:t>Oettingenstraße</a:t>
            </a:r>
            <a:r>
              <a:rPr lang="en-US" dirty="0" smtClean="0">
                <a:solidFill>
                  <a:schemeClr val="tx2"/>
                </a:solidFill>
              </a:rPr>
              <a:t> 67, 80538 Munich, Germany</a:t>
            </a:r>
          </a:p>
          <a:p>
            <a:pPr lvl="0" defTabSz="417643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2"/>
                </a:solidFill>
              </a:rPr>
              <a:t>MIT, Cambridge, MA and </a:t>
            </a:r>
            <a:r>
              <a:rPr lang="en-US" dirty="0" err="1" smtClean="0">
                <a:solidFill>
                  <a:schemeClr val="tx2"/>
                </a:solidFill>
              </a:rPr>
              <a:t>Istituto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Italiano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Tecnologia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Genova</a:t>
            </a:r>
            <a:r>
              <a:rPr lang="en-US" dirty="0" smtClean="0">
                <a:solidFill>
                  <a:schemeClr val="tx2"/>
                </a:solidFill>
              </a:rPr>
              <a:t>, Italy</a:t>
            </a:r>
          </a:p>
          <a:p>
            <a:pPr lvl="0" defTabSz="4176431">
              <a:spcBef>
                <a:spcPts val="0"/>
              </a:spcBef>
              <a:defRPr/>
            </a:pPr>
            <a:r>
              <a:rPr lang="en-US" baseline="30000" dirty="0" smtClean="0">
                <a:solidFill>
                  <a:schemeClr val="tx2"/>
                </a:solidFill>
              </a:rPr>
              <a:t>3</a:t>
            </a:r>
            <a:r>
              <a:rPr lang="en-US" dirty="0" smtClean="0">
                <a:solidFill>
                  <a:schemeClr val="tx2"/>
                </a:solidFill>
              </a:rPr>
              <a:t> Corporate Technology, Siemens AG, Otto-Hahn-Ring 6, 81739 Munich, Germany</a:t>
            </a:r>
          </a:p>
        </p:txBody>
      </p:sp>
      <p:pic>
        <p:nvPicPr>
          <p:cNvPr id="5" name="Picture 37" descr="C:\Users\z0033u3t\Desktop\lm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764704"/>
            <a:ext cx="1963216" cy="931816"/>
          </a:xfrm>
          <a:prstGeom prst="rect">
            <a:avLst/>
          </a:prstGeom>
          <a:noFill/>
        </p:spPr>
      </p:pic>
      <p:pic>
        <p:nvPicPr>
          <p:cNvPr id="6" name="Picture 34" descr="C:\Users\z0033u3t\Desktop\Siemen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1726" y="967617"/>
            <a:ext cx="2610234" cy="534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Local Closed World Assumptions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00809"/>
            <a:ext cx="8229600" cy="216024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Large Knowledge Bases contain hundreds of relation types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Most of relation types only relate only subsets of entities present in the KB</a:t>
            </a:r>
          </a:p>
          <a:p>
            <a:pPr lvl="1">
              <a:buFont typeface="Wingdings" pitchFamily="2" charset="2"/>
              <a:buChar char="§"/>
            </a:pPr>
            <a:r>
              <a:rPr lang="en-US" sz="2900" b="1" i="1" dirty="0" smtClean="0"/>
              <a:t>Local Closed World Assumptions (LCA) </a:t>
            </a:r>
          </a:p>
          <a:p>
            <a:pPr lvl="1">
              <a:buNone/>
            </a:pPr>
            <a:r>
              <a:rPr lang="en-US" b="1" i="1" dirty="0" smtClean="0"/>
              <a:t>		</a:t>
            </a:r>
            <a:r>
              <a:rPr lang="en-US" sz="2900" i="1" dirty="0" err="1" smtClean="0"/>
              <a:t>marriedTo</a:t>
            </a:r>
            <a:r>
              <a:rPr lang="en-US" sz="2900" b="1" i="1" dirty="0" smtClean="0"/>
              <a:t>(</a:t>
            </a:r>
            <a:r>
              <a:rPr lang="en-US" sz="2900" dirty="0" err="1" smtClean="0"/>
              <a:t>Jack,Jane</a:t>
            </a:r>
            <a:r>
              <a:rPr lang="en-US" sz="2900" b="1" i="1" dirty="0" smtClean="0"/>
              <a:t>)</a:t>
            </a:r>
          </a:p>
          <a:p>
            <a:pPr lvl="1">
              <a:buNone/>
            </a:pPr>
            <a:r>
              <a:rPr lang="en-US" sz="2900" b="1" i="1" dirty="0" smtClean="0"/>
              <a:t>		</a:t>
            </a:r>
            <a:r>
              <a:rPr lang="en-US" sz="2900" i="1" dirty="0" err="1" smtClean="0"/>
              <a:t>marriedTo</a:t>
            </a:r>
            <a:r>
              <a:rPr lang="en-US" sz="2900" b="1" i="1" dirty="0" smtClean="0"/>
              <a:t>(</a:t>
            </a:r>
            <a:r>
              <a:rPr lang="en-US" sz="2900" dirty="0" err="1" smtClean="0"/>
              <a:t>Cat,Rome</a:t>
            </a:r>
            <a:r>
              <a:rPr lang="en-US" sz="2900" b="1" i="1" dirty="0" smtClean="0"/>
              <a:t>)</a:t>
            </a:r>
          </a:p>
          <a:p>
            <a:pPr lvl="1">
              <a:buNone/>
            </a:pPr>
            <a:r>
              <a:rPr lang="en-US" sz="2900" b="1" i="1" dirty="0" smtClean="0"/>
              <a:t>		Type Constraints for Relation Types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" name="Kreuz 4"/>
          <p:cNvSpPr/>
          <p:nvPr/>
        </p:nvSpPr>
        <p:spPr>
          <a:xfrm rot="2700000">
            <a:off x="1167582" y="2880000"/>
            <a:ext cx="253531" cy="252000"/>
          </a:xfrm>
          <a:prstGeom prst="plus">
            <a:avLst>
              <a:gd name="adj" fmla="val 319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043608" y="2348880"/>
            <a:ext cx="578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√</a:t>
            </a:r>
            <a:endParaRPr lang="de-DE" sz="3200" b="1" dirty="0">
              <a:solidFill>
                <a:srgbClr val="00B05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Pfeil nach rechts 6"/>
          <p:cNvSpPr/>
          <p:nvPr/>
        </p:nvSpPr>
        <p:spPr>
          <a:xfrm>
            <a:off x="1044000" y="3168000"/>
            <a:ext cx="396552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0" y="1412776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Local Closed World Assumptions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240486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Large Knowledge Bases contain hundreds of relation types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Most of relation types only relate only subsets of entities present in the KB</a:t>
            </a:r>
          </a:p>
          <a:p>
            <a:pPr lvl="1">
              <a:buFont typeface="Wingdings" pitchFamily="2" charset="2"/>
              <a:buChar char="§"/>
            </a:pPr>
            <a:r>
              <a:rPr lang="en-US" b="1" i="1" dirty="0" smtClean="0"/>
              <a:t>Local Closed World Assumptions (LCA) </a:t>
            </a:r>
          </a:p>
          <a:p>
            <a:pPr lvl="1">
              <a:buNone/>
            </a:pPr>
            <a:r>
              <a:rPr lang="en-US" b="1" i="1" dirty="0" smtClean="0"/>
              <a:t>		</a:t>
            </a:r>
            <a:r>
              <a:rPr lang="en-US" i="1" dirty="0" err="1" smtClean="0"/>
              <a:t>marriedTo</a:t>
            </a:r>
            <a:r>
              <a:rPr lang="en-US" b="1" i="1" dirty="0" smtClean="0"/>
              <a:t>(</a:t>
            </a:r>
            <a:r>
              <a:rPr lang="en-US" dirty="0" err="1" smtClean="0"/>
              <a:t>Jack,Jane</a:t>
            </a:r>
            <a:r>
              <a:rPr lang="en-US" b="1" i="1" dirty="0" smtClean="0"/>
              <a:t>)</a:t>
            </a:r>
          </a:p>
          <a:p>
            <a:pPr lvl="1">
              <a:buNone/>
            </a:pPr>
            <a:r>
              <a:rPr lang="en-US" b="1" i="1" dirty="0" smtClean="0"/>
              <a:t>		</a:t>
            </a:r>
            <a:r>
              <a:rPr lang="en-US" i="1" dirty="0" err="1" smtClean="0"/>
              <a:t>marriedTo</a:t>
            </a:r>
            <a:r>
              <a:rPr lang="en-US" b="1" i="1" dirty="0" smtClean="0"/>
              <a:t>(</a:t>
            </a:r>
            <a:r>
              <a:rPr lang="en-US" dirty="0" err="1" smtClean="0"/>
              <a:t>Cat,Rome</a:t>
            </a:r>
            <a:r>
              <a:rPr lang="en-US" b="1" i="1" dirty="0" smtClean="0"/>
              <a:t>)</a:t>
            </a:r>
          </a:p>
          <a:p>
            <a:pPr lvl="1">
              <a:buNone/>
            </a:pPr>
            <a:r>
              <a:rPr lang="en-US" b="1" i="1" dirty="0" smtClean="0"/>
              <a:t>		Type Constraints for Relation Types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b="1" i="1" dirty="0" smtClean="0"/>
              <a:t>RESCAL</a:t>
            </a:r>
            <a:r>
              <a:rPr lang="en-US" dirty="0" smtClean="0"/>
              <a:t> does </a:t>
            </a:r>
            <a:r>
              <a:rPr lang="en-US" b="1" u="sng" dirty="0" smtClean="0"/>
              <a:t>not</a:t>
            </a:r>
            <a:r>
              <a:rPr lang="en-US" dirty="0" smtClean="0"/>
              <a:t> support Type Constraints</a:t>
            </a:r>
          </a:p>
        </p:txBody>
      </p:sp>
      <p:pic>
        <p:nvPicPr>
          <p:cNvPr id="2050" name="Picture 2" descr="D:\Promotion\Publications\ECML_LD4K_Workshop2014\pics2\Resc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05064"/>
            <a:ext cx="6417964" cy="2624234"/>
          </a:xfrm>
          <a:prstGeom prst="rect">
            <a:avLst/>
          </a:prstGeom>
          <a:noFill/>
        </p:spPr>
      </p:pic>
      <p:sp>
        <p:nvSpPr>
          <p:cNvPr id="5" name="Kreuz 4"/>
          <p:cNvSpPr/>
          <p:nvPr/>
        </p:nvSpPr>
        <p:spPr>
          <a:xfrm rot="2700000">
            <a:off x="1167582" y="2880000"/>
            <a:ext cx="253531" cy="252000"/>
          </a:xfrm>
          <a:prstGeom prst="plus">
            <a:avLst>
              <a:gd name="adj" fmla="val 319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043608" y="2348880"/>
            <a:ext cx="578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√</a:t>
            </a:r>
            <a:endParaRPr lang="de-DE" sz="3200" b="1" dirty="0">
              <a:solidFill>
                <a:srgbClr val="00B05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Pfeil nach rechts 6"/>
          <p:cNvSpPr/>
          <p:nvPr/>
        </p:nvSpPr>
        <p:spPr>
          <a:xfrm>
            <a:off x="1044000" y="3168000"/>
            <a:ext cx="396552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0" y="1412776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Exploiting Type Constraints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9715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Type Constraints can be introduced into the RESCAL factorization (</a:t>
            </a:r>
            <a:r>
              <a:rPr lang="en-US" sz="2200" dirty="0" err="1" smtClean="0"/>
              <a:t>Krompaß</a:t>
            </a:r>
            <a:r>
              <a:rPr lang="en-US" sz="2200" dirty="0" smtClean="0"/>
              <a:t> et al. </a:t>
            </a:r>
            <a:r>
              <a:rPr lang="en-US" sz="2200" i="1" dirty="0" smtClean="0"/>
              <a:t>DSAA</a:t>
            </a:r>
            <a:r>
              <a:rPr lang="en-US" sz="2200" dirty="0" smtClean="0"/>
              <a:t> 2014)</a:t>
            </a:r>
          </a:p>
          <a:p>
            <a:pPr>
              <a:buFont typeface="Wingdings" pitchFamily="2" charset="2"/>
              <a:buChar char="§"/>
            </a:pPr>
            <a:endParaRPr lang="en-US" sz="2200" dirty="0" smtClean="0"/>
          </a:p>
          <a:p>
            <a:pPr>
              <a:buFont typeface="Wingdings" pitchFamily="2" charset="2"/>
              <a:buChar char="§"/>
            </a:pPr>
            <a:endParaRPr lang="en-US" sz="2200" dirty="0" smtClean="0"/>
          </a:p>
          <a:p>
            <a:pPr>
              <a:buFont typeface="Wingdings" pitchFamily="2" charset="2"/>
              <a:buChar char="§"/>
            </a:pPr>
            <a:endParaRPr lang="en-US" sz="2200" dirty="0" smtClean="0"/>
          </a:p>
          <a:p>
            <a:pPr>
              <a:buFont typeface="Wingdings" pitchFamily="2" charset="2"/>
              <a:buChar char="§"/>
            </a:pPr>
            <a:endParaRPr lang="en-US" sz="2200" dirty="0" smtClean="0"/>
          </a:p>
          <a:p>
            <a:pPr>
              <a:buFont typeface="Wingdings" pitchFamily="2" charset="2"/>
              <a:buChar char="§"/>
            </a:pPr>
            <a:endParaRPr lang="en-US" sz="2200" dirty="0" smtClean="0"/>
          </a:p>
          <a:p>
            <a:pPr>
              <a:buFont typeface="Wingdings" pitchFamily="2" charset="2"/>
              <a:buChar char="§"/>
            </a:pPr>
            <a:endParaRPr lang="en-US" sz="2200" dirty="0" smtClean="0"/>
          </a:p>
          <a:p>
            <a:pPr>
              <a:buFont typeface="Wingdings" pitchFamily="2" charset="2"/>
              <a:buChar char="§"/>
            </a:pPr>
            <a:endParaRPr lang="en-US" sz="2200" dirty="0" smtClean="0"/>
          </a:p>
          <a:p>
            <a:pPr>
              <a:buFont typeface="Wingdings" pitchFamily="2" charset="2"/>
              <a:buChar char="§"/>
            </a:pPr>
            <a:endParaRPr lang="en-US" sz="2200" dirty="0" smtClean="0"/>
          </a:p>
          <a:p>
            <a:pPr>
              <a:buFont typeface="Wingdings" pitchFamily="2" charset="2"/>
              <a:buChar char="§"/>
            </a:pPr>
            <a:endParaRPr lang="en-US" sz="2200" dirty="0" smtClean="0"/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Type Constraints: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i="1" dirty="0" smtClean="0"/>
              <a:t>Given</a:t>
            </a:r>
            <a:r>
              <a:rPr lang="en-US" sz="1800" dirty="0" smtClean="0"/>
              <a:t> by the Knowledge Base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Or can be </a:t>
            </a:r>
            <a:r>
              <a:rPr lang="en-US" sz="1800" b="1" i="1" dirty="0" smtClean="0"/>
              <a:t>approximated</a:t>
            </a:r>
            <a:r>
              <a:rPr lang="en-US" sz="1800" dirty="0" smtClean="0"/>
              <a:t> with the observed data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</p:txBody>
      </p:sp>
      <p:pic>
        <p:nvPicPr>
          <p:cNvPr id="1029" name="Picture 5" descr="D:\Promotion\Publications\ECML_LD4K_Workshop2014\TypeConC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24944"/>
            <a:ext cx="6515496" cy="2371480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0" y="1412776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Exploiting Type Constraints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882137"/>
            <a:ext cx="8229600" cy="26928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Performance (prediction quality and runtime) is improved especially for large multi-relational datasets</a:t>
            </a:r>
          </a:p>
        </p:txBody>
      </p:sp>
      <p:pic>
        <p:nvPicPr>
          <p:cNvPr id="4099" name="Picture 3" descr="D:\Promotion\Publications\ECML_LD4K_Workshop2014\DBpediaResul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653136"/>
            <a:ext cx="5328592" cy="2066944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1043608" y="4869160"/>
            <a:ext cx="20273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DBpedia</a:t>
            </a:r>
            <a:endParaRPr lang="en-US" b="1" i="1" dirty="0" smtClean="0"/>
          </a:p>
          <a:p>
            <a:r>
              <a:rPr lang="en-US" dirty="0" smtClean="0"/>
              <a:t>2.255.018 Entities, </a:t>
            </a:r>
          </a:p>
          <a:p>
            <a:r>
              <a:rPr lang="en-US" dirty="0" smtClean="0"/>
              <a:t>511 Relation Types,</a:t>
            </a:r>
          </a:p>
          <a:p>
            <a:r>
              <a:rPr lang="en-US" dirty="0" smtClean="0"/>
              <a:t>16,945,046 triples,</a:t>
            </a:r>
          </a:p>
          <a:p>
            <a:r>
              <a:rPr lang="en-US" dirty="0" err="1" smtClean="0"/>
              <a:t>Sparsity</a:t>
            </a:r>
            <a:r>
              <a:rPr lang="en-US" dirty="0" smtClean="0"/>
              <a:t>: 6.52 × 10</a:t>
            </a:r>
            <a:r>
              <a:rPr lang="en-US" baseline="30000" dirty="0" smtClean="0"/>
              <a:t>-9</a:t>
            </a:r>
            <a:endParaRPr lang="en-US" baseline="30000" dirty="0"/>
          </a:p>
        </p:txBody>
      </p:sp>
      <p:pic>
        <p:nvPicPr>
          <p:cNvPr id="10" name="Picture 2" descr="D:\Promotion\Publications\ECML_LD4K_Workshop2014\DBpediaMResult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774832"/>
            <a:ext cx="5234484" cy="2016224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4211960" y="357301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RESCAL+ </a:t>
            </a:r>
          </a:p>
          <a:p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Type Constraints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588224" y="2702824"/>
            <a:ext cx="702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RESCAL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3635896" y="3107936"/>
            <a:ext cx="205200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winkelte Verbindung 13"/>
          <p:cNvCxnSpPr/>
          <p:nvPr/>
        </p:nvCxnSpPr>
        <p:spPr>
          <a:xfrm>
            <a:off x="4139952" y="3134872"/>
            <a:ext cx="2520280" cy="1080120"/>
          </a:xfrm>
          <a:prstGeom prst="bentConnector3">
            <a:avLst>
              <a:gd name="adj1" fmla="val -90"/>
            </a:avLst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5687976" y="2702824"/>
            <a:ext cx="0" cy="40493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8244408" y="2702824"/>
            <a:ext cx="0" cy="40493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5691576" y="2702824"/>
            <a:ext cx="255283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1043608" y="2924944"/>
            <a:ext cx="18047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DBpedia</a:t>
            </a:r>
            <a:r>
              <a:rPr lang="en-US" b="1" i="1" dirty="0" smtClean="0"/>
              <a:t>-Music</a:t>
            </a:r>
          </a:p>
          <a:p>
            <a:r>
              <a:rPr lang="en-US" dirty="0" smtClean="0"/>
              <a:t>311,474 Entities, </a:t>
            </a:r>
          </a:p>
          <a:p>
            <a:r>
              <a:rPr lang="en-US" dirty="0" smtClean="0"/>
              <a:t>7 Relation Types,</a:t>
            </a:r>
          </a:p>
          <a:p>
            <a:r>
              <a:rPr lang="en-US" dirty="0" smtClean="0"/>
              <a:t>1,006,283 triples</a:t>
            </a:r>
            <a:endParaRPr lang="en-US" dirty="0"/>
          </a:p>
        </p:txBody>
      </p:sp>
      <p:sp>
        <p:nvSpPr>
          <p:cNvPr id="19" name="Rechteck 18"/>
          <p:cNvSpPr/>
          <p:nvPr/>
        </p:nvSpPr>
        <p:spPr>
          <a:xfrm>
            <a:off x="0" y="1412776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Querying Factorized Knowledge Bases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00808"/>
            <a:ext cx="8352928" cy="48245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Probabilities of </a:t>
            </a:r>
            <a:r>
              <a:rPr lang="en-US" sz="2400" u="sng" dirty="0" smtClean="0"/>
              <a:t>single triples </a:t>
            </a:r>
            <a:r>
              <a:rPr lang="en-US" sz="2400" dirty="0" smtClean="0"/>
              <a:t>can be inferred through RESCAL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Exploit theory of </a:t>
            </a:r>
            <a:r>
              <a:rPr lang="en-US" sz="2400" b="1" i="1" dirty="0" smtClean="0"/>
              <a:t>probabilistic databases  </a:t>
            </a:r>
            <a:r>
              <a:rPr lang="en-US" sz="2400" dirty="0" smtClean="0"/>
              <a:t>for</a:t>
            </a:r>
            <a:r>
              <a:rPr lang="en-US" sz="2400" b="1" i="1" dirty="0" smtClean="0"/>
              <a:t> </a:t>
            </a:r>
            <a:r>
              <a:rPr lang="en-US" sz="2400" dirty="0" smtClean="0"/>
              <a:t>complex querying</a:t>
            </a:r>
          </a:p>
          <a:p>
            <a:pPr>
              <a:buFont typeface="Wingdings" pitchFamily="2" charset="2"/>
              <a:buChar char="§"/>
            </a:pPr>
            <a:endParaRPr lang="en-US" sz="2400" b="1" u="sng" dirty="0" smtClean="0"/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/>
              <a:t>Problem</a:t>
            </a:r>
            <a:r>
              <a:rPr lang="en-US" sz="2400" dirty="0" smtClean="0"/>
              <a:t>: </a:t>
            </a:r>
          </a:p>
          <a:p>
            <a:pPr lvl="1">
              <a:buFont typeface="Wingdings" pitchFamily="2" charset="2"/>
              <a:buChar char="§"/>
            </a:pPr>
            <a:r>
              <a:rPr lang="en-US" sz="1900" i="1" dirty="0" smtClean="0"/>
              <a:t>Extensional Query Evaluation </a:t>
            </a:r>
            <a:r>
              <a:rPr lang="en-US" sz="1900" dirty="0" smtClean="0"/>
              <a:t>can be very slow</a:t>
            </a:r>
          </a:p>
          <a:p>
            <a:pPr lvl="1">
              <a:buNone/>
            </a:pPr>
            <a:r>
              <a:rPr lang="en-US" sz="1900" dirty="0" smtClean="0"/>
              <a:t>     (even though it has polynomial time complexity)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err="1" smtClean="0"/>
              <a:t>Krompaß</a:t>
            </a:r>
            <a:r>
              <a:rPr lang="en-US" sz="2000" dirty="0" smtClean="0"/>
              <a:t> et al. </a:t>
            </a:r>
            <a:r>
              <a:rPr lang="en-US" sz="2000" i="1" dirty="0" smtClean="0"/>
              <a:t>ISWC</a:t>
            </a:r>
            <a:r>
              <a:rPr lang="en-US" sz="2000" dirty="0" smtClean="0"/>
              <a:t> 2014 (Best Research Paper Nominee)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We </a:t>
            </a:r>
            <a:r>
              <a:rPr lang="en-US" sz="2000" b="1" dirty="0" smtClean="0"/>
              <a:t>approximate</a:t>
            </a:r>
            <a:r>
              <a:rPr lang="en-US" sz="2000" dirty="0" smtClean="0"/>
              <a:t> </a:t>
            </a:r>
            <a:r>
              <a:rPr lang="en-US" sz="2000" b="1" dirty="0" smtClean="0"/>
              <a:t>views</a:t>
            </a:r>
            <a:r>
              <a:rPr lang="en-US" sz="2000" dirty="0" smtClean="0"/>
              <a:t> generated by independent project rules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We are able to construct factorized views which are very memory efficient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1412776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Querying Factorized Knowledge Bases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6" name="Picture 4" descr="D:\Promotion\Publications\ECML_LD4K_Workshop2014\QueryingResul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924944"/>
            <a:ext cx="4241602" cy="2844156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611560" y="1700808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tx2"/>
                </a:solidFill>
              </a:rPr>
              <a:t>„Which musical artists from the Hip Hop music genre have/had a contract with Shady, Aftermath or Death Row records?”</a:t>
            </a:r>
          </a:p>
          <a:p>
            <a:endParaRPr lang="en-US" sz="2800" i="1" dirty="0">
              <a:solidFill>
                <a:schemeClr val="tx2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467544" y="5805264"/>
          <a:ext cx="6264696" cy="806405"/>
        </p:xfrm>
        <a:graphic>
          <a:graphicData uri="http://schemas.openxmlformats.org/presentationml/2006/ole">
            <p:oleObj spid="_x0000_s33794" name="Formel" r:id="rId4" imgW="3365280" imgH="431640" progId="Equation.3">
              <p:embed/>
            </p:oleObj>
          </a:graphicData>
        </a:graphic>
      </p:graphicFrame>
      <p:sp>
        <p:nvSpPr>
          <p:cNvPr id="10" name="Rechteck 9"/>
          <p:cNvSpPr/>
          <p:nvPr/>
        </p:nvSpPr>
        <p:spPr>
          <a:xfrm>
            <a:off x="0" y="1412776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Higher Order Relations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3"/>
          </a:xfrm>
        </p:spPr>
        <p:txBody>
          <a:bodyPr>
            <a:normAutofit/>
          </a:bodyPr>
          <a:lstStyle/>
          <a:p>
            <a:endParaRPr lang="en-US" sz="20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In principle, we are not restricted to binary relations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Binary Relations:</a:t>
            </a:r>
            <a:endParaRPr lang="en-US" sz="1200" dirty="0" smtClean="0"/>
          </a:p>
          <a:p>
            <a:pPr lvl="1">
              <a:buFont typeface="Wingdings" pitchFamily="2" charset="2"/>
              <a:buChar char="§"/>
            </a:pPr>
            <a:endParaRPr lang="en-US" sz="1600" dirty="0" smtClean="0"/>
          </a:p>
          <a:p>
            <a:pPr lvl="1">
              <a:buFont typeface="Wingdings" pitchFamily="2" charset="2"/>
              <a:buChar char="§"/>
            </a:pPr>
            <a:endParaRPr lang="en-US" sz="1600" dirty="0" smtClean="0"/>
          </a:p>
          <a:p>
            <a:pPr lvl="1">
              <a:buFont typeface="Wingdings" pitchFamily="2" charset="2"/>
              <a:buChar char="§"/>
            </a:pPr>
            <a:endParaRPr lang="en-US" sz="1600" dirty="0" smtClean="0"/>
          </a:p>
          <a:p>
            <a:pPr lvl="1">
              <a:buFont typeface="Wingdings" pitchFamily="2" charset="2"/>
              <a:buChar char="§"/>
            </a:pPr>
            <a:endParaRPr lang="en-US" sz="1600" dirty="0" smtClean="0"/>
          </a:p>
          <a:p>
            <a:pPr lvl="1">
              <a:buFont typeface="Wingdings" pitchFamily="2" charset="2"/>
              <a:buChar char="§"/>
            </a:pPr>
            <a:endParaRPr lang="en-US" sz="1600" dirty="0" smtClean="0"/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N-</a:t>
            </a:r>
            <a:r>
              <a:rPr lang="en-US" sz="1600" dirty="0" err="1" smtClean="0"/>
              <a:t>ary</a:t>
            </a:r>
            <a:r>
              <a:rPr lang="en-US" sz="1600" dirty="0" smtClean="0"/>
              <a:t> Relations</a:t>
            </a: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1259632" y="2924944"/>
          <a:ext cx="4378325" cy="1123950"/>
        </p:xfrm>
        <a:graphic>
          <a:graphicData uri="http://schemas.openxmlformats.org/presentationml/2006/ole">
            <p:oleObj spid="_x0000_s22530" name="Formel" r:id="rId3" imgW="2666880" imgH="685800" progId="Equation.3">
              <p:embed/>
            </p:oleObj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1259632" y="4941168"/>
          <a:ext cx="7358063" cy="1208088"/>
        </p:xfrm>
        <a:graphic>
          <a:graphicData uri="http://schemas.openxmlformats.org/presentationml/2006/ole">
            <p:oleObj spid="_x0000_s22531" name="Formel" r:id="rId4" imgW="4483080" imgH="736560" progId="Equation.3">
              <p:embed/>
            </p:oleObj>
          </a:graphicData>
        </a:graphic>
      </p:graphicFrame>
      <p:sp>
        <p:nvSpPr>
          <p:cNvPr id="6" name="Rechteck 5"/>
          <p:cNvSpPr/>
          <p:nvPr/>
        </p:nvSpPr>
        <p:spPr>
          <a:xfrm>
            <a:off x="0" y="1412776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/>
              <a:t>Conclusion</a:t>
            </a:r>
            <a:endParaRPr lang="en-US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When the data is complete and sparse, RESCAL Gaussian likelihood is most efficient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Applicable to binary and count data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The Gaussian likelihood model can compete with the more elegant likelihood cost functions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Model complexity can be reduced by considering Type Constraints</a:t>
            </a: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1412776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32000">
                <a:schemeClr val="accent1">
                  <a:lumMod val="20000"/>
                  <a:lumOff val="80000"/>
                </a:schemeClr>
              </a:gs>
              <a:gs pos="58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Questions?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Outline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Knowledge Bases Are Triple Graphs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Link/Triple Prediction With RESCAL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Probabilistic Database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Querying Factorized Multi-Graphs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Including Local Closed World Assumptions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0" y="1412776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Promotion\Publications\ECML_LD4K_Workshop2014\lod-cloud_colo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40768" y="-1323528"/>
            <a:ext cx="14106526" cy="9182101"/>
          </a:xfrm>
          <a:prstGeom prst="rect">
            <a:avLst/>
          </a:prstGeom>
          <a:noFill/>
        </p:spPr>
      </p:pic>
      <p:sp>
        <p:nvSpPr>
          <p:cNvPr id="15" name="Rechteck 14"/>
          <p:cNvSpPr/>
          <p:nvPr/>
        </p:nvSpPr>
        <p:spPr>
          <a:xfrm>
            <a:off x="467544" y="332656"/>
            <a:ext cx="7920880" cy="108012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20880" cy="129614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Knowledge Bases are Triple Graphs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67544" y="1844824"/>
            <a:ext cx="7920880" cy="1656184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39552" y="1844825"/>
            <a:ext cx="7848873" cy="1656184"/>
          </a:xfrm>
        </p:spPr>
        <p:txBody>
          <a:bodyPr/>
          <a:lstStyle/>
          <a:p>
            <a:pPr marL="180975" indent="-180975">
              <a:buFont typeface="Wingdings" pitchFamily="2" charset="2"/>
              <a:buChar char="§"/>
            </a:pPr>
            <a:r>
              <a:rPr lang="en-US" sz="2000" dirty="0" smtClean="0"/>
              <a:t>Linked Open Data (LOD) and large </a:t>
            </a:r>
            <a:r>
              <a:rPr lang="en-US" sz="2000" dirty="0" err="1" smtClean="0"/>
              <a:t>ontologies</a:t>
            </a:r>
            <a:r>
              <a:rPr lang="en-US" sz="2000" dirty="0" smtClean="0"/>
              <a:t> like </a:t>
            </a:r>
            <a:r>
              <a:rPr lang="en-US" sz="2000" dirty="0" err="1" smtClean="0"/>
              <a:t>DBpedia</a:t>
            </a:r>
            <a:r>
              <a:rPr lang="en-US" sz="2000" dirty="0" smtClean="0"/>
              <a:t>, </a:t>
            </a:r>
            <a:r>
              <a:rPr lang="en-US" sz="2000" dirty="0" err="1" smtClean="0"/>
              <a:t>Yago</a:t>
            </a:r>
            <a:r>
              <a:rPr lang="en-US" sz="2000" dirty="0" smtClean="0"/>
              <a:t>, Knowledge Graph are graph-based knowledge representations  using light-weight </a:t>
            </a:r>
            <a:r>
              <a:rPr lang="en-US" sz="2000" dirty="0" err="1" smtClean="0"/>
              <a:t>ontologies</a:t>
            </a:r>
            <a:r>
              <a:rPr lang="en-US" sz="2000" dirty="0" smtClean="0"/>
              <a:t>,  and are </a:t>
            </a:r>
            <a:r>
              <a:rPr lang="en-US" sz="2000" b="1" i="1" dirty="0" smtClean="0"/>
              <a:t>accessible to machine learners</a:t>
            </a:r>
          </a:p>
          <a:p>
            <a:pPr marL="581025" lvl="1" indent="-180975">
              <a:buFont typeface="Wingdings" pitchFamily="2" charset="2"/>
              <a:buChar char="§"/>
            </a:pPr>
            <a:r>
              <a:rPr lang="en-US" sz="1600" dirty="0" smtClean="0"/>
              <a:t>Millions of entities, hundreds to thousands of relations</a:t>
            </a:r>
          </a:p>
          <a:p>
            <a:pPr marL="581025" lvl="1" indent="-180975">
              <a:buFont typeface="Wingdings" pitchFamily="2" charset="2"/>
              <a:buChar char="§"/>
            </a:pPr>
            <a:r>
              <a:rPr lang="en-US" sz="1600" dirty="0" smtClean="0"/>
              <a:t>Millions to billions of facts about the world</a:t>
            </a:r>
          </a:p>
          <a:p>
            <a:pPr marL="180975" indent="-180975">
              <a:buFont typeface="Wingdings" pitchFamily="2" charset="2"/>
              <a:buChar char="§"/>
            </a:pPr>
            <a:endParaRPr lang="en-US" sz="2000" dirty="0" smtClean="0"/>
          </a:p>
          <a:p>
            <a:pPr marL="137325" lvl="1" indent="-180975">
              <a:buFont typeface="Wingdings" pitchFamily="2" charset="2"/>
              <a:buChar char="§"/>
            </a:pPr>
            <a:endParaRPr lang="en-US" sz="2000" dirty="0" smtClean="0"/>
          </a:p>
          <a:p>
            <a:pPr marL="137325" lvl="1" indent="-180975">
              <a:buFont typeface="Wingdings" pitchFamily="2" charset="2"/>
              <a:buChar char="§"/>
            </a:pPr>
            <a:endParaRPr lang="en-US" sz="2000" dirty="0" smtClean="0"/>
          </a:p>
          <a:p>
            <a:pPr marL="537375" lvl="2" indent="-180975">
              <a:buFont typeface="Wingdings" pitchFamily="2" charset="2"/>
              <a:buChar char="§"/>
            </a:pPr>
            <a:endParaRPr lang="en-US" sz="1600" dirty="0" smtClean="0"/>
          </a:p>
          <a:p>
            <a:pPr marL="137325" lvl="1" indent="-180975">
              <a:buFont typeface="Wingdings" pitchFamily="2" charset="2"/>
              <a:buChar char="§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Promotion\Publications\ECML_LD4K_Workshop2014\lod-cloud_colo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40768" y="-1323528"/>
            <a:ext cx="14106526" cy="9182101"/>
          </a:xfrm>
          <a:prstGeom prst="rect">
            <a:avLst/>
          </a:prstGeom>
          <a:noFill/>
        </p:spPr>
      </p:pic>
      <p:sp>
        <p:nvSpPr>
          <p:cNvPr id="15" name="Rechteck 14"/>
          <p:cNvSpPr/>
          <p:nvPr/>
        </p:nvSpPr>
        <p:spPr>
          <a:xfrm>
            <a:off x="467544" y="332656"/>
            <a:ext cx="7920880" cy="108012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20880" cy="129614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Knowledge Bases are Triple Graphs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67544" y="1844824"/>
            <a:ext cx="7920880" cy="1656184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67544" y="3789040"/>
            <a:ext cx="7920880" cy="72008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39552" y="1844825"/>
            <a:ext cx="7848873" cy="1656184"/>
          </a:xfrm>
        </p:spPr>
        <p:txBody>
          <a:bodyPr/>
          <a:lstStyle/>
          <a:p>
            <a:pPr marL="180975" indent="-180975">
              <a:buFont typeface="Wingdings" pitchFamily="2" charset="2"/>
              <a:buChar char="§"/>
            </a:pPr>
            <a:r>
              <a:rPr lang="en-US" sz="2000" dirty="0" smtClean="0"/>
              <a:t>Linked Open Data (LOD) and large </a:t>
            </a:r>
            <a:r>
              <a:rPr lang="en-US" sz="2000" dirty="0" err="1" smtClean="0"/>
              <a:t>ontologies</a:t>
            </a:r>
            <a:r>
              <a:rPr lang="en-US" sz="2000" dirty="0" smtClean="0"/>
              <a:t> like </a:t>
            </a:r>
            <a:r>
              <a:rPr lang="en-US" sz="2000" dirty="0" err="1" smtClean="0"/>
              <a:t>DBpedia</a:t>
            </a:r>
            <a:r>
              <a:rPr lang="en-US" sz="2000" dirty="0" smtClean="0"/>
              <a:t>, </a:t>
            </a:r>
            <a:r>
              <a:rPr lang="en-US" sz="2000" dirty="0" err="1" smtClean="0"/>
              <a:t>Yago</a:t>
            </a:r>
            <a:r>
              <a:rPr lang="en-US" sz="2000" dirty="0" smtClean="0"/>
              <a:t>, Knowledge Graph are graph-based knowledge representations  using light-weight </a:t>
            </a:r>
            <a:r>
              <a:rPr lang="en-US" sz="2000" dirty="0" err="1" smtClean="0"/>
              <a:t>ontologies</a:t>
            </a:r>
            <a:r>
              <a:rPr lang="en-US" sz="2000" dirty="0" smtClean="0"/>
              <a:t>,  and are </a:t>
            </a:r>
            <a:r>
              <a:rPr lang="en-US" sz="2000" b="1" i="1" dirty="0" smtClean="0"/>
              <a:t>accessible to machine learners</a:t>
            </a:r>
          </a:p>
          <a:p>
            <a:pPr marL="581025" lvl="1" indent="-180975">
              <a:buFont typeface="Wingdings" pitchFamily="2" charset="2"/>
              <a:buChar char="§"/>
            </a:pPr>
            <a:r>
              <a:rPr lang="en-US" sz="1600" dirty="0" smtClean="0"/>
              <a:t>Millions of entities, hundreds to thousands of relations</a:t>
            </a:r>
          </a:p>
          <a:p>
            <a:pPr marL="581025" lvl="1" indent="-180975">
              <a:buFont typeface="Wingdings" pitchFamily="2" charset="2"/>
              <a:buChar char="§"/>
            </a:pPr>
            <a:r>
              <a:rPr lang="en-US" sz="1600" dirty="0" smtClean="0"/>
              <a:t>Millions to billions of facts about the world</a:t>
            </a:r>
          </a:p>
          <a:p>
            <a:pPr marL="180975" indent="-180975">
              <a:buFont typeface="Wingdings" pitchFamily="2" charset="2"/>
              <a:buChar char="§"/>
            </a:pPr>
            <a:endParaRPr lang="en-US" sz="2000" dirty="0" smtClean="0"/>
          </a:p>
          <a:p>
            <a:pPr marL="137325" lvl="1" indent="-180975">
              <a:buFont typeface="Wingdings" pitchFamily="2" charset="2"/>
              <a:buChar char="§"/>
            </a:pPr>
            <a:endParaRPr lang="en-US" sz="2000" dirty="0" smtClean="0"/>
          </a:p>
          <a:p>
            <a:pPr marL="137325" lvl="1" indent="-180975">
              <a:buFont typeface="Wingdings" pitchFamily="2" charset="2"/>
              <a:buChar char="§"/>
            </a:pPr>
            <a:endParaRPr lang="en-US" sz="2000" dirty="0" smtClean="0"/>
          </a:p>
          <a:p>
            <a:pPr marL="537375" lvl="2" indent="-180975">
              <a:buFont typeface="Wingdings" pitchFamily="2" charset="2"/>
              <a:buChar char="§"/>
            </a:pPr>
            <a:endParaRPr lang="en-US" sz="1600" dirty="0" smtClean="0"/>
          </a:p>
          <a:p>
            <a:pPr marL="137325" lvl="1" indent="-180975">
              <a:buFont typeface="Wingdings" pitchFamily="2" charset="2"/>
              <a:buChar char="§"/>
            </a:pPr>
            <a:endParaRPr lang="en-US" sz="2000" dirty="0" smtClean="0"/>
          </a:p>
        </p:txBody>
      </p:sp>
      <p:sp>
        <p:nvSpPr>
          <p:cNvPr id="10" name="Textplatzhalter 2"/>
          <p:cNvSpPr txBox="1">
            <a:spLocks/>
          </p:cNvSpPr>
          <p:nvPr/>
        </p:nvSpPr>
        <p:spPr>
          <a:xfrm>
            <a:off x="539552" y="3789040"/>
            <a:ext cx="7848873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180975" indent="-180975">
              <a:buFont typeface="Wingdings" pitchFamily="2" charset="2"/>
              <a:buChar char="§"/>
            </a:pPr>
            <a:r>
              <a:rPr lang="en-US" sz="2000" dirty="0" smtClean="0"/>
              <a:t>They are all triple oriented and more or less follow the RDF standard </a:t>
            </a:r>
          </a:p>
          <a:p>
            <a:pPr marL="537375" lvl="2" indent="-180975">
              <a:buFont typeface="Wingdings" pitchFamily="2" charset="2"/>
              <a:buChar char="§"/>
            </a:pPr>
            <a:r>
              <a:rPr lang="en-US" sz="1600" dirty="0" smtClean="0"/>
              <a:t>RDF: Resource Description Framework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Promotion\Publications\ECML_LD4K_Workshop2014\lod-cloud_colo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40768" y="-1323528"/>
            <a:ext cx="14106526" cy="9182101"/>
          </a:xfrm>
          <a:prstGeom prst="rect">
            <a:avLst/>
          </a:prstGeom>
          <a:noFill/>
        </p:spPr>
      </p:pic>
      <p:sp>
        <p:nvSpPr>
          <p:cNvPr id="15" name="Rechteck 14"/>
          <p:cNvSpPr/>
          <p:nvPr/>
        </p:nvSpPr>
        <p:spPr>
          <a:xfrm>
            <a:off x="467544" y="332656"/>
            <a:ext cx="7920880" cy="108012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20880" cy="129614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Knowledge Bases are Triple Graphs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67544" y="1844824"/>
            <a:ext cx="7920880" cy="1656184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67544" y="3789040"/>
            <a:ext cx="7920880" cy="72008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467544" y="4797152"/>
            <a:ext cx="7920880" cy="72008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39552" y="1844825"/>
            <a:ext cx="7848873" cy="1656184"/>
          </a:xfrm>
        </p:spPr>
        <p:txBody>
          <a:bodyPr/>
          <a:lstStyle/>
          <a:p>
            <a:pPr marL="180975" indent="-180975">
              <a:buFont typeface="Wingdings" pitchFamily="2" charset="2"/>
              <a:buChar char="§"/>
            </a:pPr>
            <a:r>
              <a:rPr lang="en-US" sz="2000" dirty="0" smtClean="0"/>
              <a:t>Linked Open Data (LOD) and large </a:t>
            </a:r>
            <a:r>
              <a:rPr lang="en-US" sz="2000" dirty="0" err="1" smtClean="0"/>
              <a:t>ontologies</a:t>
            </a:r>
            <a:r>
              <a:rPr lang="en-US" sz="2000" dirty="0" smtClean="0"/>
              <a:t> like </a:t>
            </a:r>
            <a:r>
              <a:rPr lang="en-US" sz="2000" dirty="0" err="1" smtClean="0"/>
              <a:t>DBpedia</a:t>
            </a:r>
            <a:r>
              <a:rPr lang="en-US" sz="2000" dirty="0" smtClean="0"/>
              <a:t>, </a:t>
            </a:r>
            <a:r>
              <a:rPr lang="en-US" sz="2000" dirty="0" err="1" smtClean="0"/>
              <a:t>Yago</a:t>
            </a:r>
            <a:r>
              <a:rPr lang="en-US" sz="2000" dirty="0" smtClean="0"/>
              <a:t>, Knowledge Graph are graph-based knowledge representations  using light-weight </a:t>
            </a:r>
            <a:r>
              <a:rPr lang="en-US" sz="2000" dirty="0" err="1" smtClean="0"/>
              <a:t>ontologies</a:t>
            </a:r>
            <a:r>
              <a:rPr lang="en-US" sz="2000" dirty="0" smtClean="0"/>
              <a:t>,  and are </a:t>
            </a:r>
            <a:r>
              <a:rPr lang="en-US" sz="2000" b="1" i="1" dirty="0" smtClean="0"/>
              <a:t>accessible to machine learners</a:t>
            </a:r>
          </a:p>
          <a:p>
            <a:pPr marL="581025" lvl="1" indent="-180975">
              <a:buFont typeface="Wingdings" pitchFamily="2" charset="2"/>
              <a:buChar char="§"/>
            </a:pPr>
            <a:r>
              <a:rPr lang="en-US" sz="1600" dirty="0" smtClean="0"/>
              <a:t>Millions of entities, hundreds to thousands of relations</a:t>
            </a:r>
          </a:p>
          <a:p>
            <a:pPr marL="581025" lvl="1" indent="-180975">
              <a:buFont typeface="Wingdings" pitchFamily="2" charset="2"/>
              <a:buChar char="§"/>
            </a:pPr>
            <a:r>
              <a:rPr lang="en-US" sz="1600" dirty="0" smtClean="0"/>
              <a:t>Millions to billions of facts about the world</a:t>
            </a:r>
          </a:p>
          <a:p>
            <a:pPr marL="180975" indent="-180975">
              <a:buFont typeface="Wingdings" pitchFamily="2" charset="2"/>
              <a:buChar char="§"/>
            </a:pPr>
            <a:endParaRPr lang="en-US" sz="2000" dirty="0" smtClean="0"/>
          </a:p>
          <a:p>
            <a:pPr marL="137325" lvl="1" indent="-180975">
              <a:buFont typeface="Wingdings" pitchFamily="2" charset="2"/>
              <a:buChar char="§"/>
            </a:pPr>
            <a:endParaRPr lang="en-US" sz="2000" dirty="0" smtClean="0"/>
          </a:p>
          <a:p>
            <a:pPr marL="137325" lvl="1" indent="-180975">
              <a:buFont typeface="Wingdings" pitchFamily="2" charset="2"/>
              <a:buChar char="§"/>
            </a:pPr>
            <a:endParaRPr lang="en-US" sz="2000" dirty="0" smtClean="0"/>
          </a:p>
          <a:p>
            <a:pPr marL="537375" lvl="2" indent="-180975">
              <a:buFont typeface="Wingdings" pitchFamily="2" charset="2"/>
              <a:buChar char="§"/>
            </a:pPr>
            <a:endParaRPr lang="en-US" sz="1600" dirty="0" smtClean="0"/>
          </a:p>
          <a:p>
            <a:pPr marL="137325" lvl="1" indent="-180975">
              <a:buFont typeface="Wingdings" pitchFamily="2" charset="2"/>
              <a:buChar char="§"/>
            </a:pPr>
            <a:endParaRPr lang="en-US" sz="2000" dirty="0" smtClean="0"/>
          </a:p>
        </p:txBody>
      </p:sp>
      <p:sp>
        <p:nvSpPr>
          <p:cNvPr id="10" name="Textplatzhalter 2"/>
          <p:cNvSpPr txBox="1">
            <a:spLocks/>
          </p:cNvSpPr>
          <p:nvPr/>
        </p:nvSpPr>
        <p:spPr>
          <a:xfrm>
            <a:off x="539552" y="3789040"/>
            <a:ext cx="7848873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180975" indent="-180975">
              <a:buFont typeface="Wingdings" pitchFamily="2" charset="2"/>
              <a:buChar char="§"/>
            </a:pPr>
            <a:r>
              <a:rPr lang="en-US" sz="2000" dirty="0" smtClean="0"/>
              <a:t>They are all triple oriented and more or less follow the RDF standard </a:t>
            </a:r>
          </a:p>
          <a:p>
            <a:pPr marL="537375" lvl="2" indent="-180975">
              <a:buFont typeface="Wingdings" pitchFamily="2" charset="2"/>
              <a:buChar char="§"/>
            </a:pPr>
            <a:r>
              <a:rPr lang="en-US" sz="1600" dirty="0" smtClean="0"/>
              <a:t>RDF: Resource Description Framework</a:t>
            </a:r>
          </a:p>
        </p:txBody>
      </p:sp>
      <p:sp>
        <p:nvSpPr>
          <p:cNvPr id="12" name="Textplatzhalter 2"/>
          <p:cNvSpPr txBox="1">
            <a:spLocks/>
          </p:cNvSpPr>
          <p:nvPr/>
        </p:nvSpPr>
        <p:spPr>
          <a:xfrm>
            <a:off x="539552" y="4797152"/>
            <a:ext cx="7848873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137325" lvl="1" indent="-180975">
              <a:buFont typeface="Wingdings" pitchFamily="2" charset="2"/>
              <a:buChar char="§"/>
            </a:pPr>
            <a:r>
              <a:rPr lang="en-US" sz="2000" dirty="0" smtClean="0"/>
              <a:t>Goal in Triple oriented Database is to predict the existence of a triple (new links in the graph)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Promotion\Publications\ECML_LD4K_Workshop2014\lod-cloud_colo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40768" y="-1323528"/>
            <a:ext cx="14106526" cy="9182101"/>
          </a:xfrm>
          <a:prstGeom prst="rect">
            <a:avLst/>
          </a:prstGeom>
          <a:noFill/>
        </p:spPr>
      </p:pic>
      <p:sp>
        <p:nvSpPr>
          <p:cNvPr id="15" name="Rechteck 14"/>
          <p:cNvSpPr/>
          <p:nvPr/>
        </p:nvSpPr>
        <p:spPr>
          <a:xfrm>
            <a:off x="467544" y="332656"/>
            <a:ext cx="7920880" cy="108012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20880" cy="129614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Knowledge Bases are Triple Graphs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67544" y="1844824"/>
            <a:ext cx="7920880" cy="1656184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67544" y="3789040"/>
            <a:ext cx="7920880" cy="72008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467544" y="4797152"/>
            <a:ext cx="7920880" cy="72008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67544" y="5805264"/>
            <a:ext cx="7920880" cy="432048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39552" y="1844825"/>
            <a:ext cx="7848873" cy="1656184"/>
          </a:xfrm>
        </p:spPr>
        <p:txBody>
          <a:bodyPr/>
          <a:lstStyle/>
          <a:p>
            <a:pPr marL="180975" indent="-180975">
              <a:buFont typeface="Wingdings" pitchFamily="2" charset="2"/>
              <a:buChar char="§"/>
            </a:pPr>
            <a:r>
              <a:rPr lang="en-US" sz="2000" dirty="0" smtClean="0"/>
              <a:t>Linked Open Data (LOD) and large </a:t>
            </a:r>
            <a:r>
              <a:rPr lang="en-US" sz="2000" dirty="0" err="1" smtClean="0"/>
              <a:t>ontologies</a:t>
            </a:r>
            <a:r>
              <a:rPr lang="en-US" sz="2000" dirty="0" smtClean="0"/>
              <a:t> like </a:t>
            </a:r>
            <a:r>
              <a:rPr lang="en-US" sz="2000" dirty="0" err="1" smtClean="0"/>
              <a:t>DBpedia</a:t>
            </a:r>
            <a:r>
              <a:rPr lang="en-US" sz="2000" dirty="0" smtClean="0"/>
              <a:t>, </a:t>
            </a:r>
            <a:r>
              <a:rPr lang="en-US" sz="2000" dirty="0" err="1" smtClean="0"/>
              <a:t>Yago</a:t>
            </a:r>
            <a:r>
              <a:rPr lang="en-US" sz="2000" dirty="0" smtClean="0"/>
              <a:t>, Knowledge Graph are graph-based knowledge representations  using light-weight </a:t>
            </a:r>
            <a:r>
              <a:rPr lang="en-US" sz="2000" dirty="0" err="1" smtClean="0"/>
              <a:t>ontologies</a:t>
            </a:r>
            <a:r>
              <a:rPr lang="en-US" sz="2000" dirty="0" smtClean="0"/>
              <a:t>,  and are </a:t>
            </a:r>
            <a:r>
              <a:rPr lang="en-US" sz="2000" b="1" i="1" dirty="0" smtClean="0"/>
              <a:t>accessible to machine learners</a:t>
            </a:r>
          </a:p>
          <a:p>
            <a:pPr marL="581025" lvl="1" indent="-180975">
              <a:buFont typeface="Wingdings" pitchFamily="2" charset="2"/>
              <a:buChar char="§"/>
            </a:pPr>
            <a:r>
              <a:rPr lang="en-US" sz="1600" dirty="0" smtClean="0"/>
              <a:t>Millions of entities, hundreds to thousands of relations</a:t>
            </a:r>
          </a:p>
          <a:p>
            <a:pPr marL="581025" lvl="1" indent="-180975">
              <a:buFont typeface="Wingdings" pitchFamily="2" charset="2"/>
              <a:buChar char="§"/>
            </a:pPr>
            <a:r>
              <a:rPr lang="en-US" sz="1600" dirty="0" smtClean="0"/>
              <a:t>Millions to billions of facts about the world</a:t>
            </a:r>
          </a:p>
          <a:p>
            <a:pPr marL="180975" indent="-180975">
              <a:buFont typeface="Wingdings" pitchFamily="2" charset="2"/>
              <a:buChar char="§"/>
            </a:pPr>
            <a:endParaRPr lang="en-US" sz="2000" dirty="0" smtClean="0"/>
          </a:p>
          <a:p>
            <a:pPr marL="137325" lvl="1" indent="-180975">
              <a:buFont typeface="Wingdings" pitchFamily="2" charset="2"/>
              <a:buChar char="§"/>
            </a:pPr>
            <a:endParaRPr lang="en-US" sz="2000" dirty="0" smtClean="0"/>
          </a:p>
          <a:p>
            <a:pPr marL="137325" lvl="1" indent="-180975">
              <a:buFont typeface="Wingdings" pitchFamily="2" charset="2"/>
              <a:buChar char="§"/>
            </a:pPr>
            <a:endParaRPr lang="en-US" sz="2000" dirty="0" smtClean="0"/>
          </a:p>
          <a:p>
            <a:pPr marL="537375" lvl="2" indent="-180975">
              <a:buFont typeface="Wingdings" pitchFamily="2" charset="2"/>
              <a:buChar char="§"/>
            </a:pPr>
            <a:endParaRPr lang="en-US" sz="1600" dirty="0" smtClean="0"/>
          </a:p>
          <a:p>
            <a:pPr marL="137325" lvl="1" indent="-180975">
              <a:buFont typeface="Wingdings" pitchFamily="2" charset="2"/>
              <a:buChar char="§"/>
            </a:pPr>
            <a:endParaRPr lang="en-US" sz="2000" dirty="0" smtClean="0"/>
          </a:p>
        </p:txBody>
      </p:sp>
      <p:sp>
        <p:nvSpPr>
          <p:cNvPr id="10" name="Textplatzhalter 2"/>
          <p:cNvSpPr txBox="1">
            <a:spLocks/>
          </p:cNvSpPr>
          <p:nvPr/>
        </p:nvSpPr>
        <p:spPr>
          <a:xfrm>
            <a:off x="539552" y="3789040"/>
            <a:ext cx="7848873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180975" indent="-180975">
              <a:buFont typeface="Wingdings" pitchFamily="2" charset="2"/>
              <a:buChar char="§"/>
            </a:pPr>
            <a:r>
              <a:rPr lang="en-US" sz="2000" dirty="0" smtClean="0"/>
              <a:t>They are all triple oriented and more or less follow the RDF standard </a:t>
            </a:r>
          </a:p>
          <a:p>
            <a:pPr marL="537375" lvl="2" indent="-180975">
              <a:buFont typeface="Wingdings" pitchFamily="2" charset="2"/>
              <a:buChar char="§"/>
            </a:pPr>
            <a:r>
              <a:rPr lang="en-US" sz="1600" dirty="0" smtClean="0"/>
              <a:t>RDF: Resource Description Framework</a:t>
            </a:r>
          </a:p>
        </p:txBody>
      </p:sp>
      <p:sp>
        <p:nvSpPr>
          <p:cNvPr id="11" name="Textplatzhalter 2"/>
          <p:cNvSpPr txBox="1">
            <a:spLocks/>
          </p:cNvSpPr>
          <p:nvPr/>
        </p:nvSpPr>
        <p:spPr>
          <a:xfrm>
            <a:off x="539552" y="5805264"/>
            <a:ext cx="7848873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137325" lvl="1" indent="-180975">
              <a:buFont typeface="Wingdings" pitchFamily="2" charset="2"/>
              <a:buChar char="§"/>
            </a:pPr>
            <a:r>
              <a:rPr lang="en-US" sz="2000" dirty="0" smtClean="0"/>
              <a:t>Recent application: Google Knowledge Vault (Dong et al.)</a:t>
            </a:r>
          </a:p>
        </p:txBody>
      </p:sp>
      <p:sp>
        <p:nvSpPr>
          <p:cNvPr id="12" name="Textplatzhalter 2"/>
          <p:cNvSpPr txBox="1">
            <a:spLocks/>
          </p:cNvSpPr>
          <p:nvPr/>
        </p:nvSpPr>
        <p:spPr>
          <a:xfrm>
            <a:off x="539552" y="4797152"/>
            <a:ext cx="7848873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137325" lvl="1" indent="-180975">
              <a:buFont typeface="Wingdings" pitchFamily="2" charset="2"/>
              <a:buChar char="§"/>
            </a:pPr>
            <a:r>
              <a:rPr lang="en-US" sz="2000" dirty="0" smtClean="0"/>
              <a:t>Goal in Triple oriented Database is to predict the existence of a triple (new links in the graph)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0" y="1412776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Triple Prediction with RESCAL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7" name="Picture 3" descr="C:\Users\z0033u3t\Desktop\RESCAL_Ma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7272808" cy="3083856"/>
          </a:xfrm>
          <a:prstGeom prst="rect">
            <a:avLst/>
          </a:prstGeom>
          <a:noFill/>
        </p:spPr>
      </p:pic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899592" y="5805264"/>
          <a:ext cx="7372349" cy="792088"/>
        </p:xfrm>
        <a:graphic>
          <a:graphicData uri="http://schemas.openxmlformats.org/presentationml/2006/ole">
            <p:oleObj spid="_x0000_s28674" name="Formel" r:id="rId4" imgW="3670200" imgH="393480" progId="Equation.3">
              <p:embed/>
            </p:oleObj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755576" y="1772816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e.g. </a:t>
            </a:r>
            <a:r>
              <a:rPr lang="en-US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marriedTo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Jack,Jane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de-D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220072" y="1700808"/>
            <a:ext cx="3561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Nickel et al. </a:t>
            </a:r>
            <a:r>
              <a:rPr lang="en-US" i="1" dirty="0" smtClean="0"/>
              <a:t>ICML</a:t>
            </a:r>
            <a:r>
              <a:rPr lang="en-US" dirty="0" smtClean="0"/>
              <a:t> 2011, </a:t>
            </a:r>
            <a:r>
              <a:rPr lang="en-US" i="1" dirty="0" smtClean="0"/>
              <a:t>WWW</a:t>
            </a:r>
            <a:r>
              <a:rPr lang="en-US" dirty="0" smtClean="0"/>
              <a:t> 2012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0" y="1412776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Triple Prediction with RESCAL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7" name="Picture 3" descr="C:\Users\z0033u3t\Desktop\RESCAL_Ma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48880"/>
            <a:ext cx="5400600" cy="2289992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755576" y="5013176"/>
            <a:ext cx="7632848" cy="1296144"/>
          </a:xfrm>
          <a:prstGeom prst="rect">
            <a:avLst/>
          </a:prstGeom>
          <a:solidFill>
            <a:schemeClr val="accent1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6" descr="D:\Promotion\Publications\ECML_LD4K_Workshop2014\SparseGra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1392" y="5076416"/>
            <a:ext cx="1356485" cy="1077815"/>
          </a:xfrm>
          <a:prstGeom prst="rect">
            <a:avLst/>
          </a:prstGeom>
          <a:noFill/>
        </p:spPr>
      </p:pic>
      <p:sp>
        <p:nvSpPr>
          <p:cNvPr id="9" name="Pfeil nach rechts 8"/>
          <p:cNvSpPr/>
          <p:nvPr/>
        </p:nvSpPr>
        <p:spPr>
          <a:xfrm>
            <a:off x="3221592" y="5364448"/>
            <a:ext cx="435981" cy="66007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8" descr="D:\Promotion\Publications\ECML_LD4K_Workshop2014\dense_grap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3680" y="5076416"/>
            <a:ext cx="1347883" cy="1080120"/>
          </a:xfrm>
          <a:prstGeom prst="rect">
            <a:avLst/>
          </a:prstGeom>
          <a:noFill/>
        </p:spPr>
      </p:pic>
      <p:sp>
        <p:nvSpPr>
          <p:cNvPr id="11" name="Pfeil nach rechts 10"/>
          <p:cNvSpPr/>
          <p:nvPr/>
        </p:nvSpPr>
        <p:spPr>
          <a:xfrm>
            <a:off x="5813880" y="5364448"/>
            <a:ext cx="435981" cy="66007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6749984" y="5940512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 err="1" smtClean="0"/>
              <a:t>ranking</a:t>
            </a:r>
            <a:endParaRPr lang="de-DE" b="1" i="1" dirty="0"/>
          </a:p>
        </p:txBody>
      </p:sp>
      <p:sp>
        <p:nvSpPr>
          <p:cNvPr id="14" name="Textfeld 13"/>
          <p:cNvSpPr txBox="1"/>
          <p:nvPr/>
        </p:nvSpPr>
        <p:spPr>
          <a:xfrm>
            <a:off x="6605968" y="5220432"/>
            <a:ext cx="1080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200" i="1" dirty="0" smtClean="0"/>
              <a:t>r</a:t>
            </a:r>
            <a:r>
              <a:rPr lang="de-DE" sz="1200" baseline="-25000" dirty="0" smtClean="0"/>
              <a:t>k</a:t>
            </a:r>
            <a:r>
              <a:rPr lang="de-DE" sz="1200" dirty="0" smtClean="0"/>
              <a:t>(</a:t>
            </a:r>
            <a:r>
              <a:rPr lang="de-DE" sz="1200" i="1" dirty="0" smtClean="0"/>
              <a:t>e</a:t>
            </a:r>
            <a:r>
              <a:rPr lang="de-DE" sz="1200" baseline="-25000" dirty="0" smtClean="0"/>
              <a:t>3</a:t>
            </a:r>
            <a:r>
              <a:rPr lang="de-DE" sz="1200" dirty="0" smtClean="0"/>
              <a:t>,</a:t>
            </a:r>
            <a:r>
              <a:rPr lang="de-DE" sz="1200" i="1" dirty="0" smtClean="0"/>
              <a:t>e</a:t>
            </a:r>
            <a:r>
              <a:rPr lang="de-DE" sz="1200" baseline="-25000" dirty="0" smtClean="0"/>
              <a:t>5</a:t>
            </a:r>
            <a:r>
              <a:rPr lang="de-DE" sz="12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200" i="1" dirty="0" smtClean="0"/>
              <a:t>r</a:t>
            </a:r>
            <a:r>
              <a:rPr lang="de-DE" sz="1200" baseline="-25000" dirty="0" smtClean="0"/>
              <a:t>k</a:t>
            </a:r>
            <a:r>
              <a:rPr lang="de-DE" sz="1200" dirty="0" smtClean="0"/>
              <a:t>(</a:t>
            </a:r>
            <a:r>
              <a:rPr lang="de-DE" sz="1200" i="1" dirty="0" smtClean="0"/>
              <a:t>e</a:t>
            </a:r>
            <a:r>
              <a:rPr lang="de-DE" sz="1200" baseline="-25000" dirty="0" smtClean="0"/>
              <a:t>2</a:t>
            </a:r>
            <a:r>
              <a:rPr lang="de-DE" sz="1200" dirty="0" smtClean="0"/>
              <a:t>,</a:t>
            </a:r>
            <a:r>
              <a:rPr lang="de-DE" sz="1200" i="1" dirty="0" smtClean="0"/>
              <a:t>e</a:t>
            </a:r>
            <a:r>
              <a:rPr lang="de-DE" sz="1200" baseline="-25000" dirty="0" smtClean="0"/>
              <a:t>3</a:t>
            </a:r>
            <a:r>
              <a:rPr lang="de-DE" sz="12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200" i="1" dirty="0" smtClean="0"/>
              <a:t>r</a:t>
            </a:r>
            <a:r>
              <a:rPr lang="de-DE" sz="1200" baseline="-25000" dirty="0" smtClean="0"/>
              <a:t>k</a:t>
            </a:r>
            <a:r>
              <a:rPr lang="de-DE" sz="1200" dirty="0" smtClean="0"/>
              <a:t>(</a:t>
            </a:r>
            <a:r>
              <a:rPr lang="de-DE" sz="1200" i="1" dirty="0" smtClean="0"/>
              <a:t>e</a:t>
            </a:r>
            <a:r>
              <a:rPr lang="de-DE" sz="1200" baseline="-25000" dirty="0" smtClean="0"/>
              <a:t>6</a:t>
            </a:r>
            <a:r>
              <a:rPr lang="de-DE" sz="1200" dirty="0" smtClean="0"/>
              <a:t>,</a:t>
            </a:r>
            <a:r>
              <a:rPr lang="de-DE" sz="1200" i="1" dirty="0" smtClean="0"/>
              <a:t>e</a:t>
            </a:r>
            <a:r>
              <a:rPr lang="de-DE" sz="1200" baseline="-25000" dirty="0" smtClean="0"/>
              <a:t>5</a:t>
            </a:r>
            <a:r>
              <a:rPr lang="de-DE" sz="12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200" dirty="0" smtClean="0"/>
              <a:t>…</a:t>
            </a:r>
            <a:endParaRPr lang="de-DE" sz="12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67744" y="5355200"/>
            <a:ext cx="292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e</a:t>
            </a:r>
            <a:r>
              <a:rPr lang="de-DE" sz="1000" b="1" baseline="-25000" dirty="0" smtClean="0"/>
              <a:t>1</a:t>
            </a:r>
            <a:endParaRPr lang="de-DE" sz="1000" b="1" baseline="-25000" dirty="0"/>
          </a:p>
        </p:txBody>
      </p:sp>
      <p:sp>
        <p:nvSpPr>
          <p:cNvPr id="16" name="Textfeld 15"/>
          <p:cNvSpPr txBox="1"/>
          <p:nvPr/>
        </p:nvSpPr>
        <p:spPr>
          <a:xfrm>
            <a:off x="1961744" y="5031200"/>
            <a:ext cx="292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e</a:t>
            </a:r>
            <a:r>
              <a:rPr lang="de-DE" sz="1000" b="1" baseline="-25000" dirty="0" smtClean="0"/>
              <a:t>2</a:t>
            </a:r>
            <a:endParaRPr lang="de-DE" sz="1000" b="1" baseline="-25000" dirty="0"/>
          </a:p>
        </p:txBody>
      </p:sp>
      <p:sp>
        <p:nvSpPr>
          <p:cNvPr id="17" name="Textfeld 16"/>
          <p:cNvSpPr txBox="1"/>
          <p:nvPr/>
        </p:nvSpPr>
        <p:spPr>
          <a:xfrm>
            <a:off x="2267744" y="5229200"/>
            <a:ext cx="292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e</a:t>
            </a:r>
            <a:r>
              <a:rPr lang="de-DE" sz="1000" b="1" baseline="-25000" dirty="0" smtClean="0"/>
              <a:t>3</a:t>
            </a:r>
            <a:endParaRPr lang="de-DE" sz="1000" b="1" baseline="-25000" dirty="0"/>
          </a:p>
        </p:txBody>
      </p:sp>
      <p:sp>
        <p:nvSpPr>
          <p:cNvPr id="18" name="Textfeld 17"/>
          <p:cNvSpPr txBox="1"/>
          <p:nvPr/>
        </p:nvSpPr>
        <p:spPr>
          <a:xfrm>
            <a:off x="2555744" y="5535200"/>
            <a:ext cx="292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e</a:t>
            </a:r>
            <a:r>
              <a:rPr lang="de-DE" sz="1000" b="1" baseline="-25000" dirty="0" smtClean="0"/>
              <a:t>4</a:t>
            </a:r>
            <a:endParaRPr lang="de-DE" sz="1000" b="1" baseline="-25000" dirty="0"/>
          </a:p>
        </p:txBody>
      </p:sp>
      <p:sp>
        <p:nvSpPr>
          <p:cNvPr id="19" name="Textfeld 18"/>
          <p:cNvSpPr txBox="1"/>
          <p:nvPr/>
        </p:nvSpPr>
        <p:spPr>
          <a:xfrm>
            <a:off x="1799744" y="5625200"/>
            <a:ext cx="292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e</a:t>
            </a:r>
            <a:r>
              <a:rPr lang="de-DE" sz="1000" b="1" baseline="-25000" dirty="0" smtClean="0"/>
              <a:t>6</a:t>
            </a:r>
            <a:endParaRPr lang="de-DE" sz="1000" b="1" baseline="-25000" dirty="0"/>
          </a:p>
        </p:txBody>
      </p:sp>
      <p:sp>
        <p:nvSpPr>
          <p:cNvPr id="20" name="Textfeld 19"/>
          <p:cNvSpPr txBox="1"/>
          <p:nvPr/>
        </p:nvSpPr>
        <p:spPr>
          <a:xfrm>
            <a:off x="1475744" y="5913200"/>
            <a:ext cx="292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e</a:t>
            </a:r>
            <a:r>
              <a:rPr lang="de-DE" sz="1000" b="1" baseline="-25000" dirty="0" smtClean="0"/>
              <a:t>7</a:t>
            </a:r>
            <a:endParaRPr lang="de-DE" sz="1000" b="1" baseline="-25000" dirty="0"/>
          </a:p>
        </p:txBody>
      </p:sp>
      <p:sp>
        <p:nvSpPr>
          <p:cNvPr id="21" name="Textfeld 20"/>
          <p:cNvSpPr txBox="1"/>
          <p:nvPr/>
        </p:nvSpPr>
        <p:spPr>
          <a:xfrm>
            <a:off x="2123744" y="5931200"/>
            <a:ext cx="292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e</a:t>
            </a:r>
            <a:r>
              <a:rPr lang="de-DE" sz="1000" b="1" baseline="-25000" dirty="0" smtClean="0"/>
              <a:t>5</a:t>
            </a:r>
            <a:endParaRPr lang="de-DE" sz="1000" b="1" baseline="-25000" dirty="0"/>
          </a:p>
        </p:txBody>
      </p:sp>
      <p:sp>
        <p:nvSpPr>
          <p:cNvPr id="22" name="Textfeld 21"/>
          <p:cNvSpPr txBox="1"/>
          <p:nvPr/>
        </p:nvSpPr>
        <p:spPr>
          <a:xfrm>
            <a:off x="3959744" y="5319200"/>
            <a:ext cx="292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e</a:t>
            </a:r>
            <a:r>
              <a:rPr lang="de-DE" sz="1000" b="1" baseline="-25000" dirty="0" smtClean="0"/>
              <a:t>1</a:t>
            </a:r>
            <a:endParaRPr lang="de-DE" sz="1000" b="1" baseline="-25000" dirty="0"/>
          </a:p>
        </p:txBody>
      </p:sp>
      <p:sp>
        <p:nvSpPr>
          <p:cNvPr id="23" name="Textfeld 22"/>
          <p:cNvSpPr txBox="1"/>
          <p:nvPr/>
        </p:nvSpPr>
        <p:spPr>
          <a:xfrm>
            <a:off x="4499768" y="5022432"/>
            <a:ext cx="292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e</a:t>
            </a:r>
            <a:r>
              <a:rPr lang="de-DE" sz="1000" b="1" baseline="-25000" dirty="0" smtClean="0"/>
              <a:t>2</a:t>
            </a:r>
            <a:endParaRPr lang="de-DE" sz="1000" b="1" baseline="-25000" dirty="0"/>
          </a:p>
        </p:txBody>
      </p:sp>
      <p:sp>
        <p:nvSpPr>
          <p:cNvPr id="24" name="Textfeld 23"/>
          <p:cNvSpPr txBox="1"/>
          <p:nvPr/>
        </p:nvSpPr>
        <p:spPr>
          <a:xfrm>
            <a:off x="4877744" y="5211200"/>
            <a:ext cx="292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e</a:t>
            </a:r>
            <a:r>
              <a:rPr lang="de-DE" sz="1000" b="1" baseline="-25000" dirty="0" smtClean="0"/>
              <a:t>3</a:t>
            </a:r>
            <a:endParaRPr lang="de-DE" sz="1000" b="1" baseline="-25000" dirty="0"/>
          </a:p>
        </p:txBody>
      </p:sp>
      <p:sp>
        <p:nvSpPr>
          <p:cNvPr id="25" name="Textfeld 24"/>
          <p:cNvSpPr txBox="1"/>
          <p:nvPr/>
        </p:nvSpPr>
        <p:spPr>
          <a:xfrm>
            <a:off x="4391744" y="5607200"/>
            <a:ext cx="292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e</a:t>
            </a:r>
            <a:r>
              <a:rPr lang="de-DE" sz="1000" b="1" baseline="-25000" dirty="0" smtClean="0"/>
              <a:t>6</a:t>
            </a:r>
            <a:endParaRPr lang="de-DE" sz="1000" b="1" baseline="-25000" dirty="0"/>
          </a:p>
        </p:txBody>
      </p:sp>
      <p:sp>
        <p:nvSpPr>
          <p:cNvPr id="26" name="Textfeld 25"/>
          <p:cNvSpPr txBox="1"/>
          <p:nvPr/>
        </p:nvSpPr>
        <p:spPr>
          <a:xfrm>
            <a:off x="4085744" y="5931200"/>
            <a:ext cx="292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e</a:t>
            </a:r>
            <a:r>
              <a:rPr lang="de-DE" sz="1000" b="1" baseline="-25000" dirty="0" smtClean="0"/>
              <a:t>7</a:t>
            </a:r>
            <a:endParaRPr lang="de-DE" sz="1000" b="1" baseline="-25000" dirty="0"/>
          </a:p>
        </p:txBody>
      </p:sp>
      <p:sp>
        <p:nvSpPr>
          <p:cNvPr id="27" name="Textfeld 26"/>
          <p:cNvSpPr txBox="1"/>
          <p:nvPr/>
        </p:nvSpPr>
        <p:spPr>
          <a:xfrm>
            <a:off x="4733744" y="5922432"/>
            <a:ext cx="292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e</a:t>
            </a:r>
            <a:r>
              <a:rPr lang="de-DE" sz="1000" b="1" baseline="-25000" dirty="0" smtClean="0"/>
              <a:t>5</a:t>
            </a:r>
            <a:endParaRPr lang="de-DE" sz="1000" b="1" baseline="-25000" dirty="0"/>
          </a:p>
        </p:txBody>
      </p:sp>
      <p:sp>
        <p:nvSpPr>
          <p:cNvPr id="28" name="Textfeld 27"/>
          <p:cNvSpPr txBox="1"/>
          <p:nvPr/>
        </p:nvSpPr>
        <p:spPr>
          <a:xfrm>
            <a:off x="5129744" y="5508464"/>
            <a:ext cx="292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e</a:t>
            </a:r>
            <a:r>
              <a:rPr lang="de-DE" sz="1000" b="1" baseline="-25000" dirty="0" smtClean="0"/>
              <a:t>4</a:t>
            </a:r>
            <a:endParaRPr lang="de-DE" sz="1000" b="1" baseline="-25000" dirty="0"/>
          </a:p>
        </p:txBody>
      </p:sp>
      <p:sp>
        <p:nvSpPr>
          <p:cNvPr id="29" name="Textfeld 28"/>
          <p:cNvSpPr txBox="1"/>
          <p:nvPr/>
        </p:nvSpPr>
        <p:spPr>
          <a:xfrm>
            <a:off x="1637416" y="5364448"/>
            <a:ext cx="7457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b="1" dirty="0" smtClean="0"/>
              <a:t>Relation r</a:t>
            </a:r>
            <a:r>
              <a:rPr lang="de-DE" sz="1000" b="1" baseline="-25000" dirty="0" smtClean="0"/>
              <a:t>k</a:t>
            </a:r>
            <a:endParaRPr lang="de-DE" sz="1000" b="1" baseline="-25000" dirty="0"/>
          </a:p>
        </p:txBody>
      </p:sp>
      <p:sp>
        <p:nvSpPr>
          <p:cNvPr id="30" name="Textfeld 29"/>
          <p:cNvSpPr txBox="1"/>
          <p:nvPr/>
        </p:nvSpPr>
        <p:spPr>
          <a:xfrm>
            <a:off x="4229704" y="5364448"/>
            <a:ext cx="7457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b="1" dirty="0" smtClean="0"/>
              <a:t>Relation r</a:t>
            </a:r>
            <a:r>
              <a:rPr lang="de-DE" sz="1000" b="1" baseline="-25000" dirty="0" smtClean="0"/>
              <a:t>k</a:t>
            </a:r>
            <a:endParaRPr lang="de-DE" sz="1000" b="1" baseline="-25000" dirty="0"/>
          </a:p>
        </p:txBody>
      </p:sp>
      <p:sp>
        <p:nvSpPr>
          <p:cNvPr id="31" name="Textfeld 30"/>
          <p:cNvSpPr txBox="1"/>
          <p:nvPr/>
        </p:nvSpPr>
        <p:spPr>
          <a:xfrm>
            <a:off x="755576" y="1772816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e.g. </a:t>
            </a:r>
            <a:r>
              <a:rPr lang="en-US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marriedTo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Jack,Jane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de-D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5220072" y="1700808"/>
            <a:ext cx="3561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Nickel et al. </a:t>
            </a:r>
            <a:r>
              <a:rPr lang="en-US" i="1" dirty="0" smtClean="0"/>
              <a:t>ICML</a:t>
            </a:r>
            <a:r>
              <a:rPr lang="en-US" dirty="0" smtClean="0"/>
              <a:t> 2011, </a:t>
            </a:r>
            <a:r>
              <a:rPr lang="en-US" i="1" dirty="0" smtClean="0"/>
              <a:t>WWW</a:t>
            </a:r>
            <a:r>
              <a:rPr lang="en-US" dirty="0" smtClean="0"/>
              <a:t> 2012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Probabilistic Database Models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In some Data, quantities are attached to the links:</a:t>
            </a:r>
          </a:p>
          <a:p>
            <a:pPr lvl="1"/>
            <a:r>
              <a:rPr lang="en-US" sz="1800" dirty="0" smtClean="0"/>
              <a:t>Rating of an user for a movie </a:t>
            </a:r>
          </a:p>
          <a:p>
            <a:pPr lvl="1"/>
            <a:r>
              <a:rPr lang="en-US" sz="1800" dirty="0" smtClean="0"/>
              <a:t>The amount of times team A played against team B</a:t>
            </a:r>
          </a:p>
          <a:p>
            <a:pPr lvl="1"/>
            <a:r>
              <a:rPr lang="en-US" sz="1800" dirty="0" smtClean="0"/>
              <a:t>Amount of medication for a patient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Rechteck 3"/>
          <p:cNvSpPr/>
          <p:nvPr/>
        </p:nvSpPr>
        <p:spPr>
          <a:xfrm>
            <a:off x="0" y="1412776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899592" y="3933056"/>
          <a:ext cx="3754085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805"/>
                <a:gridCol w="878091"/>
                <a:gridCol w="864096"/>
                <a:gridCol w="778093"/>
              </a:tblGrid>
              <a:tr h="273630"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Model</a:t>
                      </a:r>
                      <a:endParaRPr lang="en-US" sz="160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Nations</a:t>
                      </a:r>
                      <a:endParaRPr lang="en-US" sz="16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Kinship</a:t>
                      </a:r>
                      <a:endParaRPr lang="en-US" sz="160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UMLS</a:t>
                      </a:r>
                      <a:endParaRPr lang="en-US" sz="16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630"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RESCAL</a:t>
                      </a:r>
                      <a:endParaRPr lang="en-US" sz="160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0.843</a:t>
                      </a:r>
                      <a:endParaRPr lang="en-US" sz="1600" b="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0.962</a:t>
                      </a:r>
                      <a:endParaRPr lang="en-US" sz="1600" b="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0.986</a:t>
                      </a:r>
                      <a:endParaRPr lang="en-US" sz="1600" b="1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Bernoulli</a:t>
                      </a:r>
                      <a:endParaRPr lang="en-US" sz="16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0.850</a:t>
                      </a:r>
                      <a:endParaRPr lang="en-US" sz="1600" b="1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0.980</a:t>
                      </a:r>
                      <a:endParaRPr lang="en-US" sz="16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0.986</a:t>
                      </a:r>
                      <a:endParaRPr lang="en-US" sz="1600" b="1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73630"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Poisson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0.847</a:t>
                      </a:r>
                      <a:endParaRPr lang="en-US" sz="160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0.981</a:t>
                      </a:r>
                      <a:endParaRPr lang="en-US" sz="1600" b="1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0.967</a:t>
                      </a:r>
                      <a:endParaRPr lang="en-US" sz="16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73630"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Multinomial</a:t>
                      </a:r>
                      <a:endParaRPr lang="en-US" sz="16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0.659</a:t>
                      </a:r>
                      <a:endParaRPr lang="en-US" sz="16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0.976</a:t>
                      </a:r>
                      <a:endParaRPr lang="en-US" sz="16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0.922</a:t>
                      </a:r>
                      <a:endParaRPr lang="en-US" sz="160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5004048" y="3933056"/>
          <a:ext cx="3754085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805"/>
                <a:gridCol w="878091"/>
                <a:gridCol w="864096"/>
                <a:gridCol w="778093"/>
              </a:tblGrid>
              <a:tr h="273630"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Model</a:t>
                      </a:r>
                      <a:endParaRPr lang="en-US" sz="160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Nations</a:t>
                      </a:r>
                      <a:endParaRPr lang="en-US" sz="16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Kinship</a:t>
                      </a:r>
                      <a:endParaRPr lang="en-US" sz="16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UMLS</a:t>
                      </a:r>
                      <a:endParaRPr lang="en-US" sz="16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630"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RESCAL</a:t>
                      </a:r>
                      <a:endParaRPr lang="en-US" sz="160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0.627</a:t>
                      </a:r>
                      <a:endParaRPr lang="en-US" sz="160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0.949</a:t>
                      </a:r>
                      <a:endParaRPr lang="en-US" sz="160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0.795</a:t>
                      </a:r>
                      <a:endParaRPr lang="en-US" sz="160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Binomial</a:t>
                      </a:r>
                      <a:endParaRPr lang="en-US" sz="160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0.637</a:t>
                      </a:r>
                      <a:endParaRPr lang="en-US" sz="1600" b="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0.950</a:t>
                      </a:r>
                      <a:endParaRPr lang="en-US" sz="160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0.806</a:t>
                      </a:r>
                      <a:endParaRPr lang="en-US" sz="1600" b="1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73630"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Poisson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0.632</a:t>
                      </a:r>
                      <a:endParaRPr lang="en-US" sz="160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0.952</a:t>
                      </a:r>
                      <a:endParaRPr lang="en-US" sz="1600" b="1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0.806</a:t>
                      </a:r>
                      <a:endParaRPr lang="en-US" sz="1600" b="1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73630"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Multinomial</a:t>
                      </a:r>
                      <a:endParaRPr lang="en-US" sz="16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0.515</a:t>
                      </a:r>
                      <a:endParaRPr lang="en-US" sz="16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0.951</a:t>
                      </a:r>
                      <a:endParaRPr lang="en-US" sz="160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0.773</a:t>
                      </a:r>
                      <a:endParaRPr lang="en-US" sz="16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73630">
                <a:tc>
                  <a:txBody>
                    <a:bodyPr/>
                    <a:lstStyle/>
                    <a:p>
                      <a:r>
                        <a:rPr lang="en-US" sz="1600" b="0" i="1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RESCAL-P</a:t>
                      </a:r>
                      <a:endParaRPr lang="en-US" sz="1600" b="0" i="1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0.638</a:t>
                      </a:r>
                      <a:endParaRPr lang="en-US" sz="1600" b="1" i="1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0.951</a:t>
                      </a:r>
                      <a:endParaRPr lang="en-US" sz="1600" b="0" i="1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0.806</a:t>
                      </a:r>
                      <a:endParaRPr lang="en-US" sz="1600" b="1" i="1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2123728" y="3645024"/>
            <a:ext cx="130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Binary Data</a:t>
            </a:r>
            <a:endParaRPr lang="de-DE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6228184" y="3645024"/>
            <a:ext cx="1257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Count Data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854</Words>
  <Application>Microsoft Office PowerPoint</Application>
  <PresentationFormat>Bildschirmpräsentation (4:3)</PresentationFormat>
  <Paragraphs>210</Paragraphs>
  <Slides>18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Larissa-Design</vt:lpstr>
      <vt:lpstr>Formel</vt:lpstr>
      <vt:lpstr>Probabilistic Latent-Factor Database Models</vt:lpstr>
      <vt:lpstr>Outline</vt:lpstr>
      <vt:lpstr>Knowledge Bases are Triple Graphs</vt:lpstr>
      <vt:lpstr>Knowledge Bases are Triple Graphs</vt:lpstr>
      <vt:lpstr>Knowledge Bases are Triple Graphs</vt:lpstr>
      <vt:lpstr>Knowledge Bases are Triple Graphs</vt:lpstr>
      <vt:lpstr>Triple Prediction with RESCAL</vt:lpstr>
      <vt:lpstr>Triple Prediction with RESCAL</vt:lpstr>
      <vt:lpstr>Probabilistic Database Models</vt:lpstr>
      <vt:lpstr>Local Closed World Assumptions</vt:lpstr>
      <vt:lpstr>Local Closed World Assumptions</vt:lpstr>
      <vt:lpstr>Exploiting Type Constraints</vt:lpstr>
      <vt:lpstr>Exploiting Type Constraints</vt:lpstr>
      <vt:lpstr>Querying Factorized Knowledge Bases</vt:lpstr>
      <vt:lpstr>Querying Factorized Knowledge Bases</vt:lpstr>
      <vt:lpstr>Higher Order Relations</vt:lpstr>
      <vt:lpstr>Conclusion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Laten-Factor Database Models</dc:title>
  <dc:creator>Krompass, Denis (ext)</dc:creator>
  <cp:lastModifiedBy>Denis Krompass</cp:lastModifiedBy>
  <cp:revision>57</cp:revision>
  <dcterms:created xsi:type="dcterms:W3CDTF">2014-09-08T09:26:33Z</dcterms:created>
  <dcterms:modified xsi:type="dcterms:W3CDTF">2015-01-24T20:45:28Z</dcterms:modified>
</cp:coreProperties>
</file>