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957" r:id="rId4"/>
    <p:sldId id="949" r:id="rId5"/>
    <p:sldId id="956" r:id="rId6"/>
    <p:sldId id="951" r:id="rId7"/>
    <p:sldId id="953" r:id="rId8"/>
    <p:sldId id="954" r:id="rId9"/>
    <p:sldId id="955" r:id="rId10"/>
    <p:sldId id="958" r:id="rId11"/>
  </p:sldIdLst>
  <p:sldSz cx="9144000" cy="5143500" type="screen16x9"/>
  <p:notesSz cx="7099300" cy="10234613"/>
  <p:defaultTextStyle>
    <a:defPPr>
      <a:defRPr lang="en-US"/>
    </a:defPPr>
    <a:lvl1pPr marL="0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46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91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837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783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729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orient="horz" pos="1620">
          <p15:clr>
            <a:srgbClr val="A4A3A4"/>
          </p15:clr>
        </p15:guide>
        <p15:guide id="8" pos="2880">
          <p15:clr>
            <a:srgbClr val="A4A3A4"/>
          </p15:clr>
        </p15:guide>
        <p15:guide id="9" pos="7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224">
          <p15:clr>
            <a:srgbClr val="A4A3A4"/>
          </p15:clr>
        </p15:guide>
        <p15:guide id="4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81BD"/>
    <a:srgbClr val="4C6D9A"/>
    <a:srgbClr val="0F7899"/>
    <a:srgbClr val="4F4F4F"/>
    <a:srgbClr val="C6D9F1"/>
    <a:srgbClr val="BFBFBF"/>
    <a:srgbClr val="6E81A1"/>
    <a:srgbClr val="F2DCDB"/>
    <a:srgbClr val="FF6600"/>
    <a:srgbClr val="1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>
        <p:scale>
          <a:sx n="100" d="100"/>
          <a:sy n="100" d="100"/>
        </p:scale>
        <p:origin x="-540" y="-582"/>
      </p:cViewPr>
      <p:guideLst>
        <p:guide orient="horz" pos="2160"/>
        <p:guide orient="horz" pos="1620"/>
        <p:guide pos="3839"/>
        <p:guide pos="1007"/>
        <p:guide pos="2880"/>
        <p:guide pos="7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orient="horz" pos="3224"/>
        <p:guide pos="2160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DB7646E-8811-423A-9C42-2CBFADA00A96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4360E59-1627-4404-ACC5-51C744AB0F2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6/26/2014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91" rtl="0" eaLnBrk="1" latinLnBrk="0" hangingPunct="1">
      <a:defRPr sz="900" kern="1200">
        <a:solidFill>
          <a:schemeClr val="tx2"/>
        </a:solidFill>
        <a:latin typeface="+mn-lt"/>
        <a:ea typeface="+mn-ea"/>
        <a:cs typeface="+mn-cs"/>
      </a:defRPr>
    </a:lvl1pPr>
    <a:lvl2pPr marL="342946" algn="l" defTabSz="685891" rtl="0" eaLnBrk="1" latinLnBrk="0" hangingPunct="1">
      <a:defRPr sz="900" kern="1200">
        <a:solidFill>
          <a:schemeClr val="tx2"/>
        </a:solidFill>
        <a:latin typeface="+mn-lt"/>
        <a:ea typeface="+mn-ea"/>
        <a:cs typeface="+mn-cs"/>
      </a:defRPr>
    </a:lvl2pPr>
    <a:lvl3pPr marL="685891" algn="l" defTabSz="685891" rtl="0" eaLnBrk="1" latinLnBrk="0" hangingPunct="1">
      <a:defRPr sz="900" kern="1200">
        <a:solidFill>
          <a:schemeClr val="tx2"/>
        </a:solidFill>
        <a:latin typeface="+mn-lt"/>
        <a:ea typeface="+mn-ea"/>
        <a:cs typeface="+mn-cs"/>
      </a:defRPr>
    </a:lvl3pPr>
    <a:lvl4pPr marL="1028837" algn="l" defTabSz="685891" rtl="0" eaLnBrk="1" latinLnBrk="0" hangingPunct="1">
      <a:defRPr sz="900" kern="1200">
        <a:solidFill>
          <a:schemeClr val="tx2"/>
        </a:solidFill>
        <a:latin typeface="+mn-lt"/>
        <a:ea typeface="+mn-ea"/>
        <a:cs typeface="+mn-cs"/>
      </a:defRPr>
    </a:lvl4pPr>
    <a:lvl5pPr marL="1371783" algn="l" defTabSz="685891" rtl="0" eaLnBrk="1" latinLnBrk="0" hangingPunct="1">
      <a:defRPr sz="900" kern="1200">
        <a:solidFill>
          <a:schemeClr val="tx2"/>
        </a:solidFill>
        <a:latin typeface="+mn-lt"/>
        <a:ea typeface="+mn-ea"/>
        <a:cs typeface="+mn-cs"/>
      </a:defRPr>
    </a:lvl5pPr>
    <a:lvl6pPr marL="1714729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820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686800" y="4229100"/>
            <a:ext cx="4572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8458200" y="4229100"/>
            <a:ext cx="2286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914401" y="0"/>
            <a:ext cx="4572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" y="0"/>
            <a:ext cx="914400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0" y="4229100"/>
            <a:ext cx="9144000" cy="9144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8682231" y="4229100"/>
            <a:ext cx="0" cy="914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4232349"/>
            <a:ext cx="912352" cy="911151"/>
          </a:xfrm>
          <a:prstGeom prst="rect">
            <a:avLst/>
          </a:prstGeom>
          <a:solidFill>
            <a:schemeClr val="bg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914401" y="0"/>
            <a:ext cx="0" cy="51435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0" y="4223403"/>
            <a:ext cx="13716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1977" y="1200151"/>
            <a:ext cx="6248400" cy="2010095"/>
          </a:xfrm>
        </p:spPr>
        <p:txBody>
          <a:bodyPr>
            <a:noAutofit/>
          </a:bodyPr>
          <a:lstStyle>
            <a:lvl1pPr>
              <a:defRPr sz="4100"/>
            </a:lvl1pPr>
          </a:lstStyle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1976" y="3258687"/>
            <a:ext cx="5638800" cy="83706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342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57FBF4-73E9-4805-A82F-C503E409DB97}" type="datetime1">
              <a:rPr lang="en-US" smtClean="0"/>
              <a:pPr/>
              <a:t>6/26/2014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‹Nr.›</a:t>
            </a:fld>
            <a:endParaRPr/>
          </a:p>
        </p:txBody>
      </p:sp>
      <p:pic>
        <p:nvPicPr>
          <p:cNvPr id="17" name="Picture 5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96" y="4443958"/>
            <a:ext cx="7971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1795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E505-0E00-4E81-8603-895E47113EEB}" type="datetime1">
              <a:rPr lang="en-US" smtClean="0"/>
              <a:pPr/>
              <a:t>6/26/2014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40880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15400" y="0"/>
            <a:ext cx="228600" cy="51435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62978" y="0"/>
            <a:ext cx="4572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457200" cy="51435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978" y="552164"/>
            <a:ext cx="457200" cy="4572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/>
          </a:p>
        </p:txBody>
      </p:sp>
      <p:cxnSp>
        <p:nvCxnSpPr>
          <p:cNvPr id="11" name="Straight Connector 10"/>
          <p:cNvCxnSpPr/>
          <p:nvPr/>
        </p:nvCxnSpPr>
        <p:spPr bwMode="white">
          <a:xfrm>
            <a:off x="462978" y="552164"/>
            <a:ext cx="457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white">
          <a:xfrm>
            <a:off x="462978" y="1009364"/>
            <a:ext cx="457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567252" y="673548"/>
            <a:ext cx="252017" cy="220630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462978" y="0"/>
            <a:ext cx="0" cy="51435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1584" y="514350"/>
            <a:ext cx="1340994" cy="4114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9272" y="514350"/>
            <a:ext cx="5887983" cy="41148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6777-7BE9-47E3-B99C-5C000E750978}" type="datetime1">
              <a:rPr lang="en-US" smtClean="0"/>
              <a:pPr/>
              <a:t>6/26/2014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1281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3621-8BF6-43C2-B7E2-B0FB7A09A4C0}" type="datetime1">
              <a:rPr lang="en-US" smtClean="0"/>
              <a:pPr/>
              <a:t>6/26/2014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85532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686800" y="4229100"/>
            <a:ext cx="4572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8458200" y="4229100"/>
            <a:ext cx="2286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>
          <a:xfrm>
            <a:off x="912352" y="4229100"/>
            <a:ext cx="4572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0" y="4229100"/>
            <a:ext cx="9144000" cy="9144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8682231" y="4229100"/>
            <a:ext cx="0" cy="914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4232349"/>
            <a:ext cx="912352" cy="911151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07401" y="4524375"/>
            <a:ext cx="445008" cy="389382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912352" y="4229100"/>
            <a:ext cx="0" cy="914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686800" y="0"/>
            <a:ext cx="4572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8458200" y="0"/>
            <a:ext cx="2286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>
          <a:xfrm>
            <a:off x="914401" y="0"/>
            <a:ext cx="4572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-1" y="0"/>
            <a:ext cx="914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8682231" y="0"/>
            <a:ext cx="0" cy="457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0" y="0"/>
            <a:ext cx="912352" cy="4572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914401" y="0"/>
            <a:ext cx="0" cy="457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FF8664-BDA8-4EBB-8ED0-33F2F2CD45E5}" type="datetime1">
              <a:rPr lang="en-US" smtClean="0"/>
              <a:pPr/>
              <a:t>6/26/2014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‹Nr.›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72" y="1200151"/>
            <a:ext cx="6214072" cy="1990548"/>
          </a:xfrm>
        </p:spPr>
        <p:txBody>
          <a:bodyPr anchor="b">
            <a:normAutofit/>
          </a:bodyPr>
          <a:lstStyle>
            <a:lvl1pPr algn="l">
              <a:defRPr sz="41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9273" y="3194997"/>
            <a:ext cx="5449886" cy="86265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342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83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78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7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6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6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3234467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5388" y="1200150"/>
            <a:ext cx="3611880" cy="3429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2520" y="1200150"/>
            <a:ext cx="3611880" cy="3429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0C36D-5FC1-4D76-AEC2-64649F7DBCC3}" type="datetime1">
              <a:rPr lang="en-US" smtClean="0"/>
              <a:pPr/>
              <a:t>6/26/2014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9113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5389" y="1124712"/>
            <a:ext cx="3615107" cy="70408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0" cap="all" baseline="0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5388" y="1886030"/>
            <a:ext cx="3611880" cy="27431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9293" y="1124712"/>
            <a:ext cx="3615107" cy="70408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0" cap="all" baseline="0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9293" y="1885950"/>
            <a:ext cx="3615107" cy="27416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FBFC9-9E17-4284-97AA-5C9BD14DCE23}" type="datetime1">
              <a:rPr lang="en-US" smtClean="0"/>
              <a:pPr/>
              <a:t>6/26/2014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38358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2E3A-613C-4727-ACD6-946E002D7971}" type="datetime1">
              <a:rPr lang="en-US" smtClean="0"/>
              <a:pPr/>
              <a:t>6/26/2014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63578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9802" y="0"/>
            <a:ext cx="22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lvl="0"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57200" cy="51435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lvl="0" algn="ctr"/>
            <a:endParaRPr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462978" y="0"/>
            <a:ext cx="0" cy="51435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229600" y="0"/>
            <a:ext cx="692146" cy="51435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8921746" y="0"/>
            <a:ext cx="228600" cy="51435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9ADA-0A39-4A47-9CBD-777E8FCE88DF}" type="datetime1">
              <a:rPr lang="en-US" smtClean="0"/>
              <a:pPr/>
              <a:t>6/26/2014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838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6466" y="0"/>
            <a:ext cx="311159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457200" cy="51435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lvl="0" algn="ctr"/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466465" y="0"/>
            <a:ext cx="0" cy="51435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915400" y="0"/>
            <a:ext cx="2286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05890" y="285750"/>
            <a:ext cx="2470710" cy="1028700"/>
          </a:xfrm>
        </p:spPr>
        <p:txBody>
          <a:bodyPr anchor="b">
            <a:normAutofit/>
          </a:bodyPr>
          <a:lstStyle>
            <a:lvl1pPr algn="l">
              <a:defRPr sz="210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361950"/>
            <a:ext cx="4648200" cy="42672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05890" y="1371600"/>
            <a:ext cx="2470710" cy="325755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FB1D-55E8-48CA-9F05-4C315D87A26B}" type="datetime1">
              <a:rPr lang="en-US" smtClean="0"/>
              <a:pPr/>
              <a:t>6/26/2014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804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57200" cy="51435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8915400" y="0"/>
            <a:ext cx="2286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657600" y="0"/>
            <a:ext cx="5264146" cy="5143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890" y="285750"/>
            <a:ext cx="2470710" cy="1028700"/>
          </a:xfrm>
        </p:spPr>
        <p:txBody>
          <a:bodyPr anchor="b">
            <a:normAutofit/>
          </a:bodyPr>
          <a:lstStyle>
            <a:lvl1pPr algn="l">
              <a:defRPr sz="21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3886200" y="361950"/>
            <a:ext cx="4648200" cy="42672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46" indent="0">
              <a:buNone/>
              <a:defRPr sz="2100"/>
            </a:lvl2pPr>
            <a:lvl3pPr marL="685891" indent="0">
              <a:buNone/>
              <a:defRPr sz="1800"/>
            </a:lvl3pPr>
            <a:lvl4pPr marL="1028837" indent="0">
              <a:buNone/>
              <a:defRPr sz="1500"/>
            </a:lvl4pPr>
            <a:lvl5pPr marL="1371783" indent="0">
              <a:buNone/>
              <a:defRPr sz="1500"/>
            </a:lvl5pPr>
            <a:lvl6pPr marL="1714729" indent="0">
              <a:buNone/>
              <a:defRPr sz="1500"/>
            </a:lvl6pPr>
            <a:lvl7pPr marL="2057674" indent="0">
              <a:buNone/>
              <a:defRPr sz="1500"/>
            </a:lvl7pPr>
            <a:lvl8pPr marL="2400620" indent="0">
              <a:buNone/>
              <a:defRPr sz="1500"/>
            </a:lvl8pPr>
            <a:lvl9pPr marL="2743566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5890" y="1371600"/>
            <a:ext cx="2470710" cy="325755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CBB3-C65A-4B15-BCE3-4FB4DD8B5362}" type="datetime1">
              <a:rPr lang="en-US" smtClean="0"/>
              <a:pPr/>
              <a:t>6/26/2014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pPr/>
              <a:t>‹Nr.›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8912221" y="0"/>
            <a:ext cx="0" cy="51435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7390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15400" y="0"/>
            <a:ext cx="228600" cy="51435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62978" y="0"/>
            <a:ext cx="4572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457200" cy="51435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 userDrawn="1"/>
        </p:nvSpPr>
        <p:spPr>
          <a:xfrm>
            <a:off x="462978" y="552164"/>
            <a:ext cx="457200" cy="457200"/>
          </a:xfrm>
          <a:prstGeom prst="rect">
            <a:avLst/>
          </a:prstGeom>
          <a:solidFill>
            <a:schemeClr val="bg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462978" y="552164"/>
            <a:ext cx="457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462978" y="1009364"/>
            <a:ext cx="457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462978" y="0"/>
            <a:ext cx="0" cy="51435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5389" y="133350"/>
            <a:ext cx="7339012" cy="929878"/>
          </a:xfrm>
          <a:prstGeom prst="rect">
            <a:avLst/>
          </a:prstGeom>
        </p:spPr>
        <p:txBody>
          <a:bodyPr vert="horz" lIns="68589" tIns="34295" rIns="68589" bIns="34295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5389" y="1200150"/>
            <a:ext cx="7339012" cy="3429000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4767264"/>
            <a:ext cx="914400" cy="273844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9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15ABB31A-2022-472F-B3E5-5D44C1EBF121}" type="datetime1">
              <a:rPr lang="en-US" smtClean="0"/>
              <a:pPr/>
              <a:t>6/26/2014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8239" y="4767264"/>
            <a:ext cx="2981325" cy="273844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ctr">
              <a:defRPr sz="9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1" y="4767264"/>
            <a:ext cx="457200" cy="273844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9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7DC1BBB0-96F0-4077-A278-0F3FB5C104D3}" type="slidenum">
              <a:rPr/>
              <a:pPr/>
              <a:t>‹Nr.›</a:t>
            </a:fld>
            <a:endParaRPr/>
          </a:p>
        </p:txBody>
      </p:sp>
      <p:pic>
        <p:nvPicPr>
          <p:cNvPr id="18" name="Picture 5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627534"/>
            <a:ext cx="455531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91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85191" indent="-185191" algn="l" defTabSz="685891" rtl="0" eaLnBrk="1" latinLnBrk="0" hangingPunct="1">
        <a:lnSpc>
          <a:spcPct val="90000"/>
        </a:lnSpc>
        <a:spcBef>
          <a:spcPts val="1050"/>
        </a:spcBef>
        <a:buFont typeface="Euphemia" pitchFamily="34" charset="0"/>
        <a:buChar char="›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59547" indent="-185191" algn="l" defTabSz="685891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3904" indent="-185191" algn="l" defTabSz="685891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›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260" indent="-185191" algn="l" defTabSz="685891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2617" indent="-185191" algn="l" defTabSz="685891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6974" indent="-185191" algn="l" defTabSz="685891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831330" indent="-185191" algn="l" defTabSz="685891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5687" indent="-185191" algn="l" defTabSz="685891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80043" indent="-185191" algn="l" defTabSz="685891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›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705347"/>
            <a:ext cx="8006608" cy="1514475"/>
          </a:xfrm>
        </p:spPr>
        <p:txBody>
          <a:bodyPr/>
          <a:lstStyle/>
          <a:p>
            <a:pPr algn="ctr"/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International ACM SIGMOD Workshop </a:t>
            </a:r>
            <a:br>
              <a:rPr lang="en-US" sz="2800" dirty="0" smtClean="0"/>
            </a:br>
            <a:r>
              <a:rPr lang="en-US" sz="2800" dirty="0" smtClean="0"/>
              <a:t>on </a:t>
            </a:r>
            <a:br>
              <a:rPr lang="en-US" sz="2800" dirty="0" smtClean="0"/>
            </a:br>
            <a:r>
              <a:rPr lang="en-US" sz="3200" dirty="0" smtClean="0"/>
              <a:t>Managing and Mining </a:t>
            </a:r>
            <a:br>
              <a:rPr lang="en-US" sz="3200" dirty="0" smtClean="0"/>
            </a:br>
            <a:r>
              <a:rPr lang="en-US" sz="3200" dirty="0" smtClean="0"/>
              <a:t>Enriched Geo-Spatial Data</a:t>
            </a:r>
          </a:p>
        </p:txBody>
      </p:sp>
      <p:sp>
        <p:nvSpPr>
          <p:cNvPr id="1030" name="AutoShape 6" descr="data:image/jpeg;base64,/9j/4AAQSkZJRgABAQAAAQABAAD/2wCEAAkGBxIQDxIUExQUEhETFBkZFhUWFxsZGBYYFR0ZFhUWGBgcKCggGBomGxQYITEtJSkrLi4wFx80ODMuNygtLisBCgoKDg0OGxAQGjckICQsLiwvLCwsNCwsLCwsLCwsLSwsLCwuLCwsLCwsLCwsLCwsLCwsLCwsLCwsLCwsLCwsLP/AABEIAKIBNgMBEQACEQEDEQH/xAAcAAEAAgMBAQEAAAAAAAAAAAAABQcDBAYCCAH/xABEEAABAwIBBQwIBAQHAQEAAAABAAIDBBESBQYTITEHFiI1QVFTcnORstEXMjNUYXGisRQjgaE0QlLBFXSChJKTs0Mm/8QAGQEBAAMBAQAAAAAAAAAAAAAAAAIDBAUB/8QAMxEAAgECAwcDAgUFAQEAAAAAAAECAxESITEEExQyM1FxQVJhgcEiI6Gx8DRCkdHhRCT/2gAMAwEAAhEDEQA/ALxQBAEAQBAEAQBAEAQBAEAQBAEAQBAEAQBAEAQBAEAQBAEAQBAEAQBAEAQBAEAQBAEAQGKqqWRMc97g1jRdzjsA5yh42krsid9tD7xH3qOJFXEUvcN9tD7xH3piQ4il7hvtofeI+9MSHEUvcN9tD7xH3piQ4il7hvtofeI+9MSHEUvcN9tD7xH3piQ4il7hvtofeI+9MSHEUvcN9tD7xH3piQ4il7hvtofeI+9MSHEUvcN9tD7xH3piQ4il7hvtofeI+9MSHEUvcN9tD7xH3piQ4il7hvtofeI+9MSHEUvcN9tD7xH3piQ4il7hvtofeI+9MSHEUvcN9tD7xH3piQ4il7jeyblWCpxGGRsgbbFh5L7PsvU09CcKkZ8rubq9JkZW5w0sDyySZjHi12k6xfWF45JFcqsIuzZr77aH3iPvXmJEeIpe4b7aH3iPvTEhxFL3DfbQ+8R96YkOIpe4b7aH3iPvTEhxFL3DfbQ+8R96YkOIpe4b7aH3iPvTEhxFL3DfbQ+8R96YkOIpe4b7aH3iPvTEhxFL3DfbQ+8R96YkOIpe4b7aH3iPvTEhxFL3DfbQ+8R96YkOIpe4b7aH3iPvTEhxFL3DfbQ+8R96YkOIpe4b7aH3iPvTEhxFL3DfbQ+8R96YkOIpe49MzqonEAVEZJIAF9pOoBMSPVXpv+4mVItCAICFz04uqeyKjPQqr9OXgpBZjjBegIAgCAIAgCAIAgCAIAgCAIAgLI3I/Uqusz7OVtI6GxaMsFWm4pzdG4yl6rPCFRU1OVtfVZzKgZggCAIAgCAIAgCAIAgCAIAgCA2cm+3h7VniCLUlDmXlH0AtR3AgCAhc9OLqnsioz0Kq/Tl4KQWc4wQBAEAQBAEAQBAEAQBAEAQBAEBZG5H6lV1mfZytpHQ2HRlgq03FObo3GUvVZ4QqKmpytr6rOZUDMEAQBAEAQBAEAQBAEAQBAEAQGzk328Pas8QRakocy8o+gFqO4EAQELnpxdU9kVGehVX6cvBSCznGCAIAgCAIAgCAIAgCAIAgCAIAgLI3I/Uqusz7OVtI6Gw6MsFWm4pzdG4yl6rPCFRU1OVtfVZzKgZggCAIAgCAIAgCAIAgCAIAgCA2cm+3h7VniCLUlDmXlH0AtR3AgCAhc9OLqnsioz0Kq/Tl4KQWc4wQBAEAQBAEAQBAEAQBAEAQBAEBZG5H6lV1mfZytpHQ2HRlgq03FObo3GUvVZ4QqKmpytr6rOZUDMEAQBAEAQBAEAQBAEAQBAEAQGzk328Pas8QRakocy8o+gFqO4EAQELnpxdU9kVGehVX6cvBSCznGCAIAgCAIAgCAIAgCAIAgCAIAgLI3I/Uqusz7OVtI6Gw6MsFWm4pzdG4yl6rPCFRU1OVtfVZzKgZggCAIAgCAIAgCAIAgCAIAgCA2cm+3h7VniCLUlDmXlH0AtR3AgCAhc9OLqnsioz0Kq/Tl4KQWc4wQBAEAQBAEAQBAEAQBAEAQBAEBZG5H6lV1mfZytpHQ2HRlgq03FObo3GUvVZ4QqKmpytr6rOZUDMEAQBAEAQBAEAQBAEAQBAEAQGzk328Pas8QRakocy8o+gFqO4EAQELnpxdU9kVGehVX6cvBSCznGCAIAgCAIAgCAIAgCAIAgCAIAgLI3I/Uqusz7OVtI6Gw6MsFWm4pzdG4yl6rPCFRU1OVtfVZzKgZggCAIAgCAIAgCAIAgCAIAgCA2cm+3h7VniCLUlDmXlH0AtR3AgCAhc9OLqnsioz0Kq/Tl4KQWc4wQBAEAQBAEAQBAEAQBAEAQBAEBZG5H6lV1mfZytpHQ2HRlgq03FObo3GUvVZ4QqKmpytr6rI/J9Gx1DWyFt5IjBgdc8HG8tfq2G451FLJlUYp05Ptb9z9zao2TPqA9uIMpJnt1kWewDCdXNdIq57RipN37MU1Gw5OmlLfzGzxta651NcCSLbEtkFFbpy9bks+mpGyUUD6cH8TBAXSte8SNfMS3EBctIuAbW5SpWWSsW2gnGLjqln5NFuSW6CujDcVTSyjC4Xu9gdoni2zVqd+q8tkyG7/DJeqf8AwlZc2qeOqh1l9OyOY1Fz/PTC0guLWBcWqWFXLXRhGa7Z3+hBMpWHJsk2ECQVTWAgnUwsLi0Dmv8AqoW/DcoUVunK2d/sSv8AhjIpIqdlKyqldCySVz5CwnH/ACxnE0NtcC+sm+zUpWtlYtwKLUFG7td5/sQLckTu0pbE4iFzhJbWGFt8QJ+FlCzKN3J3stDRQgEAQBAEAQGzk328Pas8QRakocy8o+gFqO4EAQELnpxdU9kVGehVX6cvBSCznGCAIAgCAIAgCAIAgCAIAgCAIAgLI3I/Uqusz7OVtI6Gw6MsFWm4pzdG4yl6rPCFRU1OVtfVZG5Jys2GKaJ8ImjmwYgXuZbRkubYt17T+yinYqhUUU01dP7H7TZXbDUaSGFrGFhY+Ivc9r2uuHgudrF9XysmKzuhGooyvFfQ81uVWug0MMQgix43DG6RznAYRdzuQDksjeVkJVFhwxVl5ubozlA0L/w8ZngiZHHK57yAI74XaPU0uuSdf9l7i+Ce+WTw5pWv/wANPImW30tQZrCUuDg8OPr49ZuesAf0XilZ3IU6rhLFqZIs4ZG01RDYHTvLi++tuMtMgA5nYBdMTtY9VZ4XHuajMokUrqfCLOmEmK+u4bgw2S+ViOP8GD5ub8OX2/kGanbNLThojk0jmG0ZxRh4Fw+x+S9xd0TVVZYo3a+SIrZtLK+RwGJ73PNtgLiXG1+TWovMpk8TuzEgCAIAgCAIDZyb7eHtWeIItSUOZeUfQC1HcCAICFz04uqeyKjPQqr9OXgpBZjinV555qR0EcTmSPeXuIIcBqsL8isnDCaq+zqmk0zlFAzEjm7k4VVXFC4lrZCQSLXFmudqv1V7FXdidKGOai/U7z0ZQ9PL3N8lbul3N3BR7shs7MyWUdMZmSPfhe0ODgLWdqvq5bkd6jKFlcpr7MqcMSZxarMh2+a2YzKulbM+R7C8usGgWs0lt9fxBVkYXVzZR2VThibJb0ZQ9PL3N8lLdLuW8FHuziazJDWZQ/Chzi3TsjxasVnloJ5r8JVNZ2MUqaVTB8pHbejKHp5e5vkrd0u5t4KPdmnlnc+igpppRNI4xRueAQ2xLQTY6vgvHTSVyFTZIxg5X0RXyqMJ3ub+YUVTSxTOlkaZG3IAbYayNVx8FZGmmrm6lskZwUmyQ9GUPTy9zfJS3S7k+Cj3ZX2WaMQVMsQJcI3loJ2m3OqmrOxhqRwycex3m5H6lV1mfZyspG3YdGWCrTcU5ujcZS9VnhCoqanK2vqs1M28gfjGz2fgdE1uAW1Pe/EGtJ5Lltv1XkY3IUaW8v8AB+UWQMdDNUucWlh4DLeuGlrXu+ABfb5goo5XEaN6bmfubmQPxYkJfo7WbHcanyuDnNZ8NTTf5hIxuKVHeXzt/s08jULJ5tE9+hc4EMJGrSfysf8A0gnVfnsvEruxCnFSlhbt/sy5TyQaaFhmJbUPcbQ29VjdWN55LkGw5RrRqyzPZ08Efxa9jZfm+BWwU+M2mbG4utrbpBiOrltZe4c7E3R/MUL6mekzVL691OZLRNaHia2pzH20RA2XcXtG3n5kUM7HsaF6mC+Xc0KbJAf+Mu4j8K1x2ethdgseZeYdSEad8XwYqnJwZSQT4iTK+RuG2zRkC9+W90tlci4WgpdxRZOElNVTYiDT6KzbetpX4NZ5LbUSybEYXjKXa36m3kLN81UUj8eBwJZC219LKGOkLPhwW/uvVG5OlRxpu/j5ep4zWyM2tlex0miDYi/Fa41FrbHZYcL9kirnlGmqjte2R4nyM6OnmkeS2SGoELmW1XILib/pq57ry2R46dotvVOxsZRyLFTxs0kkokkiEjHCIGAlwxCIPvcu5L2sLheuKRKdKMFm87X0y8EFdRKDZyb7eHtWeIItScOZeUfQC1HcCAICFz04uqeyKjPQqr9OXgpBZzilmbrPsKftD4VbU0OltvKvJWaqOcT2YnGdN1n/APm9ShqXbP1Y/wA9GW3l6uNPTvlH8haT1cTQ79iVe3ZHVqSwxuYM7aXTUFS3adE5wHOWcNv7tC8krojWjiptfBRhOpZjil5ZNaKTJzL/APxp8Tvm1uJ373WlZI7UPy6av6IkMnSl8MTnes6NpPzIBK9WhZF3SZU2VePf95D4o1S+c5VT+o+q+xcKvOsRWdnF9X/l5PCVGWjKq/Tl4ZRaznGLszH4upup/crRDlR2Nn6USdUi4ozO3+Pqu1cs0tWcav1JeTstyP1KrrM+zlZSNew6MsFWm4pzdG4yl6rPCFRU1OVtfVZoZKyoIKaoaCRM+SB0Ztq/JeXkk9yinZFcJ4YNeuX6EjUZzMmNTdmhZJTOZHG3hASOfpXEnVa7iT3KWK5Y66li9LrLyYYMvRwU9PHHEyV7HGZ7pMYtMTwcOFwvhaALm68xWRFVVGKSV/XPuJq2jNdJUEOdFbSNiw2xTHWWOPIzHck/GyXV7hyp7xz9NbfJr5ayqyshbJJqrGktcQ3gyxnW0m3qube3xH7G7+SNSoqkbvm/dG+3LkP+JU05LtFFGxruDru1jm6hy8Ihe4liTLN7Hexl6L/RgoM5i2Kljc2xiliMkoN3PiheZGR25mlx7gvFPQjGvZRT9Grv4RjiyrE1+UTrtUtkEWr+qTG2/NqS+oVSKx/Oh6iqaaWighllfE+J8jtUReCJDq5RbYmVrBODpqLdrX9DWpa2KKmrog5ztMYhEcNsQikLiSP5eCvE8miKlFRlHva30ZvRZxR08dIyKJkugGMvfjBEzzeTDhcAQBYAkHUpYrWsTVZQUVFXt+5j/wARp2T15jLtFUU8jYxhsQ6XC7CRyAEOHyAXl1dnmOClO2jT/UzZVzgjqMntYQfxZewyG2p4ja5jXk/1FpaD8l65XRKdZSp29T1k3K8MEL26eWaJ8Rb+Ekj1YyNuO5a1odc6tfwuiaSEKkYrW6to19yA/wARl0IhxflD+XC3nxetbFt+Khd2sUY5YcN8j8yb7eHtWeIItRDmXlH0AtR3AgCAhc9OLqnsioz0Kq/Tl4KQWc4pZm6z7Cn7Q+FW1NDpbbyryVmqjnE9mJxnTdZ//m9ShqXbP1Y/z0ZZufYvk2p6g8TVdPlOjtPSkbmQanT0cDzrxxNxfO1nfvdep3ROnLFBP4KWpMn3rGU51/niM/IPwu/a6zpZ2ORGH48PzYtndAqdHk2fneAwf6yGn9iVdN2idPanakyXyR/DQ9kzwhSWhdDlRVOVePf95D4o1S+c5dT+o+q+xcKvOsRWdnF9X/l5PCVGWjKq/Tl4ZRaznGLszH4upup/crRDlR2Nn6USdUi4ozO3+Pqu1cs0tWcav1JeTstyP1KrrM+zlZSNew6MsFWm4pzdG4yl6rPCFRU1OVtfVZBQ0L3wyyi2CIsD9ev8wkNsOXWFC2VyhQbi5dj9kyfI2OGQgYJy4M16yWENdccmspYYHZPubs2bdQyqZTOaBNILt4XBIs43xf6T3L3C72JujNTUHqzQhonvhllAGCIsD9ev8wkNsOXWF5b1K1FuLl2MtZkuWKVkbgC+QMLMJuHCTUwg/E6l609CUqbi1F+v3NiHIEzpZ47xA0/tHOkDWN129Y6tupMLJKjJtrsYxkaQzxwNdFJJJ6pZI1zeXUXDUDwT+yWzsebp4lFWd/kZQyNLDHpCY3x4sJfFI17Wu24XW2GyNWPJUpRV/T4Pc2QZmMLnGJrgzGYjI0Shlr4izbs122/BMLPXSkln5tfM1m5Ofoo5OCI5ZDG0lwHCFr4uYa9q8sRwOyl3diQkzYmawPMlNgN7O07LOLdoaeUqWFlm4kle6/yec3slNqWyEslforPdgc1vAs67RiBu8kavgCkVcUqanfLQ0sl5NdUEhj4mkWsJJGsxF1wA2/rHVyc4UUrlcIOej/yZMq5HfTGz3RF2ItLWSNe5pG3E0a2/qvWrHs6bhrYj14QNnJvt4e1Z4gi1JQ5l5R9ALUdwIAgIXPTi6p7IqM9Cqv05eCkFnOKWZus+wp+0PhVtTQ6W28q8lZqo5xPZicZ03Wf/AOb1KGpds/Vj/PRlm59cW1PUHiarp8p0to6TNDcxqseTw3like3v4Y8f7Lym8ivZJXp27EFR5O//AETxbU1zpf8Aky9/+Uigl+MpjD/6f1/Q3d1uqtBBH/XIXH5MFvu8dy9qvIlt0vwpHZZI/hoeyZ4QrFobIcqKpyrx7/vIvFGqXznLqf1H1X2LhV51iKzs4vq/8vJ4Soy0ZVX6cvDKLWc4xdmY/F1N1P7laIcqOxs/SiTqkXFGZ2/x9V2rlmlqzjV+pLydluR+pVdZn2crKRr2HRlgq03FObo3GUvVZ4QqKmpytr6rNfIIElJWQBzRNJoXRtc4ND9G4lzQ51hiseUryOaaIU84SitXb9D3lYiOCggLmmWF0jpA1wcGaWQOa0uFxisNdjqR6JHsvwxhF6q9/qzq6PKcM2UXtkkYDTTPkgkLhhcyRmCSLFs9ZwcP15lYmsRqjOMqrTejy/xmjjcmytGTq5pIDnPp7C+s2c69hy2Va0Zjh0pLwS+Ra2I00U8jm6bJ4kDWE65Q4XpwOq821bLL1NWu/QupyjhUnrG/17GrmhLdtbfRPkkibZszgGyOL7m9y2/PtXkfUjQd1Lu16nvJbTFlSldI2nhF9kLwYwLPFycTrH5nmXq5kIJxrRvZeDHleqZLQ/kCOFrZj+IhaeE92yOVpcS5zLarch59q8busjypJSp/hyzzX3N2RumgeawU7msg/Jq45G6RzmgaOMtBvIeSxaLWPzUtVmTaxR/Mtpk1/MyHqpWnJdO24xCokJbfWAWixI22UXyoqk/yUvkV0rTkykaCC4SzEtuLgEixI5EfKhJ/kxXyyTyVlCCip6bE+TSuk/EPEIY7gi7GRvJcLAtLjbbwivU0kWQnGnGN9dcvuRdfTRw5RAY5rodMx7HAggMc4OAvyWvb9F48pFU4qNXLS6NfOZ4dW1JaQQZnkEG4IvtBXktTyt1JeSNXhWbOTfbw9qzxBFqShzLyj6AWo7gQBAQuenF1T2RUZ6FVfpy8FILOcUszdZ9hT9ofCramh0tt5V5KzVRziezE4zpus/8A83qUNS7Z+rH+ejLNz64tqeoPE1XT5TpbR0mcpuSVVn1EXOGvA+V2uP7tUKTMuxSzaOshycRlWWaxsaVjb21Yi92LXz2Y3vU7fiualD81y+EcHup1WOtazkiiH/J5Lj+2FVVHmYdtleduyLOyR/DQ9kzwhXLQ6UOVFRZxziPK8jzsjqGOPyYWO/sqJcxyqztWb+V9i5wb7Ni0HXNTLFJp6aaIGxkjewHmLgQD+68auiFSOKLj3KWdm5WCTR/hpsd7amEt/wCfq2+N7LPhfY5G5qXthZcmbtAaekhidbExgDrbMW02+FytEVZWOtSjhgoskV6WFCZdqBLV1Dxra6V5B5xiNj3WWZ6nEqyxTb+TutyP1KrrM+zlZSNuw6MsFWm4pzdG4yl6rPCFRU1OVtfVZzbInOBIaXBou4gEgDnPMFAzWbDYnFpIaS1u0gGwvsudgQWZtUlAHtu6RkLS4BpkDgHAkhzmkAghttfzRIlGF1duxgNM/HgwuL+QBpuRtuBa9ra9mxLHmF3tY8CJxxcEnD62o8Hk182vVrQ8sz3BSvkvgY+S23C0ut87bEseqLeiPDYiQbNJDfWsDweTXzfqh5ZgxnCHWOG9g62q/KL7LoLepmdQSgFxikAAuSWOsBz3tsSzPcEtbfoYjE4NDi0hpNg6xsTzA7CdRQ8s9T8kjLTwgWki+sW1HYdfIgatqeUAQBAEBs5N9vD2rPEEWpKHMvKPoBajuBAEBC56cXVPZFRnoVV+nLwUgsxxS3N0HIs9XFC2FocWPJN3BtgRblWiabWR1dppyqRSicRvEr+ib/2M81VgkY+Eq9hmlSPgyvBHILPY94cLg2Ojedo+a9irSPKMXGuk/wCZMsbPri2p6g8TVbPlOjtHSZXG55V6PKMXNIHMP6jEPqY1UweZztllaqvnIuVaDrlE51Vemral/IZHAfJnAb+zQs0nds4taWKpJ/JdeSP4aHsmeELQtDsQ5UU3nnxjU9p/YKifMzkbR1ZHa5g52MfGynmcGysAbG5x1SNGpov/AFjZ8dXxVkJ+jNmzbQmsEtTulYbQgCA47PrOxkET4YnB1Q8FpsfZA7ST/VbYP1+dc52yRk2naFFYY6/sVOFScwsjcj9Sq6zPs5W0jobDoywVabinN0bjKXqs8IVFTU5W19VmXMysbTwVkjwHRl1PHID0cj3tk+kk/okHZMUJKEZSemSJGSlbTUdZRtcHubC6aR413/MaIhf4RtaT117ayaLcKhCVP4v/AK/QgcqMLsl0FgXWfUtNheznPBa35kbFF8qM009zH6/udAx1svx/1NisfgRTu1Kf95p/9C8fYxSMbLQ1lYwANqYY9IwfyTskGkHyNw4fMrzVNnmUqcqi9V+pF5QlkjyfQmBz2Ru0hkMZIJmxWs8t13sNV+QLx5JWKptqnHDpne3cyZBJLMpGp0tzE0yWAEly+51OsL/NF63PaWk8fb6mLLOi/wAKh0OkwfiZPaYcV8Gv1dVkdsOR5Uw7lYe71JPPKpAfI3HWh2hZwWEfh9bBtF72tt1L2ZZtDzeun0P3Jz2SZNpKWSzW1JqAx5/kmbIDC75EuLT1kWiQg06UYP1v/m+REZ8xllTG1ws5tNCCOYhtiFGepVtKtNL4RzyiUBAEAQGzk328Pas8QRakocy8o+gFqO4EAQELnpxdU9kVGehVX6cvBSCznGJTfFWe8z/9jl7ifcs31T3Mb4qz3mf/ALHJifcb6p7maYrpdLpdI/S3vpMRxXta+Lbs1Ly71IYpXxXzM9RlupkaWPnlex21rnkg/ML3EyTqzas2acMrmODmktc03BBsQRsIK8IJtO6JHfFWe8z/APY5e4n3LN9U9zIsm+3lXhWSTM4KtoAFRMABYAPdYAbAvcTLN9U9zNGeZ0ji57i57jcuJuSfiV4Vttu7MZCHhLUGctZAAI53ho2B1ngfAB4Nh8l6pNFsa1SOkv59SR3/AFfb2jPno2qW8kW8XVNCtzprZgQ+ofY8jbMHy4AFx81FybK5V6ktWQ68KggLI3I/Uqusz7OVtI6Gw6MsFWm4pzdG4yl6rPCFRU1OVtfVZzrZ3BjmBxDHEFzQdTi31SRy2UDPd2sIZnMDg1xaHtLXAG2Jp2tPOEPE2tDPQ5TngBEUskYdtDXEA/G3P8V6m0SjOUeV2MUVVI1+ka9wk1nGHHFd1w44tusE968ueKTTunmIqqRrHRte5sb7YmAkNdbZcbDsS4UmlZPIy0OU54L6KWSMO2hriAfjbnRNrQ9jOUeV2MX4uTh8N/5nr8I8Pl4X9WvnS55ieeep5dO4sDC4mMEkNvwQTqJA2Xsh5d2t6G4/LlU5paaiYsIsWmR1iDqItfZZe4mT3s9Lmm6oeWtaXOLGXLW3Nmlxu4tHJcrwjd2seqqqkldike6R1rYnEk2GwXKN3EpOTu2YUPAgCAIDZyb7eHtWeIItSUOZeUfQC1HcCAIDUytQCogkicS1sjcJI2i/NdeNXViM444uPc5D0ZQdNN9HkobpGTgod2PRlB0030eSbpDgYd2PRlB0030eSbpDgYd2PRlB0030eSbpDgYd2PRlB0030eSbpDgYd2PRlB0030eSbpDgYd2PRlB0030eSbpDgYd2PRlB0030eSbpDgYd2PRlB0030eSbpDgYd2PRlB0030eSbpDgYd2PRlB0030eSbpDgYd2PRlB0030eSbpDgYd2PRlB0030eSbpDgYd2PRlB0030eSbpDgYd2PRlB0030eSbpDgYd2PRlB0030eSbpDgYd2T2bGbbKASBj3v0hBOK2rDcarAc6lGOEvo0VSvZk4pFxyuXsx4quodM6WRrnACzcNuCLco+Cg4Ju5mqbLGpLE2R/oyg6ab6PJebpFfAw7sejKDppvo8k3SHAw7sejKDppvo8k3SHAw7sejKDppvo8k3SHAw7sejKDppvo8k3SHAw7sejKDppvo8k3SHAw7sejKDppvo8k3SHAw7sejKDppvo8k3SHAw7sejKDppvo8k3SHAw7sejKDppvo8k3SHAw7sejKDppvo8k3SHAw7sejKDppvo8k3SHAw7sejKDppvo8k3SHAw7sejKDppvo8k3SHAw7sejKDppvo8k3SHAw7s9wbm8DHtcJpiWuDh6n8pvzfBN2j1bFFO92durDYEAQBAEAQBAEAQBAEAQBAEAQBAEAQBAEAQBAEAQBAEAQBAEAQBAEAQBAEAQBAEAQBAEAQBAEAQBAEAQB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116711" y="-108347"/>
            <a:ext cx="228660" cy="228601"/>
          </a:xfrm>
          <a:prstGeom prst="rect">
            <a:avLst/>
          </a:prstGeom>
          <a:noFill/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xIQDxIUExQUEhETFBkZFhUWFxsZGBYYFR0ZFhUWGBgcKCggGBomGxQYITEtJSkrLi4wFx80ODMuNygtLisBCgoKDg0OGxAQGjckICQsLiwvLCwsNCwsLCwsLCwsLSwsLCwuLCwsLCwsLCwsLCwsLCwsLCwsLCwsLCwsLCwsLP/AABEIAKIBNgMBEQACEQEDEQH/xAAcAAEAAgMBAQEAAAAAAAAAAAAABQcDBAYCCAH/xABEEAABAwIBBQwIBAQHAQEAAAABAAIDBBESBQYTITEHFiI1QVFTcnORstEXMjNUYXGisRQjgaE0QlLBFXSChJKTs0Mm/8QAGQEBAAMBAQAAAAAAAAAAAAAAAAIDBAUB/8QAMxEAAgECAwcDAgUFAQEAAAAAAAECAxESITEEExQyM1FxQVJhgcEiI6Gx8DRCkdHhRCT/2gAMAwEAAhEDEQA/ALxQBAEAQBAEAQBAEAQBAEAQBAEAQBAEAQBAEAQBAEAQBAEAQBAEAQBAEAQBAEAQBAEAQGKqqWRMc97g1jRdzjsA5yh42krsid9tD7xH3qOJFXEUvcN9tD7xH3piQ4il7hvtofeI+9MSHEUvcN9tD7xH3piQ4il7hvtofeI+9MSHEUvcN9tD7xH3piQ4il7hvtofeI+9MSHEUvcN9tD7xH3piQ4il7hvtofeI+9MSHEUvcN9tD7xH3piQ4il7hvtofeI+9MSHEUvcN9tD7xH3piQ4il7hvtofeI+9MSHEUvcN9tD7xH3piQ4il7hvtofeI+9MSHEUvcN9tD7xH3piQ4il7jeyblWCpxGGRsgbbFh5L7PsvU09CcKkZ8rubq9JkZW5w0sDyySZjHi12k6xfWF45JFcqsIuzZr77aH3iPvXmJEeIpe4b7aH3iPvTEhxFL3DfbQ+8R96YkOIpe4b7aH3iPvTEhxFL3DfbQ+8R96YkOIpe4b7aH3iPvTEhxFL3DfbQ+8R96YkOIpe4b7aH3iPvTEhxFL3DfbQ+8R96YkOIpe4b7aH3iPvTEhxFL3DfbQ+8R96YkOIpe4b7aH3iPvTEhxFL3DfbQ+8R96YkOIpe4b7aH3iPvTEhxFL3DfbQ+8R96YkOIpe49MzqonEAVEZJIAF9pOoBMSPVXpv+4mVItCAICFz04uqeyKjPQqr9OXgpBZjjBegIAgCAIAgCAIAgCAIAgCAIAgLI3I/Uqusz7OVtI6GxaMsFWm4pzdG4yl6rPCFRU1OVtfVZzKgZggCAIAgCAIAgCAIAgCAIAgCA2cm+3h7VniCLUlDmXlH0AtR3AgCAhc9OLqnsioz0Kq/Tl4KQWc4wQBAEAQBAEAQBAEAQBAEAQBAEBZG5H6lV1mfZytpHQ2HRlgq03FObo3GUvVZ4QqKmpytr6rOZUDMEAQBAEAQBAEAQBAEAQBAEAQGzk328Pas8QRakocy8o+gFqO4EAQELnpxdU9kVGehVX6cvBSCznGCAIAgCAIAgCAIAgCAIAgCAIAgLI3I/Uqusz7OVtI6Gw6MsFWm4pzdG4yl6rPCFRU1OVtfVZzKgZggCAIAgCAIAgCAIAgCAIAgCA2cm+3h7VniCLUlDmXlH0AtR3AgCAhc9OLqnsioz0Kq/Tl4KQWc4wQBAEAQBAEAQBAEAQBAEAQBAEBZG5H6lV1mfZytpHQ2HRlgq03FObo3GUvVZ4QqKmpytr6rOZUDMEAQBAEAQBAEAQBAEAQBAEAQGzk328Pas8QRakocy8o+gFqO4EAQELnpxdU9kVGehVX6cvBSCznGCAIAgCAIAgCAIAgCAIAgCAIAgLI3I/Uqusz7OVtI6Gw6MsFWm4pzdG4yl6rPCFRU1OVtfVZzKgZggCAIAgCAIAgCAIAgCAIAgCA2cm+3h7VniCLUlDmXlH0AtR3AgCAhc9OLqnsioz0Kq/Tl4KQWc4wQBAEAQBAEAQBAEAQBAEAQBAEBZG5H6lV1mfZytpHQ2HRlgq03FObo3GUvVZ4QqKmpytr6rOZUDMEAQBAEAQBAEAQBAEAQBAEAQGzk328Pas8QRakocy8o+gFqO4EAQELnpxdU9kVGehVX6cvBSCznGCAIAgCAIAgCAIAgCAIAgCAIAgLI3I/Uqusz7OVtI6Gw6MsFWm4pzdG4yl6rPCFRU1OVtfVZzKgZggCAIAgCAIAgCAIAgCAIAgCA2cm+3h7VniCLUlDmXlH0AtR3AgCAhc9OLqnsioz0Kq/Tl4KQWc4wQBAEAQBAEAQBAEAQBAEAQBAEBZG5H6lV1mfZytpHQ2HRlgq03FObo3GUvVZ4QqKmpytr6rI/J9Gx1DWyFt5IjBgdc8HG8tfq2G451FLJlUYp05Ptb9z9zao2TPqA9uIMpJnt1kWewDCdXNdIq57RipN37MU1Gw5OmlLfzGzxta651NcCSLbEtkFFbpy9bks+mpGyUUD6cH8TBAXSte8SNfMS3EBctIuAbW5SpWWSsW2gnGLjqln5NFuSW6CujDcVTSyjC4Xu9gdoni2zVqd+q8tkyG7/DJeqf8AwlZc2qeOqh1l9OyOY1Fz/PTC0guLWBcWqWFXLXRhGa7Z3+hBMpWHJsk2ECQVTWAgnUwsLi0Dmv8AqoW/DcoUVunK2d/sSv8AhjIpIqdlKyqldCySVz5CwnH/ACxnE0NtcC+sm+zUpWtlYtwKLUFG7td5/sQLckTu0pbE4iFzhJbWGFt8QJ+FlCzKN3J3stDRQgEAQBAEAQGzk328Pas8QRakocy8o+gFqO4EAQELnpxdU9kVGehVX6cvBSCznGCAIAgCAIAgCAIAgCAIAgCAIAgLI3I/Uqusz7OVtI6Gw6MsFWm4pzdG4yl6rPCFRU1OVtfVZG5Jys2GKaJ8ImjmwYgXuZbRkubYt17T+yinYqhUUU01dP7H7TZXbDUaSGFrGFhY+Ivc9r2uuHgudrF9XysmKzuhGooyvFfQ81uVWug0MMQgix43DG6RznAYRdzuQDksjeVkJVFhwxVl5ubozlA0L/w8ZngiZHHK57yAI74XaPU0uuSdf9l7i+Ce+WTw5pWv/wANPImW30tQZrCUuDg8OPr49ZuesAf0XilZ3IU6rhLFqZIs4ZG01RDYHTvLi++tuMtMgA5nYBdMTtY9VZ4XHuajMokUrqfCLOmEmK+u4bgw2S+ViOP8GD5ub8OX2/kGanbNLThojk0jmG0ZxRh4Fw+x+S9xd0TVVZYo3a+SIrZtLK+RwGJ73PNtgLiXG1+TWovMpk8TuzEgCAIAgCAIDZyb7eHtWeIItSUOZeUfQC1HcCAICFz04uqeyKjPQqr9OXgpBZjinV555qR0EcTmSPeXuIIcBqsL8isnDCaq+zqmk0zlFAzEjm7k4VVXFC4lrZCQSLXFmudqv1V7FXdidKGOai/U7z0ZQ9PL3N8lbul3N3BR7shs7MyWUdMZmSPfhe0ODgLWdqvq5bkd6jKFlcpr7MqcMSZxarMh2+a2YzKulbM+R7C8usGgWs0lt9fxBVkYXVzZR2VThibJb0ZQ9PL3N8lLdLuW8FHuziazJDWZQ/Chzi3TsjxasVnloJ5r8JVNZ2MUqaVTB8pHbejKHp5e5vkrd0u5t4KPdmnlnc+igpppRNI4xRueAQ2xLQTY6vgvHTSVyFTZIxg5X0RXyqMJ3ub+YUVTSxTOlkaZG3IAbYayNVx8FZGmmrm6lskZwUmyQ9GUPTy9zfJS3S7k+Cj3ZX2WaMQVMsQJcI3loJ2m3OqmrOxhqRwycex3m5H6lV1mfZyspG3YdGWCrTcU5ujcZS9VnhCoqanK2vqs1M28gfjGz2fgdE1uAW1Pe/EGtJ5Lltv1XkY3IUaW8v8AB+UWQMdDNUucWlh4DLeuGlrXu+ABfb5goo5XEaN6bmfubmQPxYkJfo7WbHcanyuDnNZ8NTTf5hIxuKVHeXzt/s08jULJ5tE9+hc4EMJGrSfysf8A0gnVfnsvEruxCnFSlhbt/sy5TyQaaFhmJbUPcbQ29VjdWN55LkGw5RrRqyzPZ08Efxa9jZfm+BWwU+M2mbG4utrbpBiOrltZe4c7E3R/MUL6mekzVL691OZLRNaHia2pzH20RA2XcXtG3n5kUM7HsaF6mC+Xc0KbJAf+Mu4j8K1x2ethdgseZeYdSEad8XwYqnJwZSQT4iTK+RuG2zRkC9+W90tlci4WgpdxRZOElNVTYiDT6KzbetpX4NZ5LbUSybEYXjKXa36m3kLN81UUj8eBwJZC219LKGOkLPhwW/uvVG5OlRxpu/j5ep4zWyM2tlex0miDYi/Fa41FrbHZYcL9kirnlGmqjte2R4nyM6OnmkeS2SGoELmW1XILib/pq57ry2R46dotvVOxsZRyLFTxs0kkokkiEjHCIGAlwxCIPvcu5L2sLheuKRKdKMFm87X0y8EFdRKDZyb7eHtWeIItScOZeUfQC1HcCAICFz04uqeyKjPQqr9OXgpBZzilmbrPsKftD4VbU0OltvKvJWaqOcT2YnGdN1n/APm9ShqXbP1Y/wA9GW3l6uNPTvlH8haT1cTQ79iVe3ZHVqSwxuYM7aXTUFS3adE5wHOWcNv7tC8krojWjiptfBRhOpZjil5ZNaKTJzL/APxp8Tvm1uJ373WlZI7UPy6av6IkMnSl8MTnes6NpPzIBK9WhZF3SZU2VePf95D4o1S+c5VT+o+q+xcKvOsRWdnF9X/l5PCVGWjKq/Tl4ZRaznGLszH4upup/crRDlR2Nn6USdUi4ozO3+Pqu1cs0tWcav1JeTstyP1KrrM+zlZSNew6MsFWm4pzdG4yl6rPCFRU1OVtfVZoZKyoIKaoaCRM+SB0Ztq/JeXkk9yinZFcJ4YNeuX6EjUZzMmNTdmhZJTOZHG3hASOfpXEnVa7iT3KWK5Y66li9LrLyYYMvRwU9PHHEyV7HGZ7pMYtMTwcOFwvhaALm68xWRFVVGKSV/XPuJq2jNdJUEOdFbSNiw2xTHWWOPIzHck/GyXV7hyp7xz9NbfJr5ayqyshbJJqrGktcQ3gyxnW0m3qube3xH7G7+SNSoqkbvm/dG+3LkP+JU05LtFFGxruDru1jm6hy8Ihe4liTLN7Hexl6L/RgoM5i2Kljc2xiliMkoN3PiheZGR25mlx7gvFPQjGvZRT9Grv4RjiyrE1+UTrtUtkEWr+qTG2/NqS+oVSKx/Oh6iqaaWighllfE+J8jtUReCJDq5RbYmVrBODpqLdrX9DWpa2KKmrog5ztMYhEcNsQikLiSP5eCvE8miKlFRlHva30ZvRZxR08dIyKJkugGMvfjBEzzeTDhcAQBYAkHUpYrWsTVZQUVFXt+5j/wARp2T15jLtFUU8jYxhsQ6XC7CRyAEOHyAXl1dnmOClO2jT/UzZVzgjqMntYQfxZewyG2p4ja5jXk/1FpaD8l65XRKdZSp29T1k3K8MEL26eWaJ8Rb+Ekj1YyNuO5a1odc6tfwuiaSEKkYrW6to19yA/wARl0IhxflD+XC3nxetbFt+Khd2sUY5YcN8j8yb7eHtWeIItRDmXlH0AtR3AgCAhc9OLqnsioz0Kq/Tl4KQWc4pZm6z7Cn7Q+FW1NDpbbyryVmqjnE9mJxnTdZ//m9ShqXbP1Y/z0ZZufYvk2p6g8TVdPlOjtPSkbmQanT0cDzrxxNxfO1nfvdep3ROnLFBP4KWpMn3rGU51/niM/IPwu/a6zpZ2ORGH48PzYtndAqdHk2fneAwf6yGn9iVdN2idPanakyXyR/DQ9kzwhSWhdDlRVOVePf95D4o1S+c5dT+o+q+xcKvOsRWdnF9X/l5PCVGWjKq/Tl4ZRaznGLszH4upup/crRDlR2Nn6USdUi4ozO3+Pqu1cs0tWcav1JeTstyP1KrrM+zlZSNew6MsFWm4pzdG4yl6rPCFRU1OVtfVZBQ0L3wyyi2CIsD9ev8wkNsOXWFC2VyhQbi5dj9kyfI2OGQgYJy4M16yWENdccmspYYHZPubs2bdQyqZTOaBNILt4XBIs43xf6T3L3C72JujNTUHqzQhonvhllAGCIsD9ev8wkNsOXWF5b1K1FuLl2MtZkuWKVkbgC+QMLMJuHCTUwg/E6l609CUqbi1F+v3NiHIEzpZ47xA0/tHOkDWN129Y6tupMLJKjJtrsYxkaQzxwNdFJJJ6pZI1zeXUXDUDwT+yWzsebp4lFWd/kZQyNLDHpCY3x4sJfFI17Wu24XW2GyNWPJUpRV/T4Pc2QZmMLnGJrgzGYjI0Shlr4izbs122/BMLPXSkln5tfM1m5Ofoo5OCI5ZDG0lwHCFr4uYa9q8sRwOyl3diQkzYmawPMlNgN7O07LOLdoaeUqWFlm4kle6/yec3slNqWyEslforPdgc1vAs67RiBu8kavgCkVcUqanfLQ0sl5NdUEhj4mkWsJJGsxF1wA2/rHVyc4UUrlcIOej/yZMq5HfTGz3RF2ItLWSNe5pG3E0a2/qvWrHs6bhrYj14QNnJvt4e1Z4gi1JQ5l5R9ALUdwIAgIXPTi6p7IqM9Cqv05eCkFnOKWZus+wp+0PhVtTQ6W28q8lZqo5xPZicZ03Wf/AOb1KGpds/Vj/PRlm59cW1PUHiarp8p0to6TNDcxqseTw3like3v4Y8f7Lym8ivZJXp27EFR5O//AETxbU1zpf8Aky9/+Uigl+MpjD/6f1/Q3d1uqtBBH/XIXH5MFvu8dy9qvIlt0vwpHZZI/hoeyZ4QrFobIcqKpyrx7/vIvFGqXznLqf1H1X2LhV51iKzs4vq/8vJ4Soy0ZVX6cvDKLWc4xdmY/F1N1P7laIcqOxs/SiTqkXFGZ2/x9V2rlmlqzjV+pLydluR+pVdZn2crKRr2HRlgq03FObo3GUvVZ4QqKmpytr6rNfIIElJWQBzRNJoXRtc4ND9G4lzQ51hiseUryOaaIU84SitXb9D3lYiOCggLmmWF0jpA1wcGaWQOa0uFxisNdjqR6JHsvwxhF6q9/qzq6PKcM2UXtkkYDTTPkgkLhhcyRmCSLFs9ZwcP15lYmsRqjOMqrTejy/xmjjcmytGTq5pIDnPp7C+s2c69hy2Va0Zjh0pLwS+Ra2I00U8jm6bJ4kDWE65Q4XpwOq821bLL1NWu/QupyjhUnrG/17GrmhLdtbfRPkkibZszgGyOL7m9y2/PtXkfUjQd1Lu16nvJbTFlSldI2nhF9kLwYwLPFycTrH5nmXq5kIJxrRvZeDHleqZLQ/kCOFrZj+IhaeE92yOVpcS5zLarch59q8busjypJSp/hyzzX3N2RumgeawU7msg/Jq45G6RzmgaOMtBvIeSxaLWPzUtVmTaxR/Mtpk1/MyHqpWnJdO24xCokJbfWAWixI22UXyoqk/yUvkV0rTkykaCC4SzEtuLgEixI5EfKhJ/kxXyyTyVlCCip6bE+TSuk/EPEIY7gi7GRvJcLAtLjbbwivU0kWQnGnGN9dcvuRdfTRw5RAY5rodMx7HAggMc4OAvyWvb9F48pFU4qNXLS6NfOZ4dW1JaQQZnkEG4IvtBXktTyt1JeSNXhWbOTfbw9qzxBFqShzLyj6AWo7gQBAQuenF1T2RUZ6FVfpy8FILOcUszdZ9hT9ofCramh0tt5V5KzVRziezE4zpus/8A83qUNS7Z+rH+ejLNz64tqeoPE1XT5TpbR0mcpuSVVn1EXOGvA+V2uP7tUKTMuxSzaOshycRlWWaxsaVjb21Yi92LXz2Y3vU7fiualD81y+EcHup1WOtazkiiH/J5Lj+2FVVHmYdtleduyLOyR/DQ9kzwhXLQ6UOVFRZxziPK8jzsjqGOPyYWO/sqJcxyqztWb+V9i5wb7Ni0HXNTLFJp6aaIGxkjewHmLgQD+68auiFSOKLj3KWdm5WCTR/hpsd7amEt/wCfq2+N7LPhfY5G5qXthZcmbtAaekhidbExgDrbMW02+FytEVZWOtSjhgoskV6WFCZdqBLV1Dxra6V5B5xiNj3WWZ6nEqyxTb+TutyP1KrrM+zlZSNuw6MsFWm4pzdG4yl6rPCFRU1OVtfVZzbInOBIaXBou4gEgDnPMFAzWbDYnFpIaS1u0gGwvsudgQWZtUlAHtu6RkLS4BpkDgHAkhzmkAghttfzRIlGF1duxgNM/HgwuL+QBpuRtuBa9ra9mxLHmF3tY8CJxxcEnD62o8Hk182vVrQ8sz3BSvkvgY+S23C0ut87bEseqLeiPDYiQbNJDfWsDweTXzfqh5ZgxnCHWOG9g62q/KL7LoLepmdQSgFxikAAuSWOsBz3tsSzPcEtbfoYjE4NDi0hpNg6xsTzA7CdRQ8s9T8kjLTwgWki+sW1HYdfIgatqeUAQBAEBs5N9vD2rPEEWpKHMvKPoBajuBAEBC56cXVPZFRnoVV+nLwUgsxxS3N0HIs9XFC2FocWPJN3BtgRblWiabWR1dppyqRSicRvEr+ib/2M81VgkY+Eq9hmlSPgyvBHILPY94cLg2Ojedo+a9irSPKMXGuk/wCZMsbPri2p6g8TVbPlOjtHSZXG55V6PKMXNIHMP6jEPqY1UweZztllaqvnIuVaDrlE51Vemral/IZHAfJnAb+zQs0nds4taWKpJ/JdeSP4aHsmeELQtDsQ5UU3nnxjU9p/YKifMzkbR1ZHa5g52MfGynmcGysAbG5x1SNGpov/AFjZ8dXxVkJ+jNmzbQmsEtTulYbQgCA47PrOxkET4YnB1Q8FpsfZA7ST/VbYP1+dc52yRk2naFFYY6/sVOFScwsjcj9Sq6zPs5W0jobDoywVabinN0bjKXqs8IVFTU5W19VmXMysbTwVkjwHRl1PHID0cj3tk+kk/okHZMUJKEZSemSJGSlbTUdZRtcHubC6aR413/MaIhf4RtaT117ayaLcKhCVP4v/AK/QgcqMLsl0FgXWfUtNheznPBa35kbFF8qM009zH6/udAx1svx/1NisfgRTu1Kf95p/9C8fYxSMbLQ1lYwANqYY9IwfyTskGkHyNw4fMrzVNnmUqcqi9V+pF5QlkjyfQmBz2Ru0hkMZIJmxWs8t13sNV+QLx5JWKptqnHDpne3cyZBJLMpGp0tzE0yWAEly+51OsL/NF63PaWk8fb6mLLOi/wAKh0OkwfiZPaYcV8Gv1dVkdsOR5Uw7lYe71JPPKpAfI3HWh2hZwWEfh9bBtF72tt1L2ZZtDzeun0P3Jz2SZNpKWSzW1JqAx5/kmbIDC75EuLT1kWiQg06UYP1v/m+REZ8xllTG1ws5tNCCOYhtiFGepVtKtNL4RzyiUBAEAQGzk328Pas8QRakocy8o+gFqO4EAQELnpxdU9kVGehVX6cvBSCznGJTfFWe8z/9jl7ifcs31T3Mb4qz3mf/ALHJifcb6p7maYrpdLpdI/S3vpMRxXta+Lbs1Ly71IYpXxXzM9RlupkaWPnlex21rnkg/ML3EyTqzas2acMrmODmktc03BBsQRsIK8IJtO6JHfFWe8z/APY5e4n3LN9U9zIsm+3lXhWSTM4KtoAFRMABYAPdYAbAvcTLN9U9zNGeZ0ji57i57jcuJuSfiV4Vttu7MZCHhLUGctZAAI53ho2B1ngfAB4Nh8l6pNFsa1SOkv59SR3/AFfb2jPno2qW8kW8XVNCtzprZgQ+ofY8jbMHy4AFx81FybK5V6ktWQ68KggLI3I/Uqusz7OVtI6Gw6MsFWm4pzdG4yl6rPCFRU1OVtfVZzrZ3BjmBxDHEFzQdTi31SRy2UDPd2sIZnMDg1xaHtLXAG2Jp2tPOEPE2tDPQ5TngBEUskYdtDXEA/G3P8V6m0SjOUeV2MUVVI1+ka9wk1nGHHFd1w44tusE968ueKTTunmIqqRrHRte5sb7YmAkNdbZcbDsS4UmlZPIy0OU54L6KWSMO2hriAfjbnRNrQ9jOUeV2MX4uTh8N/5nr8I8Pl4X9WvnS55ieeep5dO4sDC4mMEkNvwQTqJA2Xsh5d2t6G4/LlU5paaiYsIsWmR1iDqItfZZe4mT3s9Lmm6oeWtaXOLGXLW3Nmlxu4tHJcrwjd2seqqqkldike6R1rYnEk2GwXKN3EpOTu2YUPAgCAIDZyb7eHtWeIItSUOZeUfQC1HcCAIDUytQCogkicS1sjcJI2i/NdeNXViM444uPc5D0ZQdNN9HkobpGTgod2PRlB0030eSbpDgYd2PRlB0030eSbpDgYd2PRlB0030eSbpDgYd2PRlB0030eSbpDgYd2PRlB0030eSbpDgYd2PRlB0030eSbpDgYd2PRlB0030eSbpDgYd2PRlB0030eSbpDgYd2PRlB0030eSbpDgYd2PRlB0030eSbpDgYd2PRlB0030eSbpDgYd2PRlB0030eSbpDgYd2PRlB0030eSbpDgYd2PRlB0030eSbpDgYd2PRlB0030eSbpDgYd2T2bGbbKASBj3v0hBOK2rDcarAc6lGOEvo0VSvZk4pFxyuXsx4quodM6WRrnACzcNuCLco+Cg4Ju5mqbLGpLE2R/oyg6ab6PJebpFfAw7sejKDppvo8k3SHAw7sejKDppvo8k3SHAw7sejKDppvo8k3SHAw7sejKDppvo8k3SHAw7sejKDppvo8k3SHAw7sejKDppvo8k3SHAw7sejKDppvo8k3SHAw7sejKDppvo8k3SHAw7sejKDppvo8k3SHAw7sejKDppvo8k3SHAw7sejKDppvo8k3SHAw7sejKDppvo8k3SHAw7sejKDppvo8k3SHAw7sejKDppvo8k3SHAw7s9wbm8DHtcJpiWuDh6n8pvzfBN2j1bFFO92durDYEAQBAEAQBAEAQBAEAQBAEAQBAEAQBAEAQBAEAQBAEAQBAEAQBAEAQBAEAQBAEAQBAEAQBAEAQBAEAQB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116711" y="-108347"/>
            <a:ext cx="228660" cy="228601"/>
          </a:xfrm>
          <a:prstGeom prst="rect">
            <a:avLst/>
          </a:prstGeom>
          <a:noFill/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eg;base64,/9j/4AAQSkZJRgABAQAAAQABAAD/2wCEAAkGBxIQDxIUExQUEhETFBkZFhUWFxsZGBYYFR0ZFhUWGBgcKCggGBomGxQYITEtJSkrLi4wFx80ODMuNygtLisBCgoKDg0OGxAQGjckICQsLiwvLCwsNCwsLCwsLCwsLSwsLCwuLCwsLCwsLCwsLCwsLCwsLCwsLCwsLCwsLCwsLP/AABEIAKIBNgMBEQACEQEDEQH/xAAcAAEAAgMBAQEAAAAAAAAAAAAABQcDBAYCCAH/xABEEAABAwIBBQwIBAQHAQEAAAABAAIDBBESBQYTITEHFiI1QVFTcnORstEXMjNUYXGisRQjgaE0QlLBFXSChJKTs0Mm/8QAGQEBAAMBAQAAAAAAAAAAAAAAAAIDBAUB/8QAMxEAAgECAwcDAgUFAQEAAAAAAAECAxESITEEExQyM1FxQVJhgcEiI6Gx8DRCkdHhRCT/2gAMAwEAAhEDEQA/ALxQBAEAQBAEAQBAEAQBAEAQBAEAQBAEAQBAEAQBAEAQBAEAQBAEAQBAEAQBAEAQBAEAQGKqqWRMc97g1jRdzjsA5yh42krsid9tD7xH3qOJFXEUvcN9tD7xH3piQ4il7hvtofeI+9MSHEUvcN9tD7xH3piQ4il7hvtofeI+9MSHEUvcN9tD7xH3piQ4il7hvtofeI+9MSHEUvcN9tD7xH3piQ4il7hvtofeI+9MSHEUvcN9tD7xH3piQ4il7hvtofeI+9MSHEUvcN9tD7xH3piQ4il7hvtofeI+9MSHEUvcN9tD7xH3piQ4il7hvtofeI+9MSHEUvcN9tD7xH3piQ4il7jeyblWCpxGGRsgbbFh5L7PsvU09CcKkZ8rubq9JkZW5w0sDyySZjHi12k6xfWF45JFcqsIuzZr77aH3iPvXmJEeIpe4b7aH3iPvTEhxFL3DfbQ+8R96YkOIpe4b7aH3iPvTEhxFL3DfbQ+8R96YkOIpe4b7aH3iPvTEhxFL3DfbQ+8R96YkOIpe4b7aH3iPvTEhxFL3DfbQ+8R96YkOIpe4b7aH3iPvTEhxFL3DfbQ+8R96YkOIpe4b7aH3iPvTEhxFL3DfbQ+8R96YkOIpe4b7aH3iPvTEhxFL3DfbQ+8R96YkOIpe49MzqonEAVEZJIAF9pOoBMSPVXpv+4mVItCAICFz04uqeyKjPQqr9OXgpBZjjBegIAgCAIAgCAIAgCAIAgCAIAgLI3I/Uqusz7OVtI6GxaMsFWm4pzdG4yl6rPCFRU1OVtfVZzKgZggCAIAgCAIAgCAIAgCAIAgCA2cm+3h7VniCLUlDmXlH0AtR3AgCAhc9OLqnsioz0Kq/Tl4KQWc4wQBAEAQBAEAQBAEAQBAEAQBAEBZG5H6lV1mfZytpHQ2HRlgq03FObo3GUvVZ4QqKmpytr6rOZUDMEAQBAEAQBAEAQBAEAQBAEAQGzk328Pas8QRakocy8o+gFqO4EAQELnpxdU9kVGehVX6cvBSCznGCAIAgCAIAgCAIAgCAIAgCAIAgLI3I/Uqusz7OVtI6Gw6MsFWm4pzdG4yl6rPCFRU1OVtfVZzKgZggCAIAgCAIAgCAIAgCAIAgCA2cm+3h7VniCLUlDmXlH0AtR3AgCAhc9OLqnsioz0Kq/Tl4KQWc4wQBAEAQBAEAQBAEAQBAEAQBAEBZG5H6lV1mfZytpHQ2HRlgq03FObo3GUvVZ4QqKmpytr6rOZUDMEAQBAEAQBAEAQBAEAQBAEAQGzk328Pas8QRakocy8o+gFqO4EAQELnpxdU9kVGehVX6cvBSCznGCAIAgCAIAgCAIAgCAIAgCAIAgLI3I/Uqusz7OVtI6Gw6MsFWm4pzdG4yl6rPCFRU1OVtfVZzKgZggCAIAgCAIAgCAIAgCAIAgCA2cm+3h7VniCLUlDmXlH0AtR3AgCAhc9OLqnsioz0Kq/Tl4KQWc4wQBAEAQBAEAQBAEAQBAEAQBAEBZG5H6lV1mfZytpHQ2HRlgq03FObo3GUvVZ4QqKmpytr6rOZUDMEAQBAEAQBAEAQBAEAQBAEAQGzk328Pas8QRakocy8o+gFqO4EAQELnpxdU9kVGehVX6cvBSCznGCAIAgCAIAgCAIAgCAIAgCAIAgLI3I/Uqusz7OVtI6Gw6MsFWm4pzdG4yl6rPCFRU1OVtfVZzKgZggCAIAgCAIAgCAIAgCAIAgCA2cm+3h7VniCLUlDmXlH0AtR3AgCAhc9OLqnsioz0Kq/Tl4KQWc4wQBAEAQBAEAQBAEAQBAEAQBAEBZG5H6lV1mfZytpHQ2HRlgq03FObo3GUvVZ4QqKmpytr6rI/J9Gx1DWyFt5IjBgdc8HG8tfq2G451FLJlUYp05Ptb9z9zao2TPqA9uIMpJnt1kWewDCdXNdIq57RipN37MU1Gw5OmlLfzGzxta651NcCSLbEtkFFbpy9bks+mpGyUUD6cH8TBAXSte8SNfMS3EBctIuAbW5SpWWSsW2gnGLjqln5NFuSW6CujDcVTSyjC4Xu9gdoni2zVqd+q8tkyG7/DJeqf8AwlZc2qeOqh1l9OyOY1Fz/PTC0guLWBcWqWFXLXRhGa7Z3+hBMpWHJsk2ECQVTWAgnUwsLi0Dmv8AqoW/DcoUVunK2d/sSv8AhjIpIqdlKyqldCySVz5CwnH/ACxnE0NtcC+sm+zUpWtlYtwKLUFG7td5/sQLckTu0pbE4iFzhJbWGFt8QJ+FlCzKN3J3stDRQgEAQBAEAQGzk328Pas8QRakocy8o+gFqO4EAQELnpxdU9kVGehVX6cvBSCznGCAIAgCAIAgCAIAgCAIAgCAIAgLI3I/Uqusz7OVtI6Gw6MsFWm4pzdG4yl6rPCFRU1OVtfVZG5Jys2GKaJ8ImjmwYgXuZbRkubYt17T+yinYqhUUU01dP7H7TZXbDUaSGFrGFhY+Ivc9r2uuHgudrF9XysmKzuhGooyvFfQ81uVWug0MMQgix43DG6RznAYRdzuQDksjeVkJVFhwxVl5ubozlA0L/w8ZngiZHHK57yAI74XaPU0uuSdf9l7i+Ce+WTw5pWv/wANPImW30tQZrCUuDg8OPr49ZuesAf0XilZ3IU6rhLFqZIs4ZG01RDYHTvLi++tuMtMgA5nYBdMTtY9VZ4XHuajMokUrqfCLOmEmK+u4bgw2S+ViOP8GD5ub8OX2/kGanbNLThojk0jmG0ZxRh4Fw+x+S9xd0TVVZYo3a+SIrZtLK+RwGJ73PNtgLiXG1+TWovMpk8TuzEgCAIAgCAIDZyb7eHtWeIItSUOZeUfQC1HcCAICFz04uqeyKjPQqr9OXgpBZjinV555qR0EcTmSPeXuIIcBqsL8isnDCaq+zqmk0zlFAzEjm7k4VVXFC4lrZCQSLXFmudqv1V7FXdidKGOai/U7z0ZQ9PL3N8lbul3N3BR7shs7MyWUdMZmSPfhe0ODgLWdqvq5bkd6jKFlcpr7MqcMSZxarMh2+a2YzKulbM+R7C8usGgWs0lt9fxBVkYXVzZR2VThibJb0ZQ9PL3N8lLdLuW8FHuziazJDWZQ/Chzi3TsjxasVnloJ5r8JVNZ2MUqaVTB8pHbejKHp5e5vkrd0u5t4KPdmnlnc+igpppRNI4xRueAQ2xLQTY6vgvHTSVyFTZIxg5X0RXyqMJ3ub+YUVTSxTOlkaZG3IAbYayNVx8FZGmmrm6lskZwUmyQ9GUPTy9zfJS3S7k+Cj3ZX2WaMQVMsQJcI3loJ2m3OqmrOxhqRwycex3m5H6lV1mfZyspG3YdGWCrTcU5ujcZS9VnhCoqanK2vqs1M28gfjGz2fgdE1uAW1Pe/EGtJ5Lltv1XkY3IUaW8v8AB+UWQMdDNUucWlh4DLeuGlrXu+ABfb5goo5XEaN6bmfubmQPxYkJfo7WbHcanyuDnNZ8NTTf5hIxuKVHeXzt/s08jULJ5tE9+hc4EMJGrSfysf8A0gnVfnsvEruxCnFSlhbt/sy5TyQaaFhmJbUPcbQ29VjdWN55LkGw5RrRqyzPZ08Efxa9jZfm+BWwU+M2mbG4utrbpBiOrltZe4c7E3R/MUL6mekzVL691OZLRNaHia2pzH20RA2XcXtG3n5kUM7HsaF6mC+Xc0KbJAf+Mu4j8K1x2ethdgseZeYdSEad8XwYqnJwZSQT4iTK+RuG2zRkC9+W90tlci4WgpdxRZOElNVTYiDT6KzbetpX4NZ5LbUSybEYXjKXa36m3kLN81UUj8eBwJZC219LKGOkLPhwW/uvVG5OlRxpu/j5ep4zWyM2tlex0miDYi/Fa41FrbHZYcL9kirnlGmqjte2R4nyM6OnmkeS2SGoELmW1XILib/pq57ry2R46dotvVOxsZRyLFTxs0kkokkiEjHCIGAlwxCIPvcu5L2sLheuKRKdKMFm87X0y8EFdRKDZyb7eHtWeIItScOZeUfQC1HcCAICFz04uqeyKjPQqr9OXgpBZzilmbrPsKftD4VbU0OltvKvJWaqOcT2YnGdN1n/APm9ShqXbP1Y/wA9GW3l6uNPTvlH8haT1cTQ79iVe3ZHVqSwxuYM7aXTUFS3adE5wHOWcNv7tC8krojWjiptfBRhOpZjil5ZNaKTJzL/APxp8Tvm1uJ373WlZI7UPy6av6IkMnSl8MTnes6NpPzIBK9WhZF3SZU2VePf95D4o1S+c5VT+o+q+xcKvOsRWdnF9X/l5PCVGWjKq/Tl4ZRaznGLszH4upup/crRDlR2Nn6USdUi4ozO3+Pqu1cs0tWcav1JeTstyP1KrrM+zlZSNew6MsFWm4pzdG4yl6rPCFRU1OVtfVZoZKyoIKaoaCRM+SB0Ztq/JeXkk9yinZFcJ4YNeuX6EjUZzMmNTdmhZJTOZHG3hASOfpXEnVa7iT3KWK5Y66li9LrLyYYMvRwU9PHHEyV7HGZ7pMYtMTwcOFwvhaALm68xWRFVVGKSV/XPuJq2jNdJUEOdFbSNiw2xTHWWOPIzHck/GyXV7hyp7xz9NbfJr5ayqyshbJJqrGktcQ3gyxnW0m3qube3xH7G7+SNSoqkbvm/dG+3LkP+JU05LtFFGxruDru1jm6hy8Ihe4liTLN7Hexl6L/RgoM5i2Kljc2xiliMkoN3PiheZGR25mlx7gvFPQjGvZRT9Grv4RjiyrE1+UTrtUtkEWr+qTG2/NqS+oVSKx/Oh6iqaaWighllfE+J8jtUReCJDq5RbYmVrBODpqLdrX9DWpa2KKmrog5ztMYhEcNsQikLiSP5eCvE8miKlFRlHva30ZvRZxR08dIyKJkugGMvfjBEzzeTDhcAQBYAkHUpYrWsTVZQUVFXt+5j/wARp2T15jLtFUU8jYxhsQ6XC7CRyAEOHyAXl1dnmOClO2jT/UzZVzgjqMntYQfxZewyG2p4ja5jXk/1FpaD8l65XRKdZSp29T1k3K8MEL26eWaJ8Rb+Ekj1YyNuO5a1odc6tfwuiaSEKkYrW6to19yA/wARl0IhxflD+XC3nxetbFt+Khd2sUY5YcN8j8yb7eHtWeIItRDmXlH0AtR3AgCAhc9OLqnsioz0Kq/Tl4KQWc4pZm6z7Cn7Q+FW1NDpbbyryVmqjnE9mJxnTdZ//m9ShqXbP1Y/z0ZZufYvk2p6g8TVdPlOjtPSkbmQanT0cDzrxxNxfO1nfvdep3ROnLFBP4KWpMn3rGU51/niM/IPwu/a6zpZ2ORGH48PzYtndAqdHk2fneAwf6yGn9iVdN2idPanakyXyR/DQ9kzwhSWhdDlRVOVePf95D4o1S+c5dT+o+q+xcKvOsRWdnF9X/l5PCVGWjKq/Tl4ZRaznGLszH4upup/crRDlR2Nn6USdUi4ozO3+Pqu1cs0tWcav1JeTstyP1KrrM+zlZSNew6MsFWm4pzdG4yl6rPCFRU1OVtfVZBQ0L3wyyi2CIsD9ev8wkNsOXWFC2VyhQbi5dj9kyfI2OGQgYJy4M16yWENdccmspYYHZPubs2bdQyqZTOaBNILt4XBIs43xf6T3L3C72JujNTUHqzQhonvhllAGCIsD9ev8wkNsOXWF5b1K1FuLl2MtZkuWKVkbgC+QMLMJuHCTUwg/E6l609CUqbi1F+v3NiHIEzpZ47xA0/tHOkDWN129Y6tupMLJKjJtrsYxkaQzxwNdFJJJ6pZI1zeXUXDUDwT+yWzsebp4lFWd/kZQyNLDHpCY3x4sJfFI17Wu24XW2GyNWPJUpRV/T4Pc2QZmMLnGJrgzGYjI0Shlr4izbs122/BMLPXSkln5tfM1m5Ofoo5OCI5ZDG0lwHCFr4uYa9q8sRwOyl3diQkzYmawPMlNgN7O07LOLdoaeUqWFlm4kle6/yec3slNqWyEslforPdgc1vAs67RiBu8kavgCkVcUqanfLQ0sl5NdUEhj4mkWsJJGsxF1wA2/rHVyc4UUrlcIOej/yZMq5HfTGz3RF2ItLWSNe5pG3E0a2/qvWrHs6bhrYj14QNnJvt4e1Z4gi1JQ5l5R9ALUdwIAgIXPTi6p7IqM9Cqv05eCkFnOKWZus+wp+0PhVtTQ6W28q8lZqo5xPZicZ03Wf/AOb1KGpds/Vj/PRlm59cW1PUHiarp8p0to6TNDcxqseTw3like3v4Y8f7Lym8ivZJXp27EFR5O//AETxbU1zpf8Aky9/+Uigl+MpjD/6f1/Q3d1uqtBBH/XIXH5MFvu8dy9qvIlt0vwpHZZI/hoeyZ4QrFobIcqKpyrx7/vIvFGqXznLqf1H1X2LhV51iKzs4vq/8vJ4Soy0ZVX6cvDKLWc4xdmY/F1N1P7laIcqOxs/SiTqkXFGZ2/x9V2rlmlqzjV+pLydluR+pVdZn2crKRr2HRlgq03FObo3GUvVZ4QqKmpytr6rNfIIElJWQBzRNJoXRtc4ND9G4lzQ51hiseUryOaaIU84SitXb9D3lYiOCggLmmWF0jpA1wcGaWQOa0uFxisNdjqR6JHsvwxhF6q9/qzq6PKcM2UXtkkYDTTPkgkLhhcyRmCSLFs9ZwcP15lYmsRqjOMqrTejy/xmjjcmytGTq5pIDnPp7C+s2c69hy2Va0Zjh0pLwS+Ra2I00U8jm6bJ4kDWE65Q4XpwOq821bLL1NWu/QupyjhUnrG/17GrmhLdtbfRPkkibZszgGyOL7m9y2/PtXkfUjQd1Lu16nvJbTFlSldI2nhF9kLwYwLPFycTrH5nmXq5kIJxrRvZeDHleqZLQ/kCOFrZj+IhaeE92yOVpcS5zLarch59q8busjypJSp/hyzzX3N2RumgeawU7msg/Jq45G6RzmgaOMtBvIeSxaLWPzUtVmTaxR/Mtpk1/MyHqpWnJdO24xCokJbfWAWixI22UXyoqk/yUvkV0rTkykaCC4SzEtuLgEixI5EfKhJ/kxXyyTyVlCCip6bE+TSuk/EPEIY7gi7GRvJcLAtLjbbwivU0kWQnGnGN9dcvuRdfTRw5RAY5rodMx7HAggMc4OAvyWvb9F48pFU4qNXLS6NfOZ4dW1JaQQZnkEG4IvtBXktTyt1JeSNXhWbOTfbw9qzxBFqShzLyj6AWo7gQBAQuenF1T2RUZ6FVfpy8FILOcUszdZ9hT9ofCramh0tt5V5KzVRziezE4zpus/8A83qUNS7Z+rH+ejLNz64tqeoPE1XT5TpbR0mcpuSVVn1EXOGvA+V2uP7tUKTMuxSzaOshycRlWWaxsaVjb21Yi92LXz2Y3vU7fiualD81y+EcHup1WOtazkiiH/J5Lj+2FVVHmYdtleduyLOyR/DQ9kzwhXLQ6UOVFRZxziPK8jzsjqGOPyYWO/sqJcxyqztWb+V9i5wb7Ni0HXNTLFJp6aaIGxkjewHmLgQD+68auiFSOKLj3KWdm5WCTR/hpsd7amEt/wCfq2+N7LPhfY5G5qXthZcmbtAaekhidbExgDrbMW02+FytEVZWOtSjhgoskV6WFCZdqBLV1Dxra6V5B5xiNj3WWZ6nEqyxTb+TutyP1KrrM+zlZSNuw6MsFWm4pzdG4yl6rPCFRU1OVtfVZzbInOBIaXBou4gEgDnPMFAzWbDYnFpIaS1u0gGwvsudgQWZtUlAHtu6RkLS4BpkDgHAkhzmkAghttfzRIlGF1duxgNM/HgwuL+QBpuRtuBa9ra9mxLHmF3tY8CJxxcEnD62o8Hk182vVrQ8sz3BSvkvgY+S23C0ut87bEseqLeiPDYiQbNJDfWsDweTXzfqh5ZgxnCHWOG9g62q/KL7LoLepmdQSgFxikAAuSWOsBz3tsSzPcEtbfoYjE4NDi0hpNg6xsTzA7CdRQ8s9T8kjLTwgWki+sW1HYdfIgatqeUAQBAEBs5N9vD2rPEEWpKHMvKPoBajuBAEBC56cXVPZFRnoVV+nLwUgsxxS3N0HIs9XFC2FocWPJN3BtgRblWiabWR1dppyqRSicRvEr+ib/2M81VgkY+Eq9hmlSPgyvBHILPY94cLg2Ojedo+a9irSPKMXGuk/wCZMsbPri2p6g8TVbPlOjtHSZXG55V6PKMXNIHMP6jEPqY1UweZztllaqvnIuVaDrlE51Vemral/IZHAfJnAb+zQs0nds4taWKpJ/JdeSP4aHsmeELQtDsQ5UU3nnxjU9p/YKifMzkbR1ZHa5g52MfGynmcGysAbG5x1SNGpov/AFjZ8dXxVkJ+jNmzbQmsEtTulYbQgCA47PrOxkET4YnB1Q8FpsfZA7ST/VbYP1+dc52yRk2naFFYY6/sVOFScwsjcj9Sq6zPs5W0jobDoywVabinN0bjKXqs8IVFTU5W19VmXMysbTwVkjwHRl1PHID0cj3tk+kk/okHZMUJKEZSemSJGSlbTUdZRtcHubC6aR413/MaIhf4RtaT117ayaLcKhCVP4v/AK/QgcqMLsl0FgXWfUtNheznPBa35kbFF8qM009zH6/udAx1svx/1NisfgRTu1Kf95p/9C8fYxSMbLQ1lYwANqYY9IwfyTskGkHyNw4fMrzVNnmUqcqi9V+pF5QlkjyfQmBz2Ru0hkMZIJmxWs8t13sNV+QLx5JWKptqnHDpne3cyZBJLMpGp0tzE0yWAEly+51OsL/NF63PaWk8fb6mLLOi/wAKh0OkwfiZPaYcV8Gv1dVkdsOR5Uw7lYe71JPPKpAfI3HWh2hZwWEfh9bBtF72tt1L2ZZtDzeun0P3Jz2SZNpKWSzW1JqAx5/kmbIDC75EuLT1kWiQg06UYP1v/m+REZ8xllTG1ws5tNCCOYhtiFGepVtKtNL4RzyiUBAEAQGzk328Pas8QRakocy8o+gFqO4EAQELnpxdU9kVGehVX6cvBSCznGJTfFWe8z/9jl7ifcs31T3Mb4qz3mf/ALHJifcb6p7maYrpdLpdI/S3vpMRxXta+Lbs1Ly71IYpXxXzM9RlupkaWPnlex21rnkg/ML3EyTqzas2acMrmODmktc03BBsQRsIK8IJtO6JHfFWe8z/APY5e4n3LN9U9zIsm+3lXhWSTM4KtoAFRMABYAPdYAbAvcTLN9U9zNGeZ0ji57i57jcuJuSfiV4Vttu7MZCHhLUGctZAAI53ho2B1ngfAB4Nh8l6pNFsa1SOkv59SR3/AFfb2jPno2qW8kW8XVNCtzprZgQ+ofY8jbMHy4AFx81FybK5V6ktWQ68KggLI3I/Uqusz7OVtI6Gw6MsFWm4pzdG4yl6rPCFRU1OVtfVZzrZ3BjmBxDHEFzQdTi31SRy2UDPd2sIZnMDg1xaHtLXAG2Jp2tPOEPE2tDPQ5TngBEUskYdtDXEA/G3P8V6m0SjOUeV2MUVVI1+ka9wk1nGHHFd1w44tusE968ueKTTunmIqqRrHRte5sb7YmAkNdbZcbDsS4UmlZPIy0OU54L6KWSMO2hriAfjbnRNrQ9jOUeV2MX4uTh8N/5nr8I8Pl4X9WvnS55ieeep5dO4sDC4mMEkNvwQTqJA2Xsh5d2t6G4/LlU5paaiYsIsWmR1iDqItfZZe4mT3s9Lmm6oeWtaXOLGXLW3Nmlxu4tHJcrwjd2seqqqkldike6R1rYnEk2GwXKN3EpOTu2YUPAgCAIDZyb7eHtWeIItSUOZeUfQC1HcCAIDUytQCogkicS1sjcJI2i/NdeNXViM444uPc5D0ZQdNN9HkobpGTgod2PRlB0030eSbpDgYd2PRlB0030eSbpDgYd2PRlB0030eSbpDgYd2PRlB0030eSbpDgYd2PRlB0030eSbpDgYd2PRlB0030eSbpDgYd2PRlB0030eSbpDgYd2PRlB0030eSbpDgYd2PRlB0030eSbpDgYd2PRlB0030eSbpDgYd2PRlB0030eSbpDgYd2PRlB0030eSbpDgYd2PRlB0030eSbpDgYd2PRlB0030eSbpDgYd2PRlB0030eSbpDgYd2T2bGbbKASBj3v0hBOK2rDcarAc6lGOEvo0VSvZk4pFxyuXsx4quodM6WRrnACzcNuCLco+Cg4Ju5mqbLGpLE2R/oyg6ab6PJebpFfAw7sejKDppvo8k3SHAw7sejKDppvo8k3SHAw7sejKDppvo8k3SHAw7sejKDppvo8k3SHAw7sejKDppvo8k3SHAw7sejKDppvo8k3SHAw7sejKDppvo8k3SHAw7sejKDppvo8k3SHAw7sejKDppvo8k3SHAw7sejKDppvo8k3SHAw7sejKDppvo8k3SHAw7sejKDppvo8k3SHAw7sejKDppvo8k3SHAw7sejKDppvo8k3SHAw7s9wbm8DHtcJpiWuDh6n8pvzfBN2j1bFFO92durDYEAQBAEAQBAEAQBAEAQBAEAQBAEAQBAEAQBAEAQBAEAQBAEAQBAEAQBAEAQBAEAQBAEAQBAEAQBAEAQB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116711" y="-108347"/>
            <a:ext cx="228660" cy="228601"/>
          </a:xfrm>
          <a:prstGeom prst="rect">
            <a:avLst/>
          </a:prstGeom>
          <a:noFill/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26" name="AutoShape 2" descr="http://www.dbs.ifi.lmu.de/georich14/images/logo_small.png"/>
          <p:cNvSpPr>
            <a:spLocks noChangeAspect="1" noChangeArrowheads="1"/>
          </p:cNvSpPr>
          <p:nvPr/>
        </p:nvSpPr>
        <p:spPr bwMode="auto">
          <a:xfrm>
            <a:off x="63500" y="-136525"/>
            <a:ext cx="1047750" cy="1047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0228" name="AutoShape 4" descr="http://www.dbs.ifi.lmu.de/georich14/images/logo_small.png"/>
          <p:cNvSpPr>
            <a:spLocks noChangeAspect="1" noChangeArrowheads="1"/>
          </p:cNvSpPr>
          <p:nvPr/>
        </p:nvSpPr>
        <p:spPr bwMode="auto">
          <a:xfrm>
            <a:off x="63500" y="-136525"/>
            <a:ext cx="1047750" cy="1047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Untertitel 12"/>
          <p:cNvSpPr>
            <a:spLocks noGrp="1"/>
          </p:cNvSpPr>
          <p:nvPr>
            <p:ph type="subTitle" idx="1"/>
          </p:nvPr>
        </p:nvSpPr>
        <p:spPr>
          <a:xfrm>
            <a:off x="1331640" y="3390870"/>
            <a:ext cx="7812360" cy="837064"/>
          </a:xfrm>
        </p:spPr>
        <p:txBody>
          <a:bodyPr/>
          <a:lstStyle/>
          <a:p>
            <a:pPr algn="ctr"/>
            <a:endParaRPr lang="de-DE" dirty="0" smtClean="0"/>
          </a:p>
          <a:p>
            <a:pPr algn="ctr"/>
            <a:r>
              <a:rPr lang="de-DE" dirty="0" err="1" smtClean="0"/>
              <a:t>Snowbird</a:t>
            </a:r>
            <a:r>
              <a:rPr lang="de-DE" dirty="0" smtClean="0"/>
              <a:t> 2014</a:t>
            </a:r>
            <a:endParaRPr lang="de-DE" dirty="0"/>
          </a:p>
        </p:txBody>
      </p:sp>
      <p:sp>
        <p:nvSpPr>
          <p:cNvPr id="10242" name="AutoShape 2" descr="data:image/jpeg;base64,/9j/4AAQSkZJRgABAQAAAQABAAD/2wCEAAkGBwgHBgkIBwgKCgkLDRYPDQwMDRsUFRAWIB0iIiAdHx8kKDQsJCYxJx8fLT0tMTU3Ojo6Iys/RD84QzQ5OjcBCgoKDQwNGg8PGjclHyU3Nzc3Nzc3Nzc3Nzc3Nzc3Nzc3Nzc3Nzc3Nzc3Nzc3Nzc3Nzc3Nzc3Nzc3Nzc3Nzc3N//AABEIAK8ArwMBEQACEQEDEQH/xAAcAAEAAgMBAQEAAAAAAAAAAAAABQYDBAcCAQj/xABHEAABAwMBBQQGBQgHCQAAAAABAAIDBAURBgcSITFBE1FhgRQiMnGhsRUzUmKRIyRCU3KCosEWF1WSstLhJTRDRmNzlMLD/8QAGwEBAAMBAQEBAAAAAAAAAAAAAAECAwQFBgf/xAA3EQACAQMCAwUGBAUFAAAAAAAAAQIDBBEhMQUSQRMyUWFxIoGhsdHwBhSRwRVCUuHxFiMzU3L/2gAMAwEAAhEDEQA/AO4oAgCAIAgCAIAgCAIAgCAIAgCAIAgCAIAgCAIAgCAIAgCAIAgCAIAgCAIAgCAIAgCAIAgCAIAgCAIAgCAIAgCAIAgCAIAgCAIAgCAIAgCAIAgCAIAgCAIAgCAIAgCAIAgCAIAgCAIAgCAIAgCAIAgCAIAgCAIAgCAIAgCAIAgCAIAgCAIAgCAIAgCAIAgCAIAgCAIAgCAIAgCAIAgCAIAgCAIAgCAIAgCAIAgCAIAgCAIAgCAIAgCAIAgCAIAgCAIAgPhIHNAUbWG1CyaWupts8VTVVLWB0gpw0iPPIHJHHHHC7aFhVrx51oirkkY9KbT7bqq8R2u326uZI5rnl8u5utaOZOHZ7kr2FSjDnk0FNNkzq3Wtk0nGz6UncZ3jLKeFu9I7yzge8kLGhbVK/cRLkkUh23S09r6tnrzH9rfZn8M/zXd/CaqXeRXtESh2vWZ1pkukVsuZpmSiIucIW5eRnAHaZP4Ln/IVe17N+pR14c3J1NSHbfYpZWRi23Fu84Def2YA8Sd7gFrLhdaKy2i/OiT1FtZ03Y6plPG6e4PLd5xpAC1g6ZJI556ZWNvY1a8eZaIlySPWntptJqF030dY7rIyEDtHfkhu597xnqs7u3/KJdpJalJV4x3J/wDpbaY3NjrZZKKd3sw1MRY5554b0cfcSuVSjyt50ReM4y1TIm77SLNajieGsPdkMjJ8pHtPwSi+3eKScvRafrt+jIc4ohWbbdMkuEtLdIy0fqoyHHwIeV6MeGXEltgc6MlNtosNXN2NHab7USdGxU0bifIPyplwyrBZk0vf/Yc6Jel11U1g3qXR+oXNPIyQxxn8HPWMrZReHUXx+hPN5ElTX+6T/wDKt0j/AO7LAP8A3WcqUV/On+v0Jz5G7HX3J/B1knj/AGqiL+Tiqckf6vmDZZNWuBLqJrD3GcfyCrheJJtM3iAXNwccRnkoB6QBAEAKAp+0rWcWkbGZIy19xqMspYnd/V58G5z48B1XVZ2ruKmOnUrKWEfm+6UtUaSG7XGYunuL3yMDx60jQcF58C7IHfgr6SnOPM4Q2Ri/E6ZspFPpLRt31jcGgulHY0zCcF4B5A/edj+6vLv3KvWjQiaR0WSl6ft1x2gaxArZXudO8zVczR9XGOeO7uAXbWnC0oae71MpPqWnUmyq7Vl4nntcFuo6IkNhhEp4NAxk8OZ5lclHiMIQSnlswddR3K3rualt7aPTFBuvitgJqJusk7uLvwzj4dF02cZTcq8t3t6EUItt1ZdfkV+w3GK13BtbLTMqXRMcYY5AHMEmMNLgeYHPC3uaLrQ7NPCe/odJ8pYq6/3hkLC+orayb2ncSXE8Sfn4AK05U7ek29IxRDeFk7rG236Ns4t1AYI3xw9tPPIMNYPZMr8cSSRhrebiMDkSPhpyrXtbnlrnZfsvQ5IU5Vpc0tjlmotdVVVUTMtL5YI3DcfVuP5xMP2v0G9d1uAvorPglOCUq/tPw6L3dfVnZolhbEdpbStx1RVv7D1IGO/LVUgyGk/4iteLcYtuF0k56vpFaf4X2ispcqOu6f0FYbYxu9SNq5ustS0OJ9w5Bfm91+J+IXssqXJHwjp8dzFVG2Wo2ekljja2IQui4xSQfk3xH7pHL5HrlUtritTlzczb83k3g2btpuNTBVR2y7va+dwJpqkDAqQOJBHR4HMDmASMcQPp7euq0c41XQ6ETwOSugk+oAgCAIAgCAjL/e6Gw2ya4XOZsUETc8+Lz0a0dSVenTlVkoxRDeD83V303tJ1FX3CMRDsot8iWQRsp4QeAyffn35X0cXSs6ai/wDLMdZFdmkrLnXQU80/byDcponPd6oaDhoB+zxXTiNOLkl5kFx2pXSOB9v0lb5M0VkibHIRykn3fWcfEcfMuXHYUm815by+Rab6Civ0OidJ07LFVwSX26ETVU0ZbIKaJvsx928c5I/0UOi7ms+0Xsrbz8yHjBYLXrW90ejqy/X2vbJNUZhtdKWNb2juTpMDiWgn4Fc07SlOsqVNer/YxnSUtznjaEf0bq73Vv35qmpFPBvcST7cjz5YH7xXoOp/vqjBaJZfyRqlhHmut0dptEJqiDcqwB/YnnTw8wXdz3cMDo33jEwqOrUfL3V18X9ETjQ6NscsENFa6zVde4boY9sJOPUY3PaOPjwx7ge9eDxy5lOato+/9kZzi3HBR9Z6qmvs5jic5tM53ayDP1kh5Z8Gtw0DwJ5kr1OG2Ct4c0l7X7fepfurlRFabslVqK9U9towe0md6z8cI2jm4+AH8l13V1C1oyqy6fEJZeD9H0FlpbHa4LdQs3YYW7uTzcerj4kr8e4vWqXNWVaruzOrE2KRhd+K8+0g5GVNZJeGE8F79GizsjAx3W3tr6F8IduTAh8EnWORvFrvI/DIXoUX2UkzZLBnsVf9J2ynq3M3JHNIljznckB3Xt8nAhevnOq2IJBAEAQBAEAQFK17oX+mc1L6RdJ6anpwSyCNgILjzcc8zjAHdx711Wt3+Xy4xy2VlHJEUuySkpbBV2mnus7PTJWuqJ+ybvvY32Y/dvcfFbS4jOVRVGtiORGOw7G7ZabzSXCa4TVbad++IZIwGucOWcdxwfJWq8TqVIOGMZCgkaOq9l1uvGrayWnqpqQzxCqlwA4GR73A4zyzukpQ4lUpw5WsmVaShhny3bG7HBKH19bWVTf1YxGD78cVafFarXspI5+3Ruai2X0d+r2TvuktNTxRtgp6aKFu5DG3k0Z8znxVKPEJ0ouKWc6t+ZdV4vcw6e0DQ1NssktRUGSC3mdzIHRjdlkMjsOf349Xh93C4a/FJqdTC73w8katpGrW7Hqetqpqqpv1VJPO8ySOMTfWcVrT47KEVFQWERzJnvaddKPSWiabTNqGJKmPssHmIh7Tj4k8Px7k4ZSld3TuKmyefeXck44Rww9cBfWFTv2xvTbbFZTc6yLdrq8Zw7nHF+iPDPP8F8Hxzi0atw6MH7Mfn/bYvGSiX+pbFPG7dcA7plfOXCpVovD1ImoyWhioIWRxB0pAcemVhY0IUoKU9ylKCitTbNQ0cG8F3u5itIm7muh4dNlZOuU5zU0w8NqLxTgANjrd9vH7bGOP8RcfNe/aT56EX96M0TyieXSSEAQBAEAQBAEAQFZu8hp9UUzj7FVRvY0/ejeDjzDyf3SrLY8/iGVTUjI6fHVVPFlXMRle9wDVKZl2s5vCNPTDzFbHUkn1tLUTRPA6euS38WuafNebdLFVntOb5VnwN2vuMNBRzVdVJuQwsL3u7gFlThKpJRjuyqm5PCPzPqm+T6ivU9yqMjfOI2fYYPZav0Gzto2tJUl0382dqWFglNnWnDfr6w1DfzKlIlmz+l3N8/kCvJ/EXFlw60bXflov3fu+ZEpYLjqHapPb7xU0Vuo4JqeB3Zh7nEZI58O4HI8l4HDvwqrm1hVuKjUpa4Xg9t+uNyMZRI0u0H0KyRXW/wBM0TVJzR0UJO9I0fpuzyGeRXJ/piFS+7K3m5Rh3m8YT8F5hQWcsr9XtguEs5kprZTRsJzul7nEhey/wfbSk5Oo9S0o5eUWbT20hlxs9xrq2hfAaCPeeWO3mvJzutHiT5Lwr78OVLe6pUKVRS7R4Wd1jVvzXmVeUys/1x3T+zKX++5e9/o+3/7JfAvgsVZtIOmrY+b0aGe8V9TvyU++QyFjGNYeI4+01wHmVpw3hynTxFvkWcPx1+hqpYijb0VtOu+pLo6Ka30VLb6aMzVlUXuxEwfDJPL/AEXXc2EKEdJNyeyCk2aeoduDIqh0en7c2WEZAqKpxbvHvDR09/wV6XCnjNSWA5+BH2nbXeJ7jTwVdto5IpZWsxGXNIBOOHNaVOFwUW1JkKbLDr7axJpy/vtVrooaowNHpD5XEbrzx3RjuBH4rnteHdtT55PBaU8Mrbdul33smz0ZHXEjl0/wmH9RXnZ0jZ1rQ60ttTUOoXUstNII3gO3mOJGfVP8l5t3a/lp8ucl4yyXJcpYIAgIbVFvmrbeJKRodV0sgngbnG8QCC3P3mlw81KZlWpKrTcH1IegqI6+miqIXExyDIDgQ4HqCDxBB4EHkUZ8nKhKE3GXQkoIuKg66NPUjblELXdm1uMUtduxzv6RzD1WOPg4YbnvDR1XPc03OKfVHpzpt0srocm2taubcJzY7dIHU0L81D2HhI8cmjwHz9y9vgnD3TX5ia1e3l9/ItQpcvtMoFrt1VdrhBQUMRlqJ3BrWj5nuA717larCjB1JvCOlHWp5Ytnemau2kRi6MOWHP8AvBfylH3RxH7mF+d3FhX4zxiNSp/xfJLp6v8AfPQznTfMs7HPtI2yO6XOa43Y5t1E01NY93Hf48G+9xX2fFLmVvRVGh35+zHy8X6JFz40VetdVufNJ2TZnl73k+rTwN4nya34+9awhS4bZqEVt8W/H1ZKRcL3UaB1BJbaOmuFzhipoxT0tNT0o4knnxGS5xxxXl048StueooRedW2/D6F5OL2I/X7qTTFsi0haHyOBd6RWyvI3nk+y048APINWXBqVW+uHxO4/wDMVrp4tffiZ411KDTSmnqIpmtDjG8OAPIkL6epFTg4vZkmRjJ7hXiONhlqaiXAaObnOPJRFQpQS2igX3XtRFpawUWibbIwygCou0sfOSUgEM9w+W6vPtYuvUdxP3FpaLCPFlYzR2iJr9M1gvF4a6C2NIG9DFj15R48fl34VqrdzcKku7HcLRGps1ttNBJVaru4/wBmWYb7WH/jzkeoweZB/BWvakmlQhvL5CK6kdaqOs17rN3pDy11XK6epm6QxjiT3AAYA8lrVlG1oadNF6kL2mfNZXCnvuoxT2OjayjgDaOhjiYN6UN9VpPUlx+YUW8JUqTc3ruw3l6H6L0HpmLSum6e2tIM31lQ8D25DzPyHuAXz1zXdeq5/eDaKwixrAkIAgPLsAHOB4lAVO+xU9omnutJV0kbZDv1NLNOyNsh+2xzjhr8d/A9cc1eMZS0SyctxbQra9SFk2maUpqZszriZHEfVRRlzgfl8V0xsLiT7uDkp28ovU55rfapXahgmtVopvRaCdu4/eG9NKOo7mjwGT4r07fhsaXt1Hl/A7Y6LCKxb9G3urpm1tRRTUdtyBJVzxENY37W77Th4gELor31Gknh5fghg7hoXTdg0tapKyiqoal3Zl9RcN9p9UDJxjg1vgvk7y8r3lRRax4IlI47tM1aNWX4S0pcLfSt7OmaRguz7TiO8nHkAvp+GWf5Si1LvPf6EylkalMli09Q6b7F0M8uKytOQe1LvYHDoB0ODkLns6buLyd5N5S9mPkuvvbKtYNa2Xa2WvR9xp4WPkvNxd2L3FpDYYQQTg9ckcvdnkumrQrVbyEnpCOvrIlPCJPQMdHYqSfVt3YXMpyYbbCR9fUYJ/Ad/j4Ln4n2ly1Z0uvefgv7kx0WWQtvqTVT3W/3MzTVEbC6M9kXMM7+DS44w3d4kA890Bb1qbhCnbUViPXX+Vav9ds+DKn2OkisVp9MrGu+lKtn5nC4Y7GI8DK7xIyGg95d3LocnVqcse6t35+H36AsmyiigooLxq+siMjbPAfR2bvB0pHPPgOn3lzX83JwoL+bctHxKdS1MFz1A2q1DPL2FRUdpWSsbvOIJy7A7zyHcu2UHTp8tNarYru9Sa1FcKzX2r4o7VSkRkNpqKnaOEUTTwJ7hxJJ5DyWFGEbSj7b836kv2mbGt7zQxWyi0pYZC+328l1RNgj0moyd53uHT3+AVbWlJydepu9vJEyfRGpbr/R2XR1XRW0SfS9zd2dXUEYbDAD7DD3u6q86M6ldSn3Y7epGcLQvGxDRMj6oalucLmRRjFEx7cb5POTj0HId/z4eJ3Sx2MH6l4R6s7h0Ximh8c3eGMke4oDG6AOGDJLg9zyEyDRqLHST57SW4YPRtwnb8nq6qSXT4IYIybQlhnJM0de/Jyd66VJ/wDotFc1F4fovoRymg/ZTop7i51mc5x5k1k5J/jWiv7hbS+C+hHIjYp9mujqc5jsNOev5Rz3/wCJxUO+uJbyHKjJS7P9M0VQ+oobc+lkf7RgqpmDyAdgeSynXqT0lLJOESkOnbVG9sjqQTSNOQ+pkdM4HvBeSssskw3rStmvMMkdZRNHagCR8JMbnjuLm4JCvCbhJSW6IayQEWyXRscrZBbJSWkEB1VJg4810viFw002RyI27zs10teHtkqbeY5WjHaQyuY5w+9x4+88VSjd1qKxB6BxTNCl2QaOgaRJQ1FRnrLUvB/hIWkuI3L649w5EbtXsy0tWQ08E9HUuhpmlsMZrZi2MHnjLuGeCxpXVWk24vV7jlTM0OzvTUFtZbY6B/obakVTojO8h8gGBvceIwOXJWd3WlLmb1xgcqMN02aaYu1wmr7hRTS1MxBe70mQDgMAAA8AAAAPBTC+rwioxeiHKiWt+lrPb7E+x0tEBbpA4SRPcXb29zyScrKdapOp2jepOElgrD9jukHTdoKasa39WKl278ePxXV/ErjG5XkRYrVoyxWe31FFa6AUrKmMxyyRvd2rmn/qE73U9eC5p3NWo05vJZRSIT+qLRn9mzf+VJ/mW/8AELn+r4IjkRt27Zlo+31DJ4LMx8reLTPK+QA/suJHwVJ31xNcrkORIt7GhjA0AADgAByC5Sx6QBAEAQBAEAQBAEAQBAEAQBAEAQBAEAQBAEAQBAEAQBAEAQBAEAQBAEAQBAEAQBAEAQBAEAQBAEAQBAEAQBAEAQBAEAQBAEAQBAEAQBAEAQBAEAQBAEAQBAEAQBAEAQBAEAQBAEAQBAEAQBAEAQBAEAQBAEAQBAEAQBAEAQBAEAQBAEAQBAEAQBAEAQBAEAQBAEAQBAEAQBAEAQBAEAQBAEAQBAEAQBAEAQBAEAQBAEAQBAEAQBAEAQBAEAQBAEAQBAf/2Q=="/>
          <p:cNvSpPr>
            <a:spLocks noChangeAspect="1" noChangeArrowheads="1"/>
          </p:cNvSpPr>
          <p:nvPr/>
        </p:nvSpPr>
        <p:spPr bwMode="auto">
          <a:xfrm>
            <a:off x="155575" y="-800100"/>
            <a:ext cx="1666875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t="28813" b="30026"/>
          <a:stretch>
            <a:fillRect/>
          </a:stretch>
        </p:blipFill>
        <p:spPr bwMode="auto">
          <a:xfrm>
            <a:off x="7359079" y="0"/>
            <a:ext cx="174942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06761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GeoRich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/>
              <a:t>	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	</a:t>
            </a:r>
            <a:r>
              <a:rPr lang="en-US" sz="1800" dirty="0" smtClean="0"/>
              <a:t>The </a:t>
            </a:r>
            <a:r>
              <a:rPr lang="en-US" sz="1800" dirty="0" smtClean="0"/>
              <a:t>aim of this workshop is to provide a unique forum for discussing in depth the challenges, opportunities, novel techniques and applications on </a:t>
            </a:r>
            <a:r>
              <a:rPr lang="en-US" sz="1800" b="1" dirty="0" smtClean="0">
                <a:solidFill>
                  <a:srgbClr val="00B050"/>
                </a:solidFill>
              </a:rPr>
              <a:t>modeling, managing, searching and mining rich geo-spatial data</a:t>
            </a:r>
            <a:r>
              <a:rPr lang="en-US" sz="1800" dirty="0" smtClean="0">
                <a:solidFill>
                  <a:srgbClr val="00B050"/>
                </a:solidFill>
              </a:rPr>
              <a:t>,</a:t>
            </a:r>
            <a:r>
              <a:rPr lang="en-US" sz="1800" dirty="0" smtClean="0"/>
              <a:t> in order to fuel scientific research on big spatial data applications beyond the current research frontiers. </a:t>
            </a:r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31589"/>
            <a:ext cx="6624736" cy="369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Steering Committee and Chairs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78178" name="AutoShape 2" descr="data:image/jpeg;base64,/9j/4AAQSkZJRgABAQAAAQABAAD/2wCEAAkGBxQSEhUUEhQTFhUWFxgaGBYYFx4YGBgZGhgWGRgaGhwZHCggIBwlGxgVITEiJSkrLi4uHB8zODMsNygtLi0BCgoKDg0OGhAQGy8kICQsLCwsLCwsLCwsLiwsLSwsLCwsNywsLCwsLCwsLiwsLCwsLCwtLCwsLCwsLCw4LCwsNP/AABEIAOIA3wMBIgACEQEDEQH/xAAcAAABBAMBAAAAAAAAAAAAAAAABAUGBwECAwj/xABNEAACAQIDBAYFBwcLAgcBAAABAgMAEQQSIQUGMUEHEyJRYXEyQoGRoRQjM1KxssFicnOSotHhFSRDU4KDo7PCw/B00gglNERUY5MX/8QAGgEBAAMBAQEAAAAAAAAAAAAAAAIDBAEFBv/EADURAAIBAgQDBgMIAgMAAAAAAAABAgMRBBIhMRMyQQUiUWFxoULB8DNDgZGx0eHxNFIUFSP/2gAMAwEAAhEDEQA/ALxooooBg3r3nXAiPMjN1hYC3LLb99cdm709bJEvVECViA1+BCM2o/s0w9L2GEgwqsLrnfS9tcq2OntqNPghBF1kOZHUdlgzZhfQ2N9NLitEMDUqZZqdk+hF1Yx0aLoorz7JtnFHjiMR/wDq/wD3VwfaEx4yynzkY/jW9dky/wBvYjxD0TWrSAcSB5mvOLyseLMfMk/bXLIO4e6pLsjxn7fyc4nkejHx8Q4yRjzcfvrg+3MMvHEQDzlQfjXnvKO6s2qS7Jj1l7DiF+PvTgxxxUHskU/YaTPvrgR/7hPYGP2CqMoqa7Jp9ZP2OcRl1ydIGAH9MT5Rv/20nfpIwQ4GU+Uf7yKpy9FTXZdHz/P+BxGTXe/e5MTJE0DzIEDBlYWDXKkG6seFiOHOpP0bY0zHEN2gAIhlJLAEdaSwJ77gcB6I48qowseZgKtboyhy9eP0X+5WPGdn0KUHUiu96ko1ZPuk4oooryiwKKKKAKKKKAKKKKAKKKKAKKKKAKwzWrNaOl6AhfSUmZcMRykb4r/CmfaOHvhiLakU/wDSApVIGFvpuPcSj+ym3Hn+bi1uX2jxr1cPJ8KFvH5mWtzELOAJ5Uv3b2FHiJhFL1gDA2ZCBawvrmU3v7Kc2w5tYacPhwpfu7GRio9ALk3/AFTbnWupWlkdvA5Fq6I1gdgRYjrFjEscqIzqHZXV8trrcIpU6jvrlujsuKaYxzJmBRypzMpDKLgdk8DY1LUhvDL8nAWVQyyDUsYiderJOnDUDX4U27oQZcZF45x743px5OE9dlp4rQnfVESSWNke+HVTkuro0hytcWuHkIIPD20tGGXD4SOcojy4hnCZxmWNIzZjlOhYsR6VwBypevXShoQAQ9r2RVy5DfMSqjQAGiSIYnBxQqR12HZ8qEgdZHIcxy30LA27PG3Cr3Pa+19db6W/cIY8TihJBYwosge/WImUMhUizBeyLNbgBe/hq4bUu+BwZAW5OIDsFALZGXJmIF9FJFdZVeLZ8kMpKMZ0ZI2PaKhSG7PEC9uIAvXCXFKMDCodOtSWRslySFcCx00vpwpe9sq2l8n8wOGKbEPhsCUlKErIjEzLFqJiqk5mBOlu+o1j1dpZGYXbO2YgWBNzcge+nebHwvh8OhkyvH1ua0bsLSMGsNRwt+4027Rxa5isVygUDMwIZjksxIzGwzFrC/d412ipK+nV9PMMzsWAmQGxtp8b6+WlWzubGEaXxWL7Zaq7YmJvLwAF7/hrr3VbG7gzM/5kfvJlrH2i5ZXf61RyPOiQhgeFZrREtW9eGaQooooArnLMq+kQB3k2A8710ph2nBnxkSFmAaGVlIOoZHiB0N1Nw/MHhpbW5AcjtSD+ui/XX99dYsbGx7Lq3kwP2UhGypf/AJc9vzYT/tUi2ps3K0TtLI7GeILmyC13BI7CKT2QRreu2A/iQVnrB31p1PjR1PjXAdAazWqLYVtQBRRRQEU6RR8xEe6dfuSVH8XN80o8R9oqR9Ig/moPdKh+8PxqFYnEdgeyvXwivSXqzLWXeJS2DrWKMxsHUC44X5UqXGDvFaSYtPrL7xUbvZmZNobu0j9Ypytcm48eOnd4UjlLhi6kqx5p2fu2pzeZTwKnyN64th2b0UkPkjH7BViaW5NOTGfETSkEGSQg8RnOvnrTTNh6lh2HO3CJvaVX7xBrI3PxDf1S+bG/7KkfGrI16ceqLFGT6EFlw9IpoKsxNwGPpzqPAIT8Sw+ylMfR3B68kreWVR901P8A7CiuvsWKEioGW1a1dsO4WBHGIt+c7fYCBThh92cGno4aC/eY1J95F6i+1aS2TJcNlG7LnCyAkj31am5+1YlaXrJI1usdszAXsZL2ueVx7xVL9IGxMQNrYswKwtIturYIQDHGw5jkwpJgtobVjByyY/Kpsbh5VU8bHMGUaV5uL7R4ycYx9/4Jxo2eZnqOGdXF0ZWHeCD9ldK8xQb7Yq9nbDytz62CMnyOQKafsHv/ADgDNEn91NNAPcrkeyvN4rW69/6Lshf9FU1h+kp7dtcUo7kkjk+MiBv2qXwdIOHtczY2E/lKZPgOsX4VF4hL4X7fud4bLWqO73M0ZglRirh2jvoRldCxBvyvEnCxpgw2/MJtlx8Ov9cqqfd83rWd4NrSzwDqjh5iJFI6trWBuhNszXsGLHwBqUcRC+unqjjpsfAmI+USQjEeqsiXTRVLMtjZszMLLrmAOtxSPCYiWXFRLLJmVHvlCBQWVZdeJOh6vQHmb8grad7YRI0ztkbIEdkmiOTtAotpggB9P0hc8uGhsDagONkdo5lhS+VjGWLM8cAt82CLjI5Y2sC9rmxq7iRtuQyssKim3+XsP60yJfQZz1f37U5VxNPYBRRRXQFFFFAUX0+bdngxuHSGSy9RmKMFdM3WOM2RwVzdka2vpUQwPSBOBaXD4OZeeaKx94Nh7qtfpiwqs+ELAEfPLYi41MR5+VRKHdbCySwK0KhXljVsl0uGYA+gRyqmdW0sniWRjpcctyt6mxbhFw0kQ1vIs6yqulwMkwvbgOyDxqwI8RMnovGfz4hf3oVHwqoN8ej+fD4mX5PhZpMKMpjZR1xtkXMCFu1w+fiOFqaMJtaaBsgmniYD6Muy2H6Njb4VTUjVT7sn+v6ko5Xui/49tSj0oUI/Ik7R/suoH7Vd03gj9dJk80L/ABizD41S+G34xSf0iSfpEH2plpzw/SYR9Lhwe8xya+xWH+qoKrXXgzrhEt+Da8DmyzR5vq5gG/VOvwpbVS4fpGwEgtIZI78pI8w9pTMtO2z9rYFx/N8RCttbRTdV71Rl+Iqf/KkuaDI8NdGWJRUJXb4X0MZm8OxKP2FzH31sN8XX1VlPcI5IfiwYfZVkcTTfl+BF02TSik2zsWJoo5VBAkRWAPEZgDY2560prQQKf3ji/wDNsV4mM/4EI/Cph0bx2jxP/Uf7MP76jO8y/wDm0visZ/YUfhUy3HjtHN4zn/LiFZIfbMulyIe8Zs+KYWlijkB5OgYe5hTFidwNnP8A+0iT9HeL/LIqTUVrKSB4roqwbfRviIvzXDD/ABFY/GmXG9ELn6LGC3dJDc/rK4+7VrUVHJHwJZmURjuijaC3y/JpByyyMGPsdAB76je0NwNoxanBSE/WTJJbyyMT8K9N0UyIZmeRsTisdhfSbHQdwYyxD3GwqyN09pmfCQvNPI0jBrgzMM1nYegGA4AcqnPStgzJDh7MFIntquYaxuTpcfVHOku4kDfKu11fzcLaqhUksyjUlj9Ws1WKlJQLItpZhpk2OZVcR4dmZlIDdUQCSCBd2UC3jerXUaCs0VdTpKnsVylmCiiirSIVzla1dKKAgPSfHmjwxOlpit+66Mdbm/qjSmvAQDrMMb/00XMfXFSDpThvhY2+pOh96un2sKZ9mp2sMf8A7o/vCsdbSrH8C6HIywusJ/hzrli4UlGWRI3X6rKGU/raUsArNbCkiGM6PdnT3vhkTxiLRa+SED3io3tPoXia5w+LmjPISKsqjyy5D7yatOiuWR27PP21+hvaC6wvh5h3BjGx9jCw/Wpg2LudtDDY6Bp8HiFUPcsqGVRoR6UWYcxXqCiuOKasLlR7Q2iIWVZElDMLhTGykgki/btzB40s2bFJNIqLHlLKzAuwAsLa9jMeLD3Uv6TsAjzYVmBvaUXDFTYGMgaEcMze81vuJh7Yp7ljlhsuZmbLdhe1zpewrFwYqqoF+Z5bkt2TCYYY4rg9WirfvsLX40oaU/8APK/upRas1vM5WG86j+VCSRmZItO7RxfyuPhUw3Z7Mb25yv8AAKPwqFb8abWX/p4vvzVPN1P/AE9++SX/ADHH4Vmh9s/QtlyIdInJvXSiitJUFFFFAFcZHN/L/mtdqKAh3SA144LkfTg27/mpPHxrXdJcs8pBB+bj+LP+6tukj0MN+nv/AIcn7677op87N+jg+9PWV/br0LfuyRiQ8dPwo60+Fd6K1FRpE1xW9FFAFFFFARbpMS+z5COIkgP+PED8CaZNjC4w36ZPtFSfflL4DE+ETN+p2vwqK7uPf5OP/tX7DWSuv/SHqi6HKyx6KKK1lIUUUUAUUUUBCekUdvC/3v8AtVvuctsTJ+iH3q16RfSwp/Kk+xK23fxMcU7tI6oDEvpEC/aPC/HyrI/8hfXQu+7JnUf393hbZ+BmxSIHaPJZWNgc8iJqR3Zr+yuG0d7wNII2c/We6L7iMx9wHjUM2/i58WpTEMGjNrxBQsehBFxqTqAe0TqK9SlhKk/L1MrqRRBsX0iri50nnzRSBAhyxZ47AsR/SZuLHvqZ7A35jChYccnEkJMqqMzMWOjKrcSdA1RTFblQG+VWQ/knT3G4+FNc+5jL6Dg+DC3xF/squr2ZWTzRd/R/uWRrxasy8cJvTNYZo4pB9ZGKe5SGH7VOUW9ER9NJk80z/wCVm+Nq87QbNxGG1QSoe+Nj/oN/eKd8BvXjIzbrg/5MihveRZ/jWKar0ub3Vi1KEtj0Fhdqwym0csbH6oYZh5jiPbSyqQh34JAGIw0bjvVvsVwfvU64PfbC6WfEYc8h2so9iFo/eKisQ/ij+WodPwZbVFQXZ+9TP9FiYZxzzBWb3xFQPatOce9ZH0kB/u3DfB8n2mprEU31t6kXTkIukpuzhv0rH9kj8aX7pL2pW744R7jKf9VRzfrbUc5gEee6lyQyMttFHEjKfYTUi3Ja6y/nIP2FP41C6de68CW1Mk1FFFaioKKKKAKKKwzWoCgcd0rdeZsPimmiUmSNhGqGO12XXs9Zw8TT7gL2ReuI4MoCtDIe46tmA15AVv0jdFmHkLYrDKyX1lSP3mRV1H5yjzGtweuB22DGsc0OdQqrdbMCAAASj2+BastWCb3aZZFtLRXH3B7cxUf9IJB3SKCbdwZMp9rZqecNvYP6aF172T5xR7AA/uU1UG39uTRYo/I3IhyKRG6EqW9YAOAwtpopFOOy99yQOuw7fnRa+F8rW08mNV5q0NnclaMvItU734QHL1pzdwjkJ9wS9ZO9WH9UyN/dsv3wKh+F2nhcSAuZDc2ySLla/cFkAv7KUybDUegzp4XzD3Pew8BarqeMpbVU16EJUp/C0SU70JyimPj82B/mX+FaNt+RvRSNfFmLH9UAfeqJyYSdOGSQeByN7A2n7QpM+0in0gZPzhYfreifYa9KisNV5JX9n8jLPjR3Qs3wxLu2HLvm7T9kKFUaLqOLe8mlUEIaYE/1I+9/Co5tfGZ2h8Cx+7TxLiCjobf0X+qssqeXHxivrRll28M7/Wo6SYUUklworj/KHnWrY2vaSkYbM0lwwpLLhhShsV51wef99WRbO6iKXDUhxOBVtGUHzF/tp0kk8D7qSySCrk7klcYcRsVPVzL5H8DcfCmzE7Gf1XB8GFviP3VKJGFJZDVcsFQqbwX4afoXRqzXUhOL2fMNTHe3NbH3c/hSdN4cVBos0yeDHMP1ZLj4VMcTKq8SBUd2jttCCEXrLeFxxAt3c/HyrFX7Nw8FfNb11LY1ZMcd2d5JsdOsE3VmyswkAZWFgPqOAQe6pk+CjS+eVs1uTWfhybWUW5WbSoN0VbPXEY/NLljCIxWIXTrTwIsPSC8SPAaWvV4bP2ejuIkRViWzSZVCg81j0010J8AB61fO1Y2rZIGqL7t2SXZWbqIs98/VpmvxzZRe99b3vSqkmL2gkehuzH0UXVmPgPdcmwF9SK2wmLzg5hlZTZlve2gI15ixBreUCmisA1mgCtHS9b0UByEWtMO3d0Yp0bq7QynVZEXTNx7S3swPO+vcRUjorjVwUHiDPC7YbExIJVAzLykUcJIi3ZZCfzSOBANcGSO5t80W9U3AJ4AAE24D1TV1b0btw46LJLdWU3jlX04m+sp+0HQjjVR4/CS4aU4bFKBJYlGA+bnQcWS/MaZkOo8RY1lqwcdY7F8JJ6MZ8dg5SLZUcDhbRrd1mNre2nbcCaQzvE0s0YEd1QsbXDKOyjgrwJ4CuXyYD0CU8Bqv6p0A8rUt2XsqXEqQojkkQXeIHK1r6OiubMnDXNcHQjheuMs3S5KS03sTJlmH1JB7Y2/FSf1RTDgt8cJMcolVGvbJJ2Dfu17J9hNIY8dPh2CF5Eb+rlBN7dwftZfzSBVc7V3TnuzRlJASTb0Dqb2sbj41x0qUvJkVnXmWbtvBKCkkUfNsxReRAsSF48ONq447HrKwMbLmWMqQQ3EnwBOgHceIqJdGeDdTiI54nNurKRlGcD6TMyqARxyXPlVkRYKYiyxZRyzsEHuXMw91cVSVCacXqtn/AGdspxs0Rf8Ald0bK6lTo1jcXBuMw1vY2YagcOFA2wfDS9uOl+POmPfXaLYfFlMQkitlUJ1ah0dLsQwLMCTdiCLCxHtqZ7P6MMRLGjtiBEXUMUaK7JcXytZrXHPWvqcNjaEqUXUfetrZMxTptSaQ0Ha173A4crj6vj4Vg7XJvexvY+63cfAVJouiZ79rHD2Ye3xMn4Uui6KIL9vEYg+C5UH3SateMwy2uR4bIS21+Ztw+HvtSM7UUkAHMTwC9onytVsYLo6wEZuYTIe+R2b4Xt8KkWB2dFCLQxRxjuRAv2CqZdowXJH8zvC8SmsDsDHT26vDSKD60tox52bU+ypJs7oykaxxWIA70hH+ttf2asuox0ib2JszBvMbGRuxCn1pCDa/5I1Y+VuJFZamPrS2dvQmqaRU/SThcP18eydnxr1jENiZz22UcQuY6jSzMBa/YHeKkOC2PGsceGjijcfRorqGBJuSWvy9J2PGwNMu4ew2ijbEz3bE4kl3ZvSAY5rHxJOY+zuqebJxcGDiONxThQ6kQr6xQWJZR+Vob8AoU3FzXjznKtVtfRGhJQjc7f8A8xwPZZVkjlXL87HIysSvBrXKg310HhS6NpOqK4ELKwuTPKcscj8TYqDnYkAXAyLwF8uWkMkTbZwjmPGLEjghFgKyBf05PpNbjGMoFyLto1V3u9sDbuy8asMLrLFISxzNnhcX7TFSQyNqLnTW2pFarFRtsvpB2hgMa0G0sGzmVvVX523Lq2vlkQcbXAGtitrVcmDRpH60KUQoBZhZ2N7qcvqhbuNdTmOgAF+0WCLMrz5WddVUehGe9b6lvyj7ANaXV0GqLYVtRRQBRRRQBRRRQBTXvFsGHGwmGdbi91YaPG44Ojeqw7/ZwNOlFAUftXZs2ClEGJ7Wb6KcCyTAciPVlA4rz4jThpFIyMroxR0N1ccVP4gjQg6EaGrm2xsqLFRNDOgdG4jmDyZSNQwOoI1FU/t3Y82z5RHOS8Lm0OJt6XdHLbRZe48H5WNxWOrRce9EvhUvoyxN3tuw7QjMOISPrQLvEwDI4GnWIG5ai44qTbXQnltLcGB7mFnhbu+kS/irG9vBWWq6RyrKysVdTdWGjKe8ewkW4EEg3BNWbujvSMUOrlyriFGoGiyAcXS/xXiviLEzp1I1FaW5GUXDVEB3k2ZNswLPIbIGsJ47sEJsB1i2uFbhzHAE3tT/ALK3oiljZmIWRACyA3JvYKUB1OYkADiCQDyJhnTBvScdihs/Dt8zA153U6NINMvknC31ifqimbYO0ThHCSgyYcXKSEZmw1yFNzxEV2AvyvbnrVXoR6bkoTfUlmxNlmXay4zaTIUXTDRqSyRPfsZ7ga87/XI4WFXLVXoAw5EEeYIP2gipDu7tsxZYZjdDYRyE+ieARz3clY+AOtiZYeuuR6eBycOqJfRRRWwpCiiigNZZAoLMQFAJJOgAGpJ8KoKbFnbu02xDA/IsIcsKkaObg3PixAY+AUGrB3/xXyzrtnRzGLLHG87qM7FHLnqgAwy3yKTxuGtax1gM2Lwey5YcJi1mbB5CbIBZnzkP19jmkFxqq2FtCHGgrqKTVonYtX1FW8W9sEeWPrVAZgryZTIoW/byqpBfmCQQBrrcZamZ3V2btfC3WZsQTa+JWT524GgZQAqgXJEZQKtzZRcmku192di7ZhM8TRqwCjrYCFkGgCq8dtTYKArLm5C1cejroqTAu00ksjubqALx3T8pVY8dLqSeXDUUp01TVkdlJyYw7odFWJwuOLwY4iFCPnIwVL2JvG6m6ta1iLkceBFqubDYVUva5Y+kx1ZvM++wGg5AV1RAAAAAALADQADgBSXH7Vgg+mmijvwzuq38rnU1YRFlFRva2++Ew65pGcAmwLIYlbmcjTZFf+yTTVvl0gfyfDHNJCAsxtGM+aQ6ZrlAAtgCL9vmKAnNFNuysRKbCfJmaNXGVSlib51sWb0exrf1qcqAKKK5ytagOlFcBKfCsNKaAUUUn6wn+HOsmU+FAd6T7QwMc8bRTIrxuLMrC4IreOQk11oCmN5t35NnN2iz4RjZJjq0RJsI5j3clk56A62vGd59snCovVE9ex+ay+kp+uLa31sPPzq/d4MXBDhppMVl6hUYyBhcFbWK2PG/C3Mm1ecN29ndfK+MKsseZhho2YtkTMbC7akKDlBPO5rNUpxi85dGbayhsfZwhjNyGkJvIQbnN3ey/wBvfV4bh7qLh8MxnQNLiF+cVgCFQjSIjhaxObvJPICqnwuCAkupYBCCDwIYEstiAD2Sb343troatndPerrwIZiFmHBuAlAHEAcG7152JHMBSknLXcTTsRTbWx22Q+Zcz7OY8dWbCMTwPMwk8D6vA+LogV15MrDzBBHuIIqdykOpVwrKwIKkXBBFiCOYqtdo7LOymLLmbZ7E6cWwhNz5mEn2rf3wxGHzd6O5yFS2jJXsHbBjKwzElCQI5CbkE6CNz8FY8dAdbFpQWA4kVXW0cWERLBHEjBLswEYUo7ZnaxshyheHFlHOuWGwyIqfMhw1sl1jzrm4I7OQL8gSfA3Ni3aFZtZZnKkbaomu1N48Nh7B5AXPoxIDJK3LsogLEX52sOZFQzfPfnEQYaSZVXCoBZM+WTEO5vlCqCY05G5Mml7qLV32bu/OkjFYAmeRneVpFVcvaAUpGzXsMljbTLa4FV40R21tMrnaTA4Q6sAFSRvyQNbOQbXJOUHUXrROSirsrSbdjtuDhJ4pEx2KkdnxxkDBtSez1iMbDmElIHC2Ud1STfbYGExcS9emKMq3EPyZGkcG9nDKqsMgstye7Q8i4b0dmJWUaxOkvgscZHXMe5REzjzYDnUh2TiQJ0A0BFvYRoP1stV0KjnHM/E7UjlkQfB4/DbBhS2DaNnuFlxTqjSEWzFVhEsgtmFyVHpAaDQS7D7UxU2D+WviYsPh+qaW0cBMoQAnNnlcrqBcfN8xVXdMivjNpqsjJDhYQsfWSOqaEhppERjne17dkG+QU/b59Iez8RgzgsM83VMqpnRQgyIV+bHWEMLhbeidKvOHXor2tPtiWZsSZTBCqgAzOC8jk+kIjHEQFVtOr5imfYshxm8jQ4b5rCYd2Zo4vm1PUgAlgls2aa3pcQaYNh77S7PgbD4FUiVmzl5CsszsyqNCSEAUBdCh+NMGLx0rpk69rMdRGVjU3K3JSOyka34X140BYfTFiY8RtTCpNLEuEw4UykupbtOGlyxqS7dlVXRTrfuNM/SVv1gsbjMPKhmliwwusWQIsjZwzXdjcKQqD0CdDVfnAxkKuazdo6lb6ZeySNL2uRQdnx2HaN+faXs+evq6Xt30BevRn0lSbU2g8csUcQWBzEFuT6cWYMxOvAEWA4HjVsV5Q6NsaMJtjCkN2WkEZPhKMmtu4sD7K9X0AUUUUBi1ZrUtWC9AbAVmuZkrXraA7UVw641COlXfQ4DDCOE/zrEdiEDit9Gk9lwB+UR3GgIf0m7bbamNGzcOx+TYds2JkU6M40y/2eFvrEm3ZvS3AbKMjx4eEBbiwsNERbZmt3AW8yVHOmndXZa4OCzG8jdqVuJLd3eQOHjqedWjunsswRl3FpZbFhzRfVT2XJPiTxAFY/tp+SLuSPmQre3dB8BebDh5MLqZEuXkgPFpF5vGTcsNSpuRcaBjRwwDKbg2ZWU+1WUjgeBBFXf1tVrvdugcOWxGCQmIktLhlGq82kgHxMY8110M6tG/ejuchU6MkG5u9nWkQYggTcFk0AlsOBtoJLcuB4jmBMJYwwKsAVIIIIuCDoQQeIqhI8VGwBLMEIDJKmovc8fKykdpTfnVibr74HIExDdYR6M0YuzLyzx+ln/R5wbXuKlSq3VpCcLaoadq7NfY7l0zPs1zqNWbBsTxHMwE/q/a/pkkT1XR18GVlI9xBFSbD4uKdWCMki8GXQ2uNVZTw05EVXG2sGdit1ikts2RwCpN2wjsdMl9WiJ9Uar9tOJw2bvw3O06ltGcOkfa2NTAnDYdXk651i64HtojnLke/EsSED9xN9e0zjupsGPZ+EWIEdkFpX4Znt2mPgLWHgBW+1NpKESyrKsxsDmURlcjOSWOliqm3eSOVyO+x2DSRJKx6lrMjNfMzaGOKS/O+tye1lCm5JzZs06qjBk7KN2h92fsYSQS9cuuIRkKn1YmBAQjvsSx8TbUAV5g2zvVtAu0U2IkBjYoQto9VupByAX4W1r1/Xk3pc2X8n2tilAsruJV8etAdrf2iw9lepGKirIzt3dyJOL6j2/v8q51lTatmF9R7R3fwqRw1JvxoBtqKxRQBRRRQG8EpRlZTZlIII5EG4Pvr2rsnHCeCKZfRljRx5MoYfbXievVHQntTr9kwXN2hLxN4ZTdR+oyUBO6wazWDQGhrQmtyK0ahw0JrUmsmtTXAJNrbTjw0Mk8zZY41LMfAch3kmwA5kiqG2diJdo4yTHzC7G4giuOzGDYZQTra/LUksQKdOlXeP5fihgIW/m8DXnYHR5Bpl05Lw/Ov9UVjYeyziJY4Yuzp6Q06uMWzHuI4AA6ElfMU1ZfCupZCPxMl25mAE8pkf0YWHYIs3W2BGZTqAosdRqbfVqf56gWN3fxMBDRHr1X0TcpMg00BBBtpqFIB+oa6bN3tYHLJ28ujK9o5VPcSQEJ8GEdu80g1BZXoJJy1WpOM9ZD014Lascpsrdq1yjDK4HflOpX8oXB5GleerrlRC97NzmDticCozMbzYa4VZCeMkV9Fl5kaBvA6lhwm7c80mSOGaNzxdo2jRe9nzDK1vaTyq0s9dI8QRwNVSpRk7lkajSsRLHboYqEhoHE4Udm56uZR3IwIt45WTyNVvtLHz7bxqYR3c4XDMWkJtxHZbtAC54qpNzqxuan3S7vw2Fwww0H/qsT2FyntIh7LMLa5ieyviSfVpv3G3eGBwyx6GRrNK3e1uA8F4D2nnVdaSpR7u7Jw7+4jxN9lNmF2wEjapxbDMdboDq0R1JXiLEjxkxkWRLgq6OLgjUMDwI8K6Nus2NjEvW9WNeqUqGRkNruwuDdraEH0bGxuRUQfZOL2OxLRGTAEkuYznGHJOrKNH6vmVy2GpHjmdCbipW1+vcmpxTsWRu/twgiGZrk6RyH1u5HP1+4+t58an/8SWzMuIwuIA+kjaMnxjbMPhIfdUv61ZEBBDIwBBBuCDqCCPtqN9LWLM+zAkpJeCVHSTiXU3jKt3MM6m/ML33rRh6+buy3IThbVFH1lTasUVrKjdhfUe0d38K0rKm1bML6j2ju/hQGlFFFAFXr/wCGrafZxeGJ4FJVHmCj/djqiqn/AEIbXGG2omY2SWORGPIdnrB8YwPbQHqSsM1qzWjpegDMDzFc3cDnWeq140GHx+H8aA5Owpm3uOJ+STDBZflBUhMzZbX0JBOma17XsL2p76g99aNB4/D+NDh5w2PsV4R1XVyGYntrkYuW7rWv/wAvzq5tzN3vkkPbt10ljIfqj1UB7lufMknhapOI7c6wy1XGFnclKV1YTmm7amyYZx86gJHBho48mGtvDhTqy1yZam1cgQfHbtTRfQsJkBuEewdT3qdFzflLkI8a0wG8ciMUa914xy3DAeD2zAWBsHVr/XFTdlpHjcCkos6g24HmPIjUeyquHbl0J578wmwm2Y3sCSjHgr2Gb81gSr/2SfGt9rbVjw0TzSGyopJtxNuAHiTYDzpjxu70qX6giRTxjfmO7Xst4ZgPOq42vtabaGJGz0zLHGT1pzE5SoKsRck9nNlAuRm4WFdzNcxzKnsxXuZhpMfi5Np4ocTaFeS8QLeCgZQeZueNWCkfWuIvVIvIe5Pq+b2I8gx5UlhtGipGvZWwRBqT6qqNedwPM1JNm7HmRO0vaY5nN9Mx5C54DQDy7yazQjxqmZ7Iuk8kbIdIsby0I8K69eCLcb8QfspIuz5OYHvoMDDjatpn1K92/sZtls02HVmwDEmWEathSTrJGOJhJ1K+rxGlabXhXE4WVUIYSRNlYag3W6ke21WIe46+FQxN0Ww8rHCOggc3+TvcCJjxMTAGyn6hFhrY8qzVqN3mjuWwqW0Z5trpHCzAkDQfvA9+opx3q2ccNjJ4WABSRrW1Ficy2uB6pHKuGF2kUAGUGwtxNiL34cL351qICTqj3HW/Lu41usLgZgDbv/5y1pbJta/BTYgX7RvcDkb6a++uke1WdlXJclhotySbiwA58LWoBvkwzWzWNr2t3HT4aitGhYC5U8+Xdxq190ejDH4rI8yjCw2P0l2lYGx9C4INx6xFu6re3a3BwmCymNM8gA+dl7b6d19F9gvQFBbo9E+Px1nKfJ4T/SSggkfkp6R9tge+rp3V6JNn4MAvGMTJbV5gGXxyx+iB53PjU8RbVtQBRRRQBRRRQBWLVmigNcgoyDuFbUUBrkHcKzlFZooDSWMMLGmqSKxsaeKT41OyWsSVBNhqTbWw8e6hxorzpN3zbZ2EKRH+cT3WIc05NJbwBsPyiO41Fdxd3/kkF3+mls0hPEdyX8OfiTTRseKXae0JcdikZVicpFEwtlKE5UIP1OJ/KPmKsLZ2AbESdWlwAR1jj1F4nX65HAeN+ArFXk5PhxLqasszHjc/ZvWP8of0UJWId7aq7+zVB/b8DUyrnh4VRVRAFVQFUDgABYAeyulaoQUI2RXJ3dwrV0B4itqKmcEU2Av6J99NuIwzLxB8+VP9FcscseXum7Z/V48SW0miU372W6H4BKgeEwryuEiR3dtAqKWYnwA1Nesd9Oj/AAu0+r6/rEMROUxMFJDZcwN1It2R406bu7r4TAplwsKR97DV2/Oc3Y++unSjN0ug/FT2fGuMNH9QWeYj7q+0k+FXRuruRgtngfJoVD2sZW7Up7+0eHkth4VI6KAKKKKAKKKKAKKKKAKKKKAKKKKAKKKKAKKKKAKKKKAq3pLYx42DIcudQXy6Zzny3a3E2AGvKrH2VAqRIEVVGUGygAXIuTYcyaKKjFas6+groooqRwKKKKAKKKKAKKKKAKKKKAKKKKAKKK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8188" name="AutoShape 12" descr="data:image/jpeg;base64,/9j/4AAQSkZJRgABAQAAAQABAAD/2wCEAAkGBwgHBgkIBwgKCgkLDRYPDQwMDRsUFRAWIB0iIiAdHx8kKDQsJCYxJx8fLT0tMTU3Ojo6Iys/RD84QzQ5OjcBCgoKDQwNGg8PGjclHyU3Nzc3Nzc3Nzc3Nzc3Nzc3Nzc3Nzc3Nzc3Nzc3Nzc3Nzc3Nzc3Nzc3Nzc3Nzc3Nzc3N//AABEIAF0ASAMBIgACEQEDEQH/xAAcAAABBQEBAQAAAAAAAAAAAAAGAAMEBQcBCAL/xAA6EAACAQMDAgMFBQYGAwAAAAABAgMABBEFEiEGMRNBUQciYXGBFDJCkaEjJFKxwdEVM3Lh8PElJkP/xAAUAQEAAAAAAAAAAAAAAAAAAAAA/8QAFBEBAAAAAAAAAAAAAAAAAAAAAP/aAAwDAQACEQMRAD8AJkixX3c3Ftp9q9zezJBBGMs7nsP6/SpMcfGAOPSsg9oXUZ1nV1s7KVjaWjsgw2Fd84LfHGMD/egvtW9qMVvKU0rS3nTsJLhigb5LjP54qLp/tS1TduvtHtXh3Y/d2ZGU4zjktk/lQH4qxEt4zSyoMbdo2kelSGlfx45ETCthnVeOcY7UGhah7TZkvrcaVYpNA0JaSOUFXD+m7OMD4Cr3QfaFo98LZNRuba1uJ0ZinvgQsDgK7EbeQODmskUFcOwIV2y7qOUXPb50zLJpoSYOjllP7MHuxz5ny45oPS0SpNGJYWR4z2ZTkH613w+M4BHwrzppuqXVgynRdSuoZEfcIlmZYz8xnBrbPZ71NJ1NpUgvo0i1C0YJOg/EpztcD0OCPmKDnVkfu6e4Ha5x+amlUrq+PFhbPjG26SlQVnV+o/4R0zfXgB3ALGpXuCzBc/rWDb/EufcXLt90fE0Ue0jWdVutUn0vUHh+z28paJYPu7fwk+p9f5UP9Nosmrw+IAcH3Qe2aAv6f6EtnRJdTkd3fukZwPzFFlp0Xo6Afu7lfINM/wDepujx4tUHoMVeWuUGMUFcvSulrD7tkqq3luJqi1boPSblJGjiMMp/EGJGaPnP7H5ioc6Fu/agwXqTQZ9AuoTgtEx4b4/Orn2e6xPo/WVozOz210628uBnhuAfoxH60U+0NUXSJZZULICmc+XPfNA3TcYnuWuVH+XdIy/DjP8AQUG79ZJ/4UnHKTIf1pV99T/tOmpmP8Kt/WlQea+p7s3Wu30zd3mfODnGCR/Sn+lYt1/4jA4Rd1Lqyzex1+5hkj2yLO2R82NXnSVh4n2gZw0jbcny7/3oDfTdftY4Aqo8gUdx507Z9c2U12IthiIOMs4waoT0g8uPHkuZYcYCQnYAfzFWB6P0iVYP3OWExgKGEpDN5+9g4JoDKbWUhtTcNt8NRkseOKooOuLC5ufAjgmdvNlHFS0s45unhaXA3x/5RB8wPlVFP0fpzOhjsSAn3WimK5/1c8/nQLrS6i1LQ72GIMsixFlH8WDmgTpGWaRltY03PLvbk4wAvJ/LNaAnTrWdq6STSSKysNrnftyMHDd6HvZNpAueqB4o9yAMGGM8ZOM+mSv86DY9di/9WlRh7y2wz8wBSqZrah9HvFx/8WpUGM9d2kF11ba6jYTLKrFBKCMgMDj9fdqu0qYWetTxKQFEp4x255H0rt5OYIHkwxI9Bnb8eKodK1F7u9kuJSu/fliOA2fOg120vImRXYjOKbm1KKWUIGWJAjMjN3fHkPhQ3FdbLMSbiyk+uKq9XurLXI0WeeOFoyQjBsFfp6cUGk2yRHSt0cqYPvA586+VvRbyCGZQUbtIvmx8j9KzPTrDUEshDda3B9hBwqRXfvn0BGeBV3a6nZ2VgLG2mjmblikb+I655ySOaAt1S5Q2so+FWns3042XTMZkiIked5SXUBuTwePrigHW9RNvZ8EtLsDD045Oa1DpeZ7zp+xutzI08KyOvcFiBkj4Ggn6gu7T7lfIxMP0pU5cDNvID/AaVBgjoHRkOcMCpoXeyk0i795s2shwrenpn41pN3001pol1eTzs1zHGWVE+6Meue9AAtpZrGa7vCXlk5jVvwgck/DPFAQdP3ETYtrg5VmAX+9Xc9vaW2om6Nogc4zLGgzxyMg8Gs5+0tbSpLEcLuyreYFGum9RCdQl0kTKSMZFAQyX1ltzaXFqskqqrAWabhjOMZOM8+lRnWz0vQ5JWhRDPLkkqAznPc02brTo3BMR2jkYYgGqHqbVxf8AhwWyBVUgKB+H40EnTtNueq9Snt7VospHlkdyoAPbsD2POPOto0WybTNJtLJpGk8CJY9zdzgUHdBWi2GhhY12Sb95bHJP/QouS/JAEiA+pWglzHKED0NdpgTRyDCMCfTzrlANXgje2eOUZRlww9c1UydOaff2TQeCsTbcRyAfd/5xU/USfDiAPc0O6j1j/g1ybcWHjbPxGbH6baDNbzT5dL1i70q8U7on43fiU8gj4c02IJIT7kmBjzPNG3X0kOpaTpnUCweDPJN4DJu3ZXDeeB5r6ULvGrDBH1oGt1xIqq1wzD59qvuldKFzObmUH7PDyNw++2aqLaASTxw7iA7Yz6UfCBLOwW1g91NuM+fPegMNJjVLMbc4IByfiKlbsZFMWPEbAdhgCnJe1B1jntwfWlTO9gv1pUH/2Q=="/>
          <p:cNvSpPr>
            <a:spLocks noChangeAspect="1" noChangeArrowheads="1"/>
          </p:cNvSpPr>
          <p:nvPr/>
        </p:nvSpPr>
        <p:spPr bwMode="auto">
          <a:xfrm>
            <a:off x="155575" y="-419100"/>
            <a:ext cx="685800" cy="885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78182" name="Picture 6" descr="http://www.cse.ust.hk/~dimitris/Vienna-D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347614"/>
            <a:ext cx="609078" cy="823447"/>
          </a:xfrm>
          <a:prstGeom prst="rect">
            <a:avLst/>
          </a:prstGeom>
          <a:noFill/>
        </p:spPr>
      </p:pic>
      <p:pic>
        <p:nvPicPr>
          <p:cNvPr id="17818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131590"/>
            <a:ext cx="703895" cy="66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067694"/>
            <a:ext cx="609078" cy="67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1275606"/>
            <a:ext cx="642566" cy="75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3003798"/>
            <a:ext cx="662041" cy="76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90" name="Picture 14" descr="http://www.dbs.ifi.lmu.de/w_de/images/thumb/3/3e/Bearbeitet_Grau_0010.JPG/120px-Bearbeitet_Grau_00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2211710"/>
            <a:ext cx="628726" cy="812104"/>
          </a:xfrm>
          <a:prstGeom prst="rect">
            <a:avLst/>
          </a:prstGeom>
          <a:noFill/>
        </p:spPr>
      </p:pic>
      <p:pic>
        <p:nvPicPr>
          <p:cNvPr id="178191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3147814"/>
            <a:ext cx="659834" cy="72008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78192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3651870"/>
            <a:ext cx="674500" cy="710591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78193" name="Picture 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67944" y="3507855"/>
            <a:ext cx="545632" cy="72751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cxnSp>
        <p:nvCxnSpPr>
          <p:cNvPr id="22" name="Gerade Verbindung 21"/>
          <p:cNvCxnSpPr>
            <a:stCxn id="178185" idx="3"/>
            <a:endCxn id="23" idx="1"/>
          </p:cNvCxnSpPr>
          <p:nvPr/>
        </p:nvCxnSpPr>
        <p:spPr>
          <a:xfrm>
            <a:off x="2046214" y="1651786"/>
            <a:ext cx="458645" cy="50900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2483768" y="2139702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3131840" y="2499742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4716016" y="2355726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4716016" y="2139702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6372200" y="3363838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6588224" y="2859782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5" name="Gerade Verbindung 34"/>
          <p:cNvCxnSpPr>
            <a:endCxn id="28" idx="1"/>
          </p:cNvCxnSpPr>
          <p:nvPr/>
        </p:nvCxnSpPr>
        <p:spPr>
          <a:xfrm>
            <a:off x="4454403" y="1707654"/>
            <a:ext cx="282704" cy="45313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>
            <a:stCxn id="178190" idx="3"/>
            <a:endCxn id="27" idx="2"/>
          </p:cNvCxnSpPr>
          <p:nvPr/>
        </p:nvCxnSpPr>
        <p:spPr>
          <a:xfrm flipV="1">
            <a:off x="4264622" y="2427734"/>
            <a:ext cx="451394" cy="1900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>
            <a:endCxn id="27" idx="4"/>
          </p:cNvCxnSpPr>
          <p:nvPr/>
        </p:nvCxnSpPr>
        <p:spPr>
          <a:xfrm flipV="1">
            <a:off x="4499992" y="2499742"/>
            <a:ext cx="288032" cy="100811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>
            <a:endCxn id="27" idx="5"/>
          </p:cNvCxnSpPr>
          <p:nvPr/>
        </p:nvCxnSpPr>
        <p:spPr>
          <a:xfrm flipH="1" flipV="1">
            <a:off x="4838941" y="2478651"/>
            <a:ext cx="597155" cy="117321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>
            <a:endCxn id="30" idx="7"/>
          </p:cNvCxnSpPr>
          <p:nvPr/>
        </p:nvCxnSpPr>
        <p:spPr>
          <a:xfrm flipH="1">
            <a:off x="6711149" y="2715766"/>
            <a:ext cx="165107" cy="16510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>
            <a:endCxn id="30" idx="1"/>
          </p:cNvCxnSpPr>
          <p:nvPr/>
        </p:nvCxnSpPr>
        <p:spPr>
          <a:xfrm>
            <a:off x="6105260" y="2139702"/>
            <a:ext cx="504055" cy="74117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>
            <a:stCxn id="29" idx="6"/>
          </p:cNvCxnSpPr>
          <p:nvPr/>
        </p:nvCxnSpPr>
        <p:spPr>
          <a:xfrm>
            <a:off x="6516216" y="3435846"/>
            <a:ext cx="936104" cy="7200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>
            <a:endCxn id="26" idx="3"/>
          </p:cNvCxnSpPr>
          <p:nvPr/>
        </p:nvCxnSpPr>
        <p:spPr>
          <a:xfrm flipV="1">
            <a:off x="2339752" y="2622667"/>
            <a:ext cx="813179" cy="74117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3923928" y="4280197"/>
            <a:ext cx="888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PC </a:t>
            </a:r>
            <a:r>
              <a:rPr lang="de-DE" dirty="0" err="1" smtClean="0">
                <a:solidFill>
                  <a:srgbClr val="FF0000"/>
                </a:solidFill>
              </a:rPr>
              <a:t>Chair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4979888" y="4371950"/>
            <a:ext cx="888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PC </a:t>
            </a:r>
            <a:r>
              <a:rPr lang="de-DE" dirty="0" err="1" smtClean="0">
                <a:solidFill>
                  <a:srgbClr val="FF0000"/>
                </a:solidFill>
              </a:rPr>
              <a:t>Chair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7356152" y="3867894"/>
            <a:ext cx="888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PC </a:t>
            </a:r>
            <a:r>
              <a:rPr lang="de-DE" dirty="0" err="1" smtClean="0">
                <a:solidFill>
                  <a:srgbClr val="FF0000"/>
                </a:solidFill>
              </a:rPr>
              <a:t>Chair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Organizing</a:t>
            </a:r>
            <a:r>
              <a:rPr lang="de-DE" dirty="0" smtClean="0"/>
              <a:t> </a:t>
            </a:r>
            <a:r>
              <a:rPr lang="de-DE" dirty="0" err="1" smtClean="0"/>
              <a:t>Committee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187624" y="1059582"/>
            <a:ext cx="29523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err="1" smtClean="0"/>
              <a:t>Proceedings</a:t>
            </a:r>
            <a:r>
              <a:rPr lang="de-DE" sz="800" b="1" dirty="0" smtClean="0"/>
              <a:t> </a:t>
            </a:r>
            <a:r>
              <a:rPr lang="de-DE" sz="800" b="1" dirty="0" err="1" smtClean="0"/>
              <a:t>Chair</a:t>
            </a:r>
            <a:endParaRPr lang="de-DE" sz="800" b="1" dirty="0" smtClean="0"/>
          </a:p>
          <a:p>
            <a:r>
              <a:rPr lang="de-DE" sz="800" dirty="0" smtClean="0"/>
              <a:t>Leong Hou U </a:t>
            </a:r>
            <a:r>
              <a:rPr lang="de-DE" sz="800" i="1" dirty="0" smtClean="0"/>
              <a:t>(University </a:t>
            </a:r>
            <a:r>
              <a:rPr lang="de-DE" sz="800" i="1" dirty="0" err="1" smtClean="0"/>
              <a:t>of</a:t>
            </a:r>
            <a:r>
              <a:rPr lang="de-DE" sz="800" i="1" dirty="0" smtClean="0"/>
              <a:t> Macau, China)</a:t>
            </a:r>
            <a:r>
              <a:rPr lang="de-DE" sz="800" dirty="0" smtClean="0"/>
              <a:t> </a:t>
            </a:r>
            <a:br>
              <a:rPr lang="de-DE" sz="800" dirty="0" smtClean="0"/>
            </a:b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b="1" dirty="0" smtClean="0"/>
              <a:t>Publicity </a:t>
            </a:r>
            <a:r>
              <a:rPr lang="de-DE" sz="800" b="1" dirty="0" err="1" smtClean="0"/>
              <a:t>Chair</a:t>
            </a:r>
            <a:endParaRPr lang="de-DE" sz="800" b="1" dirty="0" smtClean="0"/>
          </a:p>
          <a:p>
            <a:r>
              <a:rPr lang="de-DE" sz="800" dirty="0" smtClean="0"/>
              <a:t>Panagiotis </a:t>
            </a:r>
            <a:r>
              <a:rPr lang="de-DE" sz="800" dirty="0" err="1" smtClean="0"/>
              <a:t>Bouros</a:t>
            </a:r>
            <a:r>
              <a:rPr lang="de-DE" sz="800" dirty="0" smtClean="0"/>
              <a:t> </a:t>
            </a:r>
            <a:r>
              <a:rPr lang="de-DE" sz="800" i="1" dirty="0" smtClean="0"/>
              <a:t>(Humboldt-Universität zu Berlin, Germany)</a:t>
            </a:r>
            <a:r>
              <a:rPr lang="de-DE" sz="800" dirty="0" smtClean="0"/>
              <a:t> </a:t>
            </a:r>
            <a:br>
              <a:rPr lang="de-DE" sz="800" dirty="0" smtClean="0"/>
            </a:b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b="1" dirty="0" smtClean="0"/>
              <a:t>Webmaster</a:t>
            </a:r>
          </a:p>
          <a:p>
            <a:r>
              <a:rPr lang="de-DE" sz="800" dirty="0" smtClean="0"/>
              <a:t>Johannes Niedermayer </a:t>
            </a:r>
            <a:r>
              <a:rPr lang="de-DE" sz="800" i="1" dirty="0" smtClean="0"/>
              <a:t>(Ludwig-Maximilians University </a:t>
            </a:r>
            <a:r>
              <a:rPr lang="de-DE" sz="800" i="1" dirty="0" err="1" smtClean="0"/>
              <a:t>Munich</a:t>
            </a:r>
            <a:r>
              <a:rPr lang="de-DE" sz="800" i="1" dirty="0" smtClean="0"/>
              <a:t>, Germany</a:t>
            </a:r>
            <a:r>
              <a:rPr lang="de-DE" sz="800" i="1" dirty="0" smtClean="0"/>
              <a:t>)</a:t>
            </a:r>
          </a:p>
          <a:p>
            <a:endParaRPr lang="de-DE" sz="800" i="1" dirty="0" smtClean="0"/>
          </a:p>
          <a:p>
            <a:r>
              <a:rPr lang="de-DE" sz="800" b="1" dirty="0" smtClean="0"/>
              <a:t>Programm </a:t>
            </a:r>
            <a:r>
              <a:rPr lang="de-DE" sz="800" b="1" dirty="0" err="1" smtClean="0"/>
              <a:t>Committee</a:t>
            </a:r>
            <a:endParaRPr lang="de-DE" sz="800" b="1" dirty="0" smtClean="0"/>
          </a:p>
          <a:p>
            <a:r>
              <a:rPr lang="de-DE" sz="800" dirty="0" err="1" smtClean="0"/>
              <a:t>Farnoush</a:t>
            </a:r>
            <a:r>
              <a:rPr lang="de-DE" sz="800" dirty="0" smtClean="0"/>
              <a:t> </a:t>
            </a:r>
            <a:r>
              <a:rPr lang="de-DE" sz="800" dirty="0" err="1" smtClean="0"/>
              <a:t>Banaei-Kashani</a:t>
            </a:r>
            <a:r>
              <a:rPr lang="de-DE" sz="800" dirty="0" smtClean="0"/>
              <a:t> </a:t>
            </a:r>
            <a:r>
              <a:rPr lang="de-DE" sz="800" i="1" dirty="0" smtClean="0"/>
              <a:t>(University </a:t>
            </a:r>
            <a:r>
              <a:rPr lang="de-DE" sz="800" i="1" dirty="0" err="1" smtClean="0"/>
              <a:t>of</a:t>
            </a:r>
            <a:r>
              <a:rPr lang="de-DE" sz="800" i="1" dirty="0" smtClean="0"/>
              <a:t> Southern </a:t>
            </a:r>
            <a:r>
              <a:rPr lang="de-DE" sz="800" i="1" dirty="0" err="1" smtClean="0"/>
              <a:t>California</a:t>
            </a:r>
            <a:r>
              <a:rPr lang="de-DE" sz="800" i="1" dirty="0" smtClean="0"/>
              <a:t>, USA)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Panagiotis </a:t>
            </a:r>
            <a:r>
              <a:rPr lang="de-DE" sz="800" dirty="0" err="1" smtClean="0"/>
              <a:t>Bouros</a:t>
            </a:r>
            <a:r>
              <a:rPr lang="de-DE" sz="800" dirty="0" smtClean="0"/>
              <a:t> </a:t>
            </a:r>
            <a:r>
              <a:rPr lang="de-DE" sz="800" i="1" dirty="0" smtClean="0"/>
              <a:t>(Humboldt-Universität zu Berlin, Germany)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Muhammad </a:t>
            </a:r>
            <a:r>
              <a:rPr lang="de-DE" sz="800" dirty="0" err="1" smtClean="0"/>
              <a:t>Cheema</a:t>
            </a:r>
            <a:r>
              <a:rPr lang="de-DE" sz="800" dirty="0" smtClean="0"/>
              <a:t> </a:t>
            </a:r>
            <a:r>
              <a:rPr lang="de-DE" sz="800" i="1" dirty="0" smtClean="0"/>
              <a:t>(University </a:t>
            </a:r>
            <a:r>
              <a:rPr lang="de-DE" sz="800" i="1" dirty="0" err="1" smtClean="0"/>
              <a:t>of</a:t>
            </a:r>
            <a:r>
              <a:rPr lang="de-DE" sz="800" i="1" dirty="0" smtClean="0"/>
              <a:t> New South Wales, Sydney)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Lei Chen </a:t>
            </a:r>
            <a:r>
              <a:rPr lang="de-DE" sz="800" i="1" dirty="0" smtClean="0"/>
              <a:t>(Hong Kong University </a:t>
            </a:r>
            <a:r>
              <a:rPr lang="de-DE" sz="800" i="1" dirty="0" err="1" smtClean="0"/>
              <a:t>of</a:t>
            </a:r>
            <a:r>
              <a:rPr lang="de-DE" sz="800" i="1" dirty="0" smtClean="0"/>
              <a:t> Science </a:t>
            </a:r>
            <a:r>
              <a:rPr lang="de-DE" sz="800" i="1" dirty="0" err="1" smtClean="0"/>
              <a:t>and</a:t>
            </a:r>
            <a:r>
              <a:rPr lang="de-DE" sz="800" i="1" dirty="0" smtClean="0"/>
              <a:t> Technology)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Reynold Cheng </a:t>
            </a:r>
            <a:r>
              <a:rPr lang="de-DE" sz="800" i="1" dirty="0" smtClean="0"/>
              <a:t>(University </a:t>
            </a:r>
            <a:r>
              <a:rPr lang="de-DE" sz="800" i="1" dirty="0" err="1" smtClean="0"/>
              <a:t>of</a:t>
            </a:r>
            <a:r>
              <a:rPr lang="de-DE" sz="800" i="1" dirty="0" smtClean="0"/>
              <a:t> Hong Kong)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Max </a:t>
            </a:r>
            <a:r>
              <a:rPr lang="de-DE" sz="800" dirty="0" err="1" smtClean="0"/>
              <a:t>Egenhofer</a:t>
            </a:r>
            <a:r>
              <a:rPr lang="de-DE" sz="800" dirty="0" smtClean="0"/>
              <a:t> </a:t>
            </a:r>
            <a:r>
              <a:rPr lang="de-DE" sz="800" i="1" dirty="0" smtClean="0"/>
              <a:t>(University </a:t>
            </a:r>
            <a:r>
              <a:rPr lang="de-DE" sz="800" i="1" dirty="0" err="1" smtClean="0"/>
              <a:t>of</a:t>
            </a:r>
            <a:r>
              <a:rPr lang="de-DE" sz="800" i="1" dirty="0" smtClean="0"/>
              <a:t> Maine, USA)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Christian </a:t>
            </a:r>
            <a:r>
              <a:rPr lang="de-DE" sz="800" dirty="0" err="1" smtClean="0"/>
              <a:t>Freksa</a:t>
            </a:r>
            <a:r>
              <a:rPr lang="de-DE" sz="800" dirty="0" smtClean="0"/>
              <a:t> </a:t>
            </a:r>
            <a:r>
              <a:rPr lang="de-DE" sz="800" i="1" dirty="0" smtClean="0"/>
              <a:t>(University </a:t>
            </a:r>
            <a:r>
              <a:rPr lang="de-DE" sz="800" i="1" dirty="0" err="1" smtClean="0"/>
              <a:t>of</a:t>
            </a:r>
            <a:r>
              <a:rPr lang="de-DE" sz="800" i="1" dirty="0" smtClean="0"/>
              <a:t> Bremen, Germany)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Michael Gertz </a:t>
            </a:r>
            <a:r>
              <a:rPr lang="de-DE" sz="800" i="1" dirty="0" smtClean="0"/>
              <a:t>(Heidelberg University, German)y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Gabriel </a:t>
            </a:r>
            <a:r>
              <a:rPr lang="de-DE" sz="800" dirty="0" err="1" smtClean="0"/>
              <a:t>Ghinita</a:t>
            </a:r>
            <a:r>
              <a:rPr lang="de-DE" sz="800" dirty="0" smtClean="0"/>
              <a:t> </a:t>
            </a:r>
            <a:r>
              <a:rPr lang="de-DE" sz="800" i="1" dirty="0" smtClean="0"/>
              <a:t>(University </a:t>
            </a:r>
            <a:r>
              <a:rPr lang="de-DE" sz="800" i="1" dirty="0" err="1" smtClean="0"/>
              <a:t>of</a:t>
            </a:r>
            <a:r>
              <a:rPr lang="de-DE" sz="800" i="1" dirty="0" smtClean="0"/>
              <a:t> Massachusetts, USA)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Ralf Hartmut </a:t>
            </a:r>
            <a:r>
              <a:rPr lang="de-DE" sz="800" dirty="0" err="1" smtClean="0"/>
              <a:t>Güting</a:t>
            </a:r>
            <a:r>
              <a:rPr lang="de-DE" sz="800" dirty="0" smtClean="0"/>
              <a:t> </a:t>
            </a:r>
            <a:r>
              <a:rPr lang="de-DE" sz="800" i="1" dirty="0" smtClean="0"/>
              <a:t>(Fernuniversität Hagen, Germany)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Erik </a:t>
            </a:r>
            <a:r>
              <a:rPr lang="de-DE" sz="800" dirty="0" err="1" smtClean="0"/>
              <a:t>Hoel</a:t>
            </a:r>
            <a:r>
              <a:rPr lang="de-DE" sz="800" dirty="0" smtClean="0"/>
              <a:t> </a:t>
            </a:r>
            <a:r>
              <a:rPr lang="de-DE" sz="800" i="1" dirty="0" smtClean="0"/>
              <a:t>(ESRI)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Werner </a:t>
            </a:r>
            <a:r>
              <a:rPr lang="de-DE" sz="800" dirty="0" err="1" smtClean="0"/>
              <a:t>Kiessling</a:t>
            </a:r>
            <a:r>
              <a:rPr lang="de-DE" sz="800" dirty="0" smtClean="0"/>
              <a:t> </a:t>
            </a:r>
            <a:r>
              <a:rPr lang="de-DE" sz="800" i="1" dirty="0" smtClean="0"/>
              <a:t>(University </a:t>
            </a:r>
            <a:r>
              <a:rPr lang="de-DE" sz="800" i="1" dirty="0" err="1" smtClean="0"/>
              <a:t>of</a:t>
            </a:r>
            <a:r>
              <a:rPr lang="de-DE" sz="800" i="1" dirty="0" smtClean="0"/>
              <a:t> Augsburg, Germany)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Peer Kröger </a:t>
            </a:r>
            <a:r>
              <a:rPr lang="de-DE" sz="800" i="1" dirty="0" smtClean="0"/>
              <a:t>(Ludwig-Maximilians University </a:t>
            </a:r>
            <a:r>
              <a:rPr lang="de-DE" sz="800" i="1" dirty="0" err="1" smtClean="0"/>
              <a:t>Munich</a:t>
            </a:r>
            <a:r>
              <a:rPr lang="de-DE" sz="800" i="1" dirty="0" smtClean="0"/>
              <a:t>, Germany)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err="1" smtClean="0"/>
              <a:t>Feifei</a:t>
            </a:r>
            <a:r>
              <a:rPr lang="de-DE" sz="800" dirty="0" smtClean="0"/>
              <a:t> Li </a:t>
            </a:r>
            <a:r>
              <a:rPr lang="de-DE" sz="800" i="1" dirty="0" smtClean="0"/>
              <a:t>(University </a:t>
            </a:r>
            <a:r>
              <a:rPr lang="de-DE" sz="800" i="1" dirty="0" err="1" smtClean="0"/>
              <a:t>of</a:t>
            </a:r>
            <a:r>
              <a:rPr lang="de-DE" sz="800" i="1" dirty="0" smtClean="0"/>
              <a:t> Utah, USA)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Xue Li </a:t>
            </a:r>
            <a:r>
              <a:rPr lang="de-DE" sz="800" i="1" dirty="0" smtClean="0"/>
              <a:t>(School </a:t>
            </a:r>
            <a:r>
              <a:rPr lang="de-DE" sz="800" i="1" dirty="0" err="1" smtClean="0"/>
              <a:t>of</a:t>
            </a:r>
            <a:r>
              <a:rPr lang="de-DE" sz="800" i="1" dirty="0" smtClean="0"/>
              <a:t> ITEE, </a:t>
            </a:r>
            <a:r>
              <a:rPr lang="de-DE" sz="800" i="1" dirty="0" err="1" smtClean="0"/>
              <a:t>Austraila</a:t>
            </a:r>
            <a:r>
              <a:rPr lang="de-DE" sz="800" i="1" dirty="0" smtClean="0"/>
              <a:t>)</a:t>
            </a:r>
            <a:r>
              <a:rPr lang="de-DE" sz="800" dirty="0" smtClean="0"/>
              <a:t/>
            </a:r>
            <a:br>
              <a:rPr lang="de-DE" sz="800" dirty="0" smtClean="0"/>
            </a:br>
            <a:endParaRPr lang="de-DE" sz="800" dirty="0"/>
          </a:p>
        </p:txBody>
      </p:sp>
      <p:sp>
        <p:nvSpPr>
          <p:cNvPr id="6" name="Textfeld 5"/>
          <p:cNvSpPr txBox="1"/>
          <p:nvPr/>
        </p:nvSpPr>
        <p:spPr>
          <a:xfrm>
            <a:off x="4860032" y="1059582"/>
            <a:ext cx="29523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Hua </a:t>
            </a:r>
            <a:r>
              <a:rPr lang="de-DE" sz="800" dirty="0" err="1" smtClean="0"/>
              <a:t>Lu</a:t>
            </a:r>
            <a:r>
              <a:rPr lang="de-DE" sz="800" dirty="0" smtClean="0"/>
              <a:t> </a:t>
            </a:r>
            <a:r>
              <a:rPr lang="de-DE" sz="800" i="1" dirty="0" smtClean="0"/>
              <a:t>(</a:t>
            </a:r>
            <a:r>
              <a:rPr lang="de-DE" sz="800" i="1" dirty="0" err="1" smtClean="0"/>
              <a:t>Aalborg</a:t>
            </a:r>
            <a:r>
              <a:rPr lang="de-DE" sz="800" i="1" dirty="0" smtClean="0"/>
              <a:t> University, </a:t>
            </a:r>
            <a:r>
              <a:rPr lang="de-DE" sz="800" i="1" dirty="0" err="1" smtClean="0"/>
              <a:t>Denmark</a:t>
            </a:r>
            <a:r>
              <a:rPr lang="de-DE" sz="800" i="1" dirty="0" smtClean="0"/>
              <a:t>)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Mohamed </a:t>
            </a:r>
            <a:r>
              <a:rPr lang="de-DE" sz="800" dirty="0" err="1" smtClean="0"/>
              <a:t>Mokbel</a:t>
            </a:r>
            <a:r>
              <a:rPr lang="de-DE" sz="800" dirty="0" smtClean="0"/>
              <a:t> </a:t>
            </a:r>
            <a:r>
              <a:rPr lang="de-DE" sz="800" i="1" dirty="0" smtClean="0"/>
              <a:t>(University </a:t>
            </a:r>
            <a:r>
              <a:rPr lang="de-DE" sz="800" i="1" dirty="0" err="1" smtClean="0"/>
              <a:t>of</a:t>
            </a:r>
            <a:r>
              <a:rPr lang="de-DE" sz="800" i="1" dirty="0" smtClean="0"/>
              <a:t> Minnesota, USA)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Silvia </a:t>
            </a:r>
            <a:r>
              <a:rPr lang="de-DE" sz="800" dirty="0" err="1" smtClean="0"/>
              <a:t>Nittel</a:t>
            </a:r>
            <a:r>
              <a:rPr lang="de-DE" sz="800" dirty="0" smtClean="0"/>
              <a:t> </a:t>
            </a:r>
            <a:r>
              <a:rPr lang="de-DE" sz="800" i="1" dirty="0" smtClean="0"/>
              <a:t>(University </a:t>
            </a:r>
            <a:r>
              <a:rPr lang="de-DE" sz="800" i="1" dirty="0" err="1" smtClean="0"/>
              <a:t>of</a:t>
            </a:r>
            <a:r>
              <a:rPr lang="de-DE" sz="800" i="1" dirty="0" smtClean="0"/>
              <a:t> Maine, USA)</a:t>
            </a:r>
            <a:r>
              <a:rPr lang="de-DE" sz="800" dirty="0" smtClean="0"/>
              <a:t> </a:t>
            </a:r>
            <a:br>
              <a:rPr lang="de-DE" sz="800" dirty="0" smtClean="0"/>
            </a:br>
            <a:r>
              <a:rPr lang="de-DE" sz="800" dirty="0" smtClean="0"/>
              <a:t>Dimitris </a:t>
            </a:r>
            <a:r>
              <a:rPr lang="de-DE" sz="800" dirty="0" err="1" smtClean="0"/>
              <a:t>Papadias</a:t>
            </a:r>
            <a:r>
              <a:rPr lang="de-DE" sz="800" dirty="0" smtClean="0"/>
              <a:t> </a:t>
            </a:r>
            <a:r>
              <a:rPr lang="de-DE" sz="800" i="1" dirty="0" smtClean="0"/>
              <a:t>(Hong Kong University </a:t>
            </a:r>
            <a:r>
              <a:rPr lang="de-DE" sz="800" i="1" dirty="0" err="1" smtClean="0"/>
              <a:t>of</a:t>
            </a:r>
            <a:r>
              <a:rPr lang="de-DE" sz="800" i="1" dirty="0" smtClean="0"/>
              <a:t> Science </a:t>
            </a:r>
            <a:r>
              <a:rPr lang="de-DE" sz="800" i="1" dirty="0" err="1" smtClean="0"/>
              <a:t>and</a:t>
            </a:r>
            <a:r>
              <a:rPr lang="de-DE" sz="800" i="1" dirty="0" smtClean="0"/>
              <a:t> Technology)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Spiros Papadimitriou </a:t>
            </a:r>
            <a:r>
              <a:rPr lang="de-DE" sz="800" i="1" dirty="0" smtClean="0"/>
              <a:t>(</a:t>
            </a:r>
            <a:r>
              <a:rPr lang="de-DE" sz="800" i="1" dirty="0" err="1" smtClean="0"/>
              <a:t>Rutgers</a:t>
            </a:r>
            <a:r>
              <a:rPr lang="de-DE" sz="800" i="1" dirty="0" smtClean="0"/>
              <a:t> University, USA)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Stavros Papadopoulos </a:t>
            </a:r>
            <a:r>
              <a:rPr lang="de-DE" sz="800" i="1" dirty="0" smtClean="0"/>
              <a:t>(Hong Kong University </a:t>
            </a:r>
            <a:r>
              <a:rPr lang="de-DE" sz="800" i="1" dirty="0" err="1" smtClean="0"/>
              <a:t>of</a:t>
            </a:r>
            <a:r>
              <a:rPr lang="de-DE" sz="800" i="1" dirty="0" smtClean="0"/>
              <a:t> Science </a:t>
            </a:r>
            <a:r>
              <a:rPr lang="de-DE" sz="800" i="1" dirty="0" err="1" smtClean="0"/>
              <a:t>and</a:t>
            </a:r>
            <a:r>
              <a:rPr lang="de-DE" sz="800" i="1" dirty="0" smtClean="0"/>
              <a:t> Technology)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Dieter </a:t>
            </a:r>
            <a:r>
              <a:rPr lang="de-DE" sz="800" dirty="0" err="1" smtClean="0"/>
              <a:t>Pfoser</a:t>
            </a:r>
            <a:r>
              <a:rPr lang="de-DE" sz="800" dirty="0" smtClean="0"/>
              <a:t> </a:t>
            </a:r>
            <a:r>
              <a:rPr lang="de-DE" sz="800" i="1" dirty="0" smtClean="0"/>
              <a:t>(George Mason University, USA)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Dimitris </a:t>
            </a:r>
            <a:r>
              <a:rPr lang="de-DE" sz="800" dirty="0" err="1" smtClean="0"/>
              <a:t>Sacharidis</a:t>
            </a:r>
            <a:r>
              <a:rPr lang="de-DE" sz="800" i="1" dirty="0" smtClean="0"/>
              <a:t>(Institute </a:t>
            </a:r>
            <a:r>
              <a:rPr lang="de-DE" sz="800" i="1" dirty="0" err="1" smtClean="0"/>
              <a:t>for</a:t>
            </a:r>
            <a:r>
              <a:rPr lang="de-DE" sz="800" i="1" dirty="0" smtClean="0"/>
              <a:t> </a:t>
            </a:r>
            <a:r>
              <a:rPr lang="de-DE" sz="800" i="1" dirty="0" err="1" smtClean="0"/>
              <a:t>the</a:t>
            </a:r>
            <a:r>
              <a:rPr lang="de-DE" sz="800" i="1" dirty="0" smtClean="0"/>
              <a:t> Management </a:t>
            </a:r>
            <a:r>
              <a:rPr lang="de-DE" sz="800" i="1" dirty="0" err="1" smtClean="0"/>
              <a:t>of</a:t>
            </a:r>
            <a:r>
              <a:rPr lang="de-DE" sz="800" i="1" dirty="0" smtClean="0"/>
              <a:t> Information Systems, RC Athena)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Markus Schneider </a:t>
            </a:r>
            <a:r>
              <a:rPr lang="de-DE" sz="800" i="1" dirty="0" smtClean="0"/>
              <a:t>(University </a:t>
            </a:r>
            <a:r>
              <a:rPr lang="de-DE" sz="800" i="1" dirty="0" err="1" smtClean="0"/>
              <a:t>of</a:t>
            </a:r>
            <a:r>
              <a:rPr lang="de-DE" sz="800" i="1" dirty="0" smtClean="0"/>
              <a:t> Florida, USA)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Erich Schubert </a:t>
            </a:r>
            <a:r>
              <a:rPr lang="de-DE" sz="800" i="1" dirty="0" smtClean="0"/>
              <a:t>(Ludwig-Maximilians University </a:t>
            </a:r>
            <a:r>
              <a:rPr lang="de-DE" sz="800" i="1" dirty="0" err="1" smtClean="0"/>
              <a:t>Munich</a:t>
            </a:r>
            <a:r>
              <a:rPr lang="de-DE" sz="800" i="1" dirty="0" smtClean="0"/>
              <a:t>, Germany)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Matthias Schubert </a:t>
            </a:r>
            <a:r>
              <a:rPr lang="de-DE" sz="800" i="1" dirty="0" smtClean="0"/>
              <a:t>(Ludwig-Maximilians University </a:t>
            </a:r>
            <a:r>
              <a:rPr lang="de-DE" sz="800" i="1" dirty="0" err="1" smtClean="0"/>
              <a:t>Munich</a:t>
            </a:r>
            <a:r>
              <a:rPr lang="de-DE" sz="800" i="1" dirty="0" smtClean="0"/>
              <a:t>, Germany)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Bernhard Seeger </a:t>
            </a:r>
            <a:r>
              <a:rPr lang="de-DE" sz="800" i="1" dirty="0" smtClean="0"/>
              <a:t>(University </a:t>
            </a:r>
            <a:r>
              <a:rPr lang="de-DE" sz="800" i="1" dirty="0" err="1" smtClean="0"/>
              <a:t>of</a:t>
            </a:r>
            <a:r>
              <a:rPr lang="de-DE" sz="800" i="1" dirty="0" smtClean="0"/>
              <a:t> Marburg, Germany)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Thomas Seidl </a:t>
            </a:r>
            <a:r>
              <a:rPr lang="de-DE" sz="800" i="1" dirty="0" smtClean="0"/>
              <a:t>(RWTH Aachen University, Germany)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err="1" smtClean="0"/>
              <a:t>Yufei</a:t>
            </a:r>
            <a:r>
              <a:rPr lang="de-DE" sz="800" dirty="0" smtClean="0"/>
              <a:t> Tao </a:t>
            </a:r>
            <a:r>
              <a:rPr lang="de-DE" sz="800" i="1" dirty="0" smtClean="0"/>
              <a:t>(Chinese University </a:t>
            </a:r>
            <a:r>
              <a:rPr lang="de-DE" sz="800" i="1" dirty="0" err="1" smtClean="0"/>
              <a:t>of</a:t>
            </a:r>
            <a:r>
              <a:rPr lang="de-DE" sz="800" i="1" dirty="0" smtClean="0"/>
              <a:t> Hong Kong)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Manolis </a:t>
            </a:r>
            <a:r>
              <a:rPr lang="de-DE" sz="800" dirty="0" err="1" smtClean="0"/>
              <a:t>Terrovitis</a:t>
            </a:r>
            <a:r>
              <a:rPr lang="de-DE" sz="800" dirty="0" smtClean="0"/>
              <a:t> </a:t>
            </a:r>
            <a:r>
              <a:rPr lang="de-DE" sz="800" i="1" dirty="0" smtClean="0"/>
              <a:t>(Institute </a:t>
            </a:r>
            <a:r>
              <a:rPr lang="de-DE" sz="800" i="1" dirty="0" err="1" smtClean="0"/>
              <a:t>for</a:t>
            </a:r>
            <a:r>
              <a:rPr lang="de-DE" sz="800" i="1" dirty="0" smtClean="0"/>
              <a:t> </a:t>
            </a:r>
            <a:r>
              <a:rPr lang="de-DE" sz="800" i="1" dirty="0" err="1" smtClean="0"/>
              <a:t>the</a:t>
            </a:r>
            <a:r>
              <a:rPr lang="de-DE" sz="800" i="1" dirty="0" smtClean="0"/>
              <a:t> Management </a:t>
            </a:r>
            <a:r>
              <a:rPr lang="de-DE" sz="800" i="1" dirty="0" err="1" smtClean="0"/>
              <a:t>of</a:t>
            </a:r>
            <a:r>
              <a:rPr lang="de-DE" sz="800" i="1" dirty="0" smtClean="0"/>
              <a:t> Information Systems, RC Athena)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err="1" smtClean="0"/>
              <a:t>Goce</a:t>
            </a:r>
            <a:r>
              <a:rPr lang="de-DE" sz="800" dirty="0" smtClean="0"/>
              <a:t> </a:t>
            </a:r>
            <a:r>
              <a:rPr lang="de-DE" sz="800" dirty="0" err="1" smtClean="0"/>
              <a:t>Trajcevski</a:t>
            </a:r>
            <a:r>
              <a:rPr lang="de-DE" sz="800" dirty="0" smtClean="0"/>
              <a:t> </a:t>
            </a:r>
            <a:r>
              <a:rPr lang="de-DE" sz="800" i="1" dirty="0" smtClean="0"/>
              <a:t>(</a:t>
            </a:r>
            <a:r>
              <a:rPr lang="de-DE" sz="800" i="1" dirty="0" err="1" smtClean="0"/>
              <a:t>Northwestern</a:t>
            </a:r>
            <a:r>
              <a:rPr lang="de-DE" sz="800" i="1" dirty="0" smtClean="0"/>
              <a:t> University, USA)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err="1" smtClean="0"/>
              <a:t>Ouri</a:t>
            </a:r>
            <a:r>
              <a:rPr lang="de-DE" sz="800" dirty="0" smtClean="0"/>
              <a:t> </a:t>
            </a:r>
            <a:r>
              <a:rPr lang="de-DE" sz="800" dirty="0" err="1" smtClean="0"/>
              <a:t>Wolfson</a:t>
            </a:r>
            <a:r>
              <a:rPr lang="de-DE" sz="800" dirty="0" smtClean="0"/>
              <a:t> </a:t>
            </a:r>
            <a:r>
              <a:rPr lang="de-DE" sz="800" i="1" dirty="0" smtClean="0"/>
              <a:t>(University </a:t>
            </a:r>
            <a:r>
              <a:rPr lang="de-DE" sz="800" i="1" dirty="0" err="1" smtClean="0"/>
              <a:t>of</a:t>
            </a:r>
            <a:r>
              <a:rPr lang="de-DE" sz="800" i="1" dirty="0" smtClean="0"/>
              <a:t> Illinois, USA)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Raymond Chi-Wing Wong </a:t>
            </a:r>
            <a:r>
              <a:rPr lang="de-DE" sz="800" i="1" dirty="0" smtClean="0"/>
              <a:t>(Hong Kong University </a:t>
            </a:r>
            <a:r>
              <a:rPr lang="de-DE" sz="800" i="1" dirty="0" err="1" smtClean="0"/>
              <a:t>of</a:t>
            </a:r>
            <a:r>
              <a:rPr lang="de-DE" sz="800" i="1" dirty="0" smtClean="0"/>
              <a:t> Science </a:t>
            </a:r>
            <a:r>
              <a:rPr lang="de-DE" sz="800" i="1" dirty="0" err="1" smtClean="0"/>
              <a:t>and</a:t>
            </a:r>
            <a:r>
              <a:rPr lang="de-DE" sz="800" i="1" dirty="0" smtClean="0"/>
              <a:t> Technology)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err="1" smtClean="0"/>
              <a:t>Ke</a:t>
            </a:r>
            <a:r>
              <a:rPr lang="de-DE" sz="800" dirty="0" smtClean="0"/>
              <a:t> Yi </a:t>
            </a:r>
            <a:r>
              <a:rPr lang="de-DE" sz="800" i="1" dirty="0" smtClean="0"/>
              <a:t>(Hong Kong University </a:t>
            </a:r>
            <a:r>
              <a:rPr lang="de-DE" sz="800" i="1" dirty="0" err="1" smtClean="0"/>
              <a:t>of</a:t>
            </a:r>
            <a:r>
              <a:rPr lang="de-DE" sz="800" i="1" dirty="0" smtClean="0"/>
              <a:t> Science </a:t>
            </a:r>
            <a:r>
              <a:rPr lang="de-DE" sz="800" i="1" dirty="0" err="1" smtClean="0"/>
              <a:t>and</a:t>
            </a:r>
            <a:r>
              <a:rPr lang="de-DE" sz="800" i="1" dirty="0" smtClean="0"/>
              <a:t> Technology)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Man Lung </a:t>
            </a:r>
            <a:r>
              <a:rPr lang="de-DE" sz="800" dirty="0" err="1" smtClean="0"/>
              <a:t>Yiu</a:t>
            </a:r>
            <a:r>
              <a:rPr lang="de-DE" sz="800" dirty="0" smtClean="0"/>
              <a:t> </a:t>
            </a:r>
            <a:r>
              <a:rPr lang="de-DE" sz="800" i="1" dirty="0" smtClean="0"/>
              <a:t>(Hong Kong </a:t>
            </a:r>
            <a:r>
              <a:rPr lang="de-DE" sz="800" i="1" dirty="0" err="1" smtClean="0"/>
              <a:t>Polytechnic</a:t>
            </a:r>
            <a:r>
              <a:rPr lang="de-DE" sz="800" i="1" dirty="0" smtClean="0"/>
              <a:t> University)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err="1" smtClean="0"/>
              <a:t>Xiaofang</a:t>
            </a:r>
            <a:r>
              <a:rPr lang="de-DE" sz="800" dirty="0" smtClean="0"/>
              <a:t> Zhou </a:t>
            </a:r>
            <a:r>
              <a:rPr lang="de-DE" sz="800" i="1" dirty="0" smtClean="0"/>
              <a:t>(University </a:t>
            </a:r>
            <a:r>
              <a:rPr lang="de-DE" sz="800" i="1" dirty="0" err="1" smtClean="0"/>
              <a:t>of</a:t>
            </a:r>
            <a:r>
              <a:rPr lang="de-DE" sz="800" i="1" dirty="0" smtClean="0"/>
              <a:t> </a:t>
            </a:r>
            <a:r>
              <a:rPr lang="de-DE" sz="800" i="1" dirty="0" err="1" smtClean="0"/>
              <a:t>Queensland</a:t>
            </a:r>
            <a:r>
              <a:rPr lang="de-DE" sz="800" i="1" dirty="0" smtClean="0"/>
              <a:t>, </a:t>
            </a:r>
            <a:r>
              <a:rPr lang="de-DE" sz="800" i="1" dirty="0" err="1" smtClean="0"/>
              <a:t>Australia</a:t>
            </a:r>
            <a:r>
              <a:rPr lang="de-DE" sz="800" i="1" dirty="0" smtClean="0"/>
              <a:t>)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Arthur </a:t>
            </a:r>
            <a:r>
              <a:rPr lang="de-DE" sz="800" dirty="0" err="1" smtClean="0"/>
              <a:t>Zimek</a:t>
            </a:r>
            <a:r>
              <a:rPr lang="de-DE" sz="800" dirty="0" smtClean="0"/>
              <a:t> </a:t>
            </a:r>
            <a:r>
              <a:rPr lang="de-DE" sz="800" i="1" dirty="0" smtClean="0"/>
              <a:t>(Ludwig-Maximilians University </a:t>
            </a:r>
            <a:r>
              <a:rPr lang="de-DE" sz="800" i="1" dirty="0" err="1" smtClean="0"/>
              <a:t>Munich</a:t>
            </a:r>
            <a:r>
              <a:rPr lang="de-DE" sz="800" i="1" dirty="0" smtClean="0"/>
              <a:t>, Germany)</a:t>
            </a:r>
            <a:endParaRPr lang="de-DE" sz="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Statistics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pPr>
              <a:buNone/>
            </a:pPr>
            <a:r>
              <a:rPr lang="de-DE" dirty="0" smtClean="0"/>
              <a:t>PC Members:			41	(+10 </a:t>
            </a:r>
            <a:r>
              <a:rPr lang="de-DE" dirty="0" err="1" smtClean="0"/>
              <a:t>external</a:t>
            </a:r>
            <a:r>
              <a:rPr lang="de-DE" dirty="0" smtClean="0"/>
              <a:t>)</a:t>
            </a:r>
          </a:p>
          <a:p>
            <a:pPr>
              <a:buNone/>
            </a:pPr>
            <a:r>
              <a:rPr lang="de-DE" dirty="0" err="1" smtClean="0"/>
              <a:t>Submissions</a:t>
            </a:r>
            <a:r>
              <a:rPr lang="de-DE" dirty="0" smtClean="0"/>
              <a:t>:</a:t>
            </a:r>
            <a:r>
              <a:rPr lang="de-DE" dirty="0" smtClean="0"/>
              <a:t>	</a:t>
            </a:r>
            <a:r>
              <a:rPr lang="de-DE" dirty="0" smtClean="0"/>
              <a:t>		18</a:t>
            </a:r>
          </a:p>
          <a:p>
            <a:pPr>
              <a:buNone/>
            </a:pPr>
            <a:r>
              <a:rPr lang="de-DE" dirty="0" err="1" smtClean="0"/>
              <a:t>Avg</a:t>
            </a:r>
            <a:r>
              <a:rPr lang="de-DE" dirty="0" smtClean="0"/>
              <a:t>. #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reviews</a:t>
            </a:r>
            <a:r>
              <a:rPr lang="de-DE" dirty="0" smtClean="0"/>
              <a:t>/</a:t>
            </a:r>
            <a:r>
              <a:rPr lang="de-DE" dirty="0" err="1" smtClean="0"/>
              <a:t>paper</a:t>
            </a:r>
            <a:r>
              <a:rPr lang="de-DE" dirty="0" smtClean="0"/>
              <a:t>:</a:t>
            </a:r>
            <a:r>
              <a:rPr lang="de-DE" dirty="0" smtClean="0"/>
              <a:t>	3.72</a:t>
            </a:r>
          </a:p>
          <a:p>
            <a:pPr>
              <a:buNone/>
            </a:pPr>
            <a:r>
              <a:rPr lang="de-DE" dirty="0" err="1" smtClean="0"/>
              <a:t>Accepted</a:t>
            </a:r>
            <a:r>
              <a:rPr lang="de-DE" dirty="0" smtClean="0"/>
              <a:t>:				8</a:t>
            </a:r>
          </a:p>
          <a:p>
            <a:pPr>
              <a:buNone/>
            </a:pPr>
            <a:r>
              <a:rPr lang="de-DE" dirty="0" err="1" smtClean="0"/>
              <a:t>Acceptance</a:t>
            </a:r>
            <a:r>
              <a:rPr lang="de-DE" dirty="0" smtClean="0"/>
              <a:t> rate:			44%	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31589"/>
            <a:ext cx="6624736" cy="369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Members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78178" name="AutoShape 2" descr="data:image/jpeg;base64,/9j/4AAQSkZJRgABAQAAAQABAAD/2wCEAAkGBxQSEhUUEhQTFhUWFxgaGBYYFx4YGBgZGhgWGRgaGhwZHCggIBwlGxgVITEiJSkrLi4uHB8zODMsNygtLi0BCgoKDg0OGhAQGy8kICQsLCwsLCwsLCwsLiwsLSwsLCwsNywsLCwsLCwsLiwsLCwsLCwtLCwsLCwsLCw4LCwsNP/AABEIAOIA3wMBIgACEQEDEQH/xAAcAAABBAMBAAAAAAAAAAAAAAAABAUGBwECAwj/xABNEAACAQIDBAYFBwcLAgcBAAABAgMAEQQSIQUGMUEHEyJRYXEyQoGRoRQjM1KxssFicnOSotHhFSRDU4KDo7PCw/B00gglNERUY5MX/8QAGgEBAAMBAQEAAAAAAAAAAAAAAAIDBAEFBv/EADURAAIBAgQDBgMIAgMAAAAAAAABAgMRBBIhMRMyQQUiUWFxoULB8DNDgZGx0eHxNFIUFSP/2gAMAwEAAhEDEQA/ALxooooBg3r3nXAiPMjN1hYC3LLb99cdm709bJEvVECViA1+BCM2o/s0w9L2GEgwqsLrnfS9tcq2OntqNPghBF1kOZHUdlgzZhfQ2N9NLitEMDUqZZqdk+hF1Yx0aLoorz7JtnFHjiMR/wDq/wD3VwfaEx4yynzkY/jW9dky/wBvYjxD0TWrSAcSB5mvOLyseLMfMk/bXLIO4e6pLsjxn7fyc4nkejHx8Q4yRjzcfvrg+3MMvHEQDzlQfjXnvKO6s2qS7Jj1l7DiF+PvTgxxxUHskU/YaTPvrgR/7hPYGP2CqMoqa7Jp9ZP2OcRl1ydIGAH9MT5Rv/20nfpIwQ4GU+Uf7yKpy9FTXZdHz/P+BxGTXe/e5MTJE0DzIEDBlYWDXKkG6seFiOHOpP0bY0zHEN2gAIhlJLAEdaSwJ77gcB6I48qowseZgKtboyhy9eP0X+5WPGdn0KUHUiu96ko1ZPuk4oooryiwKKKKAKKKKAKKKKAKKKKAKKKKAKwzWrNaOl6AhfSUmZcMRykb4r/CmfaOHvhiLakU/wDSApVIGFvpuPcSj+ym3Hn+bi1uX2jxr1cPJ8KFvH5mWtzELOAJ5Uv3b2FHiJhFL1gDA2ZCBawvrmU3v7Kc2w5tYacPhwpfu7GRio9ALk3/AFTbnWupWlkdvA5Fq6I1gdgRYjrFjEscqIzqHZXV8trrcIpU6jvrlujsuKaYxzJmBRypzMpDKLgdk8DY1LUhvDL8nAWVQyyDUsYiderJOnDUDX4U27oQZcZF45x743px5OE9dlp4rQnfVESSWNke+HVTkuro0hytcWuHkIIPD20tGGXD4SOcojy4hnCZxmWNIzZjlOhYsR6VwBypevXShoQAQ9r2RVy5DfMSqjQAGiSIYnBxQqR12HZ8qEgdZHIcxy30LA27PG3Cr3Pa+19db6W/cIY8TihJBYwosge/WImUMhUizBeyLNbgBe/hq4bUu+BwZAW5OIDsFALZGXJmIF9FJFdZVeLZ8kMpKMZ0ZI2PaKhSG7PEC9uIAvXCXFKMDCodOtSWRslySFcCx00vpwpe9sq2l8n8wOGKbEPhsCUlKErIjEzLFqJiqk5mBOlu+o1j1dpZGYXbO2YgWBNzcge+nebHwvh8OhkyvH1ua0bsLSMGsNRwt+4027Rxa5isVygUDMwIZjksxIzGwzFrC/d412ipK+nV9PMMzsWAmQGxtp8b6+WlWzubGEaXxWL7Zaq7YmJvLwAF7/hrr3VbG7gzM/5kfvJlrH2i5ZXf61RyPOiQhgeFZrREtW9eGaQooooArnLMq+kQB3k2A8710ph2nBnxkSFmAaGVlIOoZHiB0N1Nw/MHhpbW5AcjtSD+ui/XX99dYsbGx7Lq3kwP2UhGypf/AJc9vzYT/tUi2ps3K0TtLI7GeILmyC13BI7CKT2QRreu2A/iQVnrB31p1PjR1PjXAdAazWqLYVtQBRRRQEU6RR8xEe6dfuSVH8XN80o8R9oqR9Ig/moPdKh+8PxqFYnEdgeyvXwivSXqzLWXeJS2DrWKMxsHUC44X5UqXGDvFaSYtPrL7xUbvZmZNobu0j9Ypytcm48eOnd4UjlLhi6kqx5p2fu2pzeZTwKnyN64th2b0UkPkjH7BViaW5NOTGfETSkEGSQg8RnOvnrTTNh6lh2HO3CJvaVX7xBrI3PxDf1S+bG/7KkfGrI16ceqLFGT6EFlw9IpoKsxNwGPpzqPAIT8Sw+ylMfR3B68kreWVR901P8A7CiuvsWKEioGW1a1dsO4WBHGIt+c7fYCBThh92cGno4aC/eY1J95F6i+1aS2TJcNlG7LnCyAkj31am5+1YlaXrJI1usdszAXsZL2ueVx7xVL9IGxMQNrYswKwtIturYIQDHGw5jkwpJgtobVjByyY/Kpsbh5VU8bHMGUaV5uL7R4ycYx9/4Jxo2eZnqOGdXF0ZWHeCD9ldK8xQb7Yq9nbDytz62CMnyOQKafsHv/ADgDNEn91NNAPcrkeyvN4rW69/6Lshf9FU1h+kp7dtcUo7kkjk+MiBv2qXwdIOHtczY2E/lKZPgOsX4VF4hL4X7fud4bLWqO73M0ZglRirh2jvoRldCxBvyvEnCxpgw2/MJtlx8Ov9cqqfd83rWd4NrSzwDqjh5iJFI6trWBuhNszXsGLHwBqUcRC+unqjjpsfAmI+USQjEeqsiXTRVLMtjZszMLLrmAOtxSPCYiWXFRLLJmVHvlCBQWVZdeJOh6vQHmb8grad7YRI0ztkbIEdkmiOTtAotpggB9P0hc8uGhsDagONkdo5lhS+VjGWLM8cAt82CLjI5Y2sC9rmxq7iRtuQyssKim3+XsP60yJfQZz1f37U5VxNPYBRRRXQFFFFAUX0+bdngxuHSGSy9RmKMFdM3WOM2RwVzdka2vpUQwPSBOBaXD4OZeeaKx94Nh7qtfpiwqs+ELAEfPLYi41MR5+VRKHdbCySwK0KhXljVsl0uGYA+gRyqmdW0sniWRjpcctyt6mxbhFw0kQ1vIs6yqulwMkwvbgOyDxqwI8RMnovGfz4hf3oVHwqoN8ej+fD4mX5PhZpMKMpjZR1xtkXMCFu1w+fiOFqaMJtaaBsgmniYD6Muy2H6Njb4VTUjVT7sn+v6ko5Xui/49tSj0oUI/Ik7R/suoH7Vd03gj9dJk80L/ABizD41S+G34xSf0iSfpEH2plpzw/SYR9Lhwe8xya+xWH+qoKrXXgzrhEt+Da8DmyzR5vq5gG/VOvwpbVS4fpGwEgtIZI78pI8w9pTMtO2z9rYFx/N8RCttbRTdV71Rl+Iqf/KkuaDI8NdGWJRUJXb4X0MZm8OxKP2FzH31sN8XX1VlPcI5IfiwYfZVkcTTfl+BF02TSik2zsWJoo5VBAkRWAPEZgDY2560prQQKf3ji/wDNsV4mM/4EI/Cph0bx2jxP/Uf7MP76jO8y/wDm0visZ/YUfhUy3HjtHN4zn/LiFZIfbMulyIe8Zs+KYWlijkB5OgYe5hTFidwNnP8A+0iT9HeL/LIqTUVrKSB4roqwbfRviIvzXDD/ABFY/GmXG9ELn6LGC3dJDc/rK4+7VrUVHJHwJZmURjuijaC3y/JpByyyMGPsdAB76je0NwNoxanBSE/WTJJbyyMT8K9N0UyIZmeRsTisdhfSbHQdwYyxD3GwqyN09pmfCQvNPI0jBrgzMM1nYegGA4AcqnPStgzJDh7MFIntquYaxuTpcfVHOku4kDfKu11fzcLaqhUksyjUlj9Ws1WKlJQLItpZhpk2OZVcR4dmZlIDdUQCSCBd2UC3jerXUaCs0VdTpKnsVylmCiiirSIVzla1dKKAgPSfHmjwxOlpit+66Mdbm/qjSmvAQDrMMb/00XMfXFSDpThvhY2+pOh96un2sKZ9mp2sMf8A7o/vCsdbSrH8C6HIywusJ/hzrli4UlGWRI3X6rKGU/raUsArNbCkiGM6PdnT3vhkTxiLRa+SED3io3tPoXia5w+LmjPISKsqjyy5D7yatOiuWR27PP21+hvaC6wvh5h3BjGx9jCw/Wpg2LudtDDY6Bp8HiFUPcsqGVRoR6UWYcxXqCiuOKasLlR7Q2iIWVZElDMLhTGykgki/btzB40s2bFJNIqLHlLKzAuwAsLa9jMeLD3Uv6TsAjzYVmBvaUXDFTYGMgaEcMze81vuJh7Yp7ljlhsuZmbLdhe1zpewrFwYqqoF+Z5bkt2TCYYY4rg9WirfvsLX40oaU/8APK/upRas1vM5WG86j+VCSRmZItO7RxfyuPhUw3Z7Mb25yv8AAKPwqFb8abWX/p4vvzVPN1P/AE9++SX/ADHH4Vmh9s/QtlyIdInJvXSiitJUFFFFAFcZHN/L/mtdqKAh3SA144LkfTg27/mpPHxrXdJcs8pBB+bj+LP+6tukj0MN+nv/AIcn7677op87N+jg+9PWV/br0LfuyRiQ8dPwo60+Fd6K1FRpE1xW9FFAFFFFARbpMS+z5COIkgP+PED8CaZNjC4w36ZPtFSfflL4DE+ETN+p2vwqK7uPf5OP/tX7DWSuv/SHqi6HKyx6KKK1lIUUUUAUUUUBCekUdvC/3v8AtVvuctsTJ+iH3q16RfSwp/Kk+xK23fxMcU7tI6oDEvpEC/aPC/HyrI/8hfXQu+7JnUf393hbZ+BmxSIHaPJZWNgc8iJqR3Zr+yuG0d7wNII2c/We6L7iMx9wHjUM2/i58WpTEMGjNrxBQsehBFxqTqAe0TqK9SlhKk/L1MrqRRBsX0iri50nnzRSBAhyxZ47AsR/SZuLHvqZ7A35jChYccnEkJMqqMzMWOjKrcSdA1RTFblQG+VWQ/knT3G4+FNc+5jL6Dg+DC3xF/squr2ZWTzRd/R/uWRrxasy8cJvTNYZo4pB9ZGKe5SGH7VOUW9ER9NJk80z/wCVm+Nq87QbNxGG1QSoe+Nj/oN/eKd8BvXjIzbrg/5MihveRZ/jWKar0ub3Vi1KEtj0Fhdqwym0csbH6oYZh5jiPbSyqQh34JAGIw0bjvVvsVwfvU64PfbC6WfEYc8h2so9iFo/eKisQ/ij+WodPwZbVFQXZ+9TP9FiYZxzzBWb3xFQPatOce9ZH0kB/u3DfB8n2mprEU31t6kXTkIukpuzhv0rH9kj8aX7pL2pW744R7jKf9VRzfrbUc5gEee6lyQyMttFHEjKfYTUi3Ja6y/nIP2FP41C6de68CW1Mk1FFFaioKKKKAKKKwzWoCgcd0rdeZsPimmiUmSNhGqGO12XXs9Zw8TT7gL2ReuI4MoCtDIe46tmA15AVv0jdFmHkLYrDKyX1lSP3mRV1H5yjzGtweuB22DGsc0OdQqrdbMCAAASj2+BastWCb3aZZFtLRXH3B7cxUf9IJB3SKCbdwZMp9rZqecNvYP6aF172T5xR7AA/uU1UG39uTRYo/I3IhyKRG6EqW9YAOAwtpopFOOy99yQOuw7fnRa+F8rW08mNV5q0NnclaMvItU734QHL1pzdwjkJ9wS9ZO9WH9UyN/dsv3wKh+F2nhcSAuZDc2ySLla/cFkAv7KUybDUegzp4XzD3Pew8BarqeMpbVU16EJUp/C0SU70JyimPj82B/mX+FaNt+RvRSNfFmLH9UAfeqJyYSdOGSQeByN7A2n7QpM+0in0gZPzhYfreifYa9KisNV5JX9n8jLPjR3Qs3wxLu2HLvm7T9kKFUaLqOLe8mlUEIaYE/1I+9/Co5tfGZ2h8Cx+7TxLiCjobf0X+qssqeXHxivrRll28M7/Wo6SYUUklworj/KHnWrY2vaSkYbM0lwwpLLhhShsV51wef99WRbO6iKXDUhxOBVtGUHzF/tp0kk8D7qSySCrk7klcYcRsVPVzL5H8DcfCmzE7Gf1XB8GFviP3VKJGFJZDVcsFQqbwX4afoXRqzXUhOL2fMNTHe3NbH3c/hSdN4cVBos0yeDHMP1ZLj4VMcTKq8SBUd2jttCCEXrLeFxxAt3c/HyrFX7Nw8FfNb11LY1ZMcd2d5JsdOsE3VmyswkAZWFgPqOAQe6pk+CjS+eVs1uTWfhybWUW5WbSoN0VbPXEY/NLljCIxWIXTrTwIsPSC8SPAaWvV4bP2ejuIkRViWzSZVCg81j0010J8AB61fO1Y2rZIGqL7t2SXZWbqIs98/VpmvxzZRe99b3vSqkmL2gkehuzH0UXVmPgPdcmwF9SK2wmLzg5hlZTZlve2gI15ixBreUCmisA1mgCtHS9b0UByEWtMO3d0Yp0bq7QynVZEXTNx7S3swPO+vcRUjorjVwUHiDPC7YbExIJVAzLykUcJIi3ZZCfzSOBANcGSO5t80W9U3AJ4AAE24D1TV1b0btw46LJLdWU3jlX04m+sp+0HQjjVR4/CS4aU4bFKBJYlGA+bnQcWS/MaZkOo8RY1lqwcdY7F8JJ6MZ8dg5SLZUcDhbRrd1mNre2nbcCaQzvE0s0YEd1QsbXDKOyjgrwJ4CuXyYD0CU8Bqv6p0A8rUt2XsqXEqQojkkQXeIHK1r6OiubMnDXNcHQjheuMs3S5KS03sTJlmH1JB7Y2/FSf1RTDgt8cJMcolVGvbJJ2Dfu17J9hNIY8dPh2CF5Eb+rlBN7dwftZfzSBVc7V3TnuzRlJASTb0Dqb2sbj41x0qUvJkVnXmWbtvBKCkkUfNsxReRAsSF48ONq447HrKwMbLmWMqQQ3EnwBOgHceIqJdGeDdTiI54nNurKRlGcD6TMyqARxyXPlVkRYKYiyxZRyzsEHuXMw91cVSVCacXqtn/AGdspxs0Rf8Ald0bK6lTo1jcXBuMw1vY2YagcOFA2wfDS9uOl+POmPfXaLYfFlMQkitlUJ1ah0dLsQwLMCTdiCLCxHtqZ7P6MMRLGjtiBEXUMUaK7JcXytZrXHPWvqcNjaEqUXUfetrZMxTptSaQ0Ha173A4crj6vj4Vg7XJvexvY+63cfAVJouiZ79rHD2Ye3xMn4Uui6KIL9vEYg+C5UH3SateMwy2uR4bIS21+Ztw+HvtSM7UUkAHMTwC9onytVsYLo6wEZuYTIe+R2b4Xt8KkWB2dFCLQxRxjuRAv2CqZdowXJH8zvC8SmsDsDHT26vDSKD60tox52bU+ypJs7oykaxxWIA70hH+ttf2asuox0ib2JszBvMbGRuxCn1pCDa/5I1Y+VuJFZamPrS2dvQmqaRU/SThcP18eydnxr1jENiZz22UcQuY6jSzMBa/YHeKkOC2PGsceGjijcfRorqGBJuSWvy9J2PGwNMu4ew2ijbEz3bE4kl3ZvSAY5rHxJOY+zuqebJxcGDiONxThQ6kQr6xQWJZR+Vob8AoU3FzXjznKtVtfRGhJQjc7f8A8xwPZZVkjlXL87HIysSvBrXKg310HhS6NpOqK4ELKwuTPKcscj8TYqDnYkAXAyLwF8uWkMkTbZwjmPGLEjghFgKyBf05PpNbjGMoFyLto1V3u9sDbuy8asMLrLFISxzNnhcX7TFSQyNqLnTW2pFarFRtsvpB2hgMa0G0sGzmVvVX523Lq2vlkQcbXAGtitrVcmDRpH60KUQoBZhZ2N7qcvqhbuNdTmOgAF+0WCLMrz5WddVUehGe9b6lvyj7ANaXV0GqLYVtRRQBRRRQBRRRQBTXvFsGHGwmGdbi91YaPG44Ojeqw7/ZwNOlFAUftXZs2ClEGJ7Wb6KcCyTAciPVlA4rz4jThpFIyMroxR0N1ccVP4gjQg6EaGrm2xsqLFRNDOgdG4jmDyZSNQwOoI1FU/t3Y82z5RHOS8Lm0OJt6XdHLbRZe48H5WNxWOrRce9EvhUvoyxN3tuw7QjMOISPrQLvEwDI4GnWIG5ai44qTbXQnltLcGB7mFnhbu+kS/irG9vBWWq6RyrKysVdTdWGjKe8ewkW4EEg3BNWbujvSMUOrlyriFGoGiyAcXS/xXiviLEzp1I1FaW5GUXDVEB3k2ZNswLPIbIGsJ47sEJsB1i2uFbhzHAE3tT/ALK3oiljZmIWRACyA3JvYKUB1OYkADiCQDyJhnTBvScdihs/Dt8zA153U6NINMvknC31ifqimbYO0ThHCSgyYcXKSEZmw1yFNzxEV2AvyvbnrVXoR6bkoTfUlmxNlmXay4zaTIUXTDRqSyRPfsZ7ga87/XI4WFXLVXoAw5EEeYIP2gipDu7tsxZYZjdDYRyE+ieARz3clY+AOtiZYeuuR6eBycOqJfRRRWwpCiiigNZZAoLMQFAJJOgAGpJ8KoKbFnbu02xDA/IsIcsKkaObg3PixAY+AUGrB3/xXyzrtnRzGLLHG87qM7FHLnqgAwy3yKTxuGtax1gM2Lwey5YcJi1mbB5CbIBZnzkP19jmkFxqq2FtCHGgrqKTVonYtX1FW8W9sEeWPrVAZgryZTIoW/byqpBfmCQQBrrcZamZ3V2btfC3WZsQTa+JWT524GgZQAqgXJEZQKtzZRcmku192di7ZhM8TRqwCjrYCFkGgCq8dtTYKArLm5C1cejroqTAu00ksjubqALx3T8pVY8dLqSeXDUUp01TVkdlJyYw7odFWJwuOLwY4iFCPnIwVL2JvG6m6ta1iLkceBFqubDYVUva5Y+kx1ZvM++wGg5AV1RAAAAAALADQADgBSXH7Vgg+mmijvwzuq38rnU1YRFlFRva2++Ew65pGcAmwLIYlbmcjTZFf+yTTVvl0gfyfDHNJCAsxtGM+aQ6ZrlAAtgCL9vmKAnNFNuysRKbCfJmaNXGVSlib51sWb0exrf1qcqAKKK5ytagOlFcBKfCsNKaAUUUn6wn+HOsmU+FAd6T7QwMc8bRTIrxuLMrC4IreOQk11oCmN5t35NnN2iz4RjZJjq0RJsI5j3clk56A62vGd59snCovVE9ex+ay+kp+uLa31sPPzq/d4MXBDhppMVl6hUYyBhcFbWK2PG/C3Mm1ecN29ndfK+MKsseZhho2YtkTMbC7akKDlBPO5rNUpxi85dGbayhsfZwhjNyGkJvIQbnN3ey/wBvfV4bh7qLh8MxnQNLiF+cVgCFQjSIjhaxObvJPICqnwuCAkupYBCCDwIYEstiAD2Sb343troatndPerrwIZiFmHBuAlAHEAcG7152JHMBSknLXcTTsRTbWx22Q+Zcz7OY8dWbCMTwPMwk8D6vA+LogV15MrDzBBHuIIqdykOpVwrKwIKkXBBFiCOYqtdo7LOymLLmbZ7E6cWwhNz5mEn2rf3wxGHzd6O5yFS2jJXsHbBjKwzElCQI5CbkE6CNz8FY8dAdbFpQWA4kVXW0cWERLBHEjBLswEYUo7ZnaxshyheHFlHOuWGwyIqfMhw1sl1jzrm4I7OQL8gSfA3Ni3aFZtZZnKkbaomu1N48Nh7B5AXPoxIDJK3LsogLEX52sOZFQzfPfnEQYaSZVXCoBZM+WTEO5vlCqCY05G5Mml7qLV32bu/OkjFYAmeRneVpFVcvaAUpGzXsMljbTLa4FV40R21tMrnaTA4Q6sAFSRvyQNbOQbXJOUHUXrROSirsrSbdjtuDhJ4pEx2KkdnxxkDBtSez1iMbDmElIHC2Ud1STfbYGExcS9emKMq3EPyZGkcG9nDKqsMgstye7Q8i4b0dmJWUaxOkvgscZHXMe5REzjzYDnUh2TiQJ0A0BFvYRoP1stV0KjnHM/E7UjlkQfB4/DbBhS2DaNnuFlxTqjSEWzFVhEsgtmFyVHpAaDQS7D7UxU2D+WviYsPh+qaW0cBMoQAnNnlcrqBcfN8xVXdMivjNpqsjJDhYQsfWSOqaEhppERjne17dkG+QU/b59Iez8RgzgsM83VMqpnRQgyIV+bHWEMLhbeidKvOHXor2tPtiWZsSZTBCqgAzOC8jk+kIjHEQFVtOr5imfYshxm8jQ4b5rCYd2Zo4vm1PUgAlgls2aa3pcQaYNh77S7PgbD4FUiVmzl5CsszsyqNCSEAUBdCh+NMGLx0rpk69rMdRGVjU3K3JSOyka34X140BYfTFiY8RtTCpNLEuEw4UykupbtOGlyxqS7dlVXRTrfuNM/SVv1gsbjMPKhmliwwusWQIsjZwzXdjcKQqD0CdDVfnAxkKuazdo6lb6ZeySNL2uRQdnx2HaN+faXs+evq6Xt30BevRn0lSbU2g8csUcQWBzEFuT6cWYMxOvAEWA4HjVsV5Q6NsaMJtjCkN2WkEZPhKMmtu4sD7K9X0AUUUUBi1ZrUtWC9AbAVmuZkrXraA7UVw641COlXfQ4DDCOE/zrEdiEDit9Gk9lwB+UR3GgIf0m7bbamNGzcOx+TYds2JkU6M40y/2eFvrEm3ZvS3AbKMjx4eEBbiwsNERbZmt3AW8yVHOmndXZa4OCzG8jdqVuJLd3eQOHjqedWjunsswRl3FpZbFhzRfVT2XJPiTxAFY/tp+SLuSPmQre3dB8BebDh5MLqZEuXkgPFpF5vGTcsNSpuRcaBjRwwDKbg2ZWU+1WUjgeBBFXf1tVrvdugcOWxGCQmIktLhlGq82kgHxMY8110M6tG/ejuchU6MkG5u9nWkQYggTcFk0AlsOBtoJLcuB4jmBMJYwwKsAVIIIIuCDoQQeIqhI8VGwBLMEIDJKmovc8fKykdpTfnVibr74HIExDdYR6M0YuzLyzx+ln/R5wbXuKlSq3VpCcLaoadq7NfY7l0zPs1zqNWbBsTxHMwE/q/a/pkkT1XR18GVlI9xBFSbD4uKdWCMki8GXQ2uNVZTw05EVXG2sGdit1ikts2RwCpN2wjsdMl9WiJ9Uar9tOJw2bvw3O06ltGcOkfa2NTAnDYdXk651i64HtojnLke/EsSED9xN9e0zjupsGPZ+EWIEdkFpX4Znt2mPgLWHgBW+1NpKESyrKsxsDmURlcjOSWOliqm3eSOVyO+x2DSRJKx6lrMjNfMzaGOKS/O+tye1lCm5JzZs06qjBk7KN2h92fsYSQS9cuuIRkKn1YmBAQjvsSx8TbUAV5g2zvVtAu0U2IkBjYoQto9VupByAX4W1r1/Xk3pc2X8n2tilAsruJV8etAdrf2iw9lepGKirIzt3dyJOL6j2/v8q51lTatmF9R7R3fwqRw1JvxoBtqKxRQBRRRQG8EpRlZTZlIII5EG4Pvr2rsnHCeCKZfRljRx5MoYfbXievVHQntTr9kwXN2hLxN4ZTdR+oyUBO6wazWDQGhrQmtyK0ahw0JrUmsmtTXAJNrbTjw0Mk8zZY41LMfAch3kmwA5kiqG2diJdo4yTHzC7G4giuOzGDYZQTra/LUksQKdOlXeP5fihgIW/m8DXnYHR5Bpl05Lw/Ov9UVjYeyziJY4Yuzp6Q06uMWzHuI4AA6ElfMU1ZfCupZCPxMl25mAE8pkf0YWHYIs3W2BGZTqAosdRqbfVqf56gWN3fxMBDRHr1X0TcpMg00BBBtpqFIB+oa6bN3tYHLJ28ujK9o5VPcSQEJ8GEdu80g1BZXoJJy1WpOM9ZD014Lascpsrdq1yjDK4HflOpX8oXB5GleerrlRC97NzmDticCozMbzYa4VZCeMkV9Fl5kaBvA6lhwm7c80mSOGaNzxdo2jRe9nzDK1vaTyq0s9dI8QRwNVSpRk7lkajSsRLHboYqEhoHE4Udm56uZR3IwIt45WTyNVvtLHz7bxqYR3c4XDMWkJtxHZbtAC54qpNzqxuan3S7vw2Fwww0H/qsT2FyntIh7LMLa5ieyviSfVpv3G3eGBwyx6GRrNK3e1uA8F4D2nnVdaSpR7u7Jw7+4jxN9lNmF2wEjapxbDMdboDq0R1JXiLEjxkxkWRLgq6OLgjUMDwI8K6Nus2NjEvW9WNeqUqGRkNruwuDdraEH0bGxuRUQfZOL2OxLRGTAEkuYznGHJOrKNH6vmVy2GpHjmdCbipW1+vcmpxTsWRu/twgiGZrk6RyH1u5HP1+4+t58an/8SWzMuIwuIA+kjaMnxjbMPhIfdUv61ZEBBDIwBBBuCDqCCPtqN9LWLM+zAkpJeCVHSTiXU3jKt3MM6m/ML33rRh6+buy3IThbVFH1lTasUVrKjdhfUe0d38K0rKm1bML6j2ju/hQGlFFFAFXr/wCGrafZxeGJ4FJVHmCj/djqiqn/AEIbXGG2omY2SWORGPIdnrB8YwPbQHqSsM1qzWjpegDMDzFc3cDnWeq140GHx+H8aA5Owpm3uOJ+STDBZflBUhMzZbX0JBOma17XsL2p76g99aNB4/D+NDh5w2PsV4R1XVyGYntrkYuW7rWv/wAvzq5tzN3vkkPbt10ljIfqj1UB7lufMknhapOI7c6wy1XGFnclKV1YTmm7amyYZx86gJHBho48mGtvDhTqy1yZam1cgQfHbtTRfQsJkBuEewdT3qdFzflLkI8a0wG8ciMUa914xy3DAeD2zAWBsHVr/XFTdlpHjcCkos6g24HmPIjUeyquHbl0J578wmwm2Y3sCSjHgr2Gb81gSr/2SfGt9rbVjw0TzSGyopJtxNuAHiTYDzpjxu70qX6giRTxjfmO7Xst4ZgPOq42vtabaGJGz0zLHGT1pzE5SoKsRck9nNlAuRm4WFdzNcxzKnsxXuZhpMfi5Np4ocTaFeS8QLeCgZQeZueNWCkfWuIvVIvIe5Pq+b2I8gx5UlhtGipGvZWwRBqT6qqNedwPM1JNm7HmRO0vaY5nN9Mx5C54DQDy7yazQjxqmZ7Iuk8kbIdIsby0I8K69eCLcb8QfspIuz5OYHvoMDDjatpn1K92/sZtls02HVmwDEmWEathSTrJGOJhJ1K+rxGlabXhXE4WVUIYSRNlYag3W6ke21WIe46+FQxN0Ww8rHCOggc3+TvcCJjxMTAGyn6hFhrY8qzVqN3mjuWwqW0Z5trpHCzAkDQfvA9+opx3q2ccNjJ4WABSRrW1Ficy2uB6pHKuGF2kUAGUGwtxNiL34cL351qICTqj3HW/Lu41usLgZgDbv/5y1pbJta/BTYgX7RvcDkb6a++uke1WdlXJclhotySbiwA58LWoBvkwzWzWNr2t3HT4aitGhYC5U8+Xdxq190ejDH4rI8yjCw2P0l2lYGx9C4INx6xFu6re3a3BwmCymNM8gA+dl7b6d19F9gvQFBbo9E+Px1nKfJ4T/SSggkfkp6R9tge+rp3V6JNn4MAvGMTJbV5gGXxyx+iB53PjU8RbVtQBRRRQBRRRQBWLVmigNcgoyDuFbUUBrkHcKzlFZooDSWMMLGmqSKxsaeKT41OyWsSVBNhqTbWw8e6hxorzpN3zbZ2EKRH+cT3WIc05NJbwBsPyiO41Fdxd3/kkF3+mls0hPEdyX8OfiTTRseKXae0JcdikZVicpFEwtlKE5UIP1OJ/KPmKsLZ2AbESdWlwAR1jj1F4nX65HAeN+ArFXk5PhxLqasszHjc/ZvWP8of0UJWId7aq7+zVB/b8DUyrnh4VRVRAFVQFUDgABYAeyulaoQUI2RXJ3dwrV0B4itqKmcEU2Av6J99NuIwzLxB8+VP9FcscseXum7Z/V48SW0miU372W6H4BKgeEwryuEiR3dtAqKWYnwA1Nesd9Oj/AAu0+r6/rEMROUxMFJDZcwN1It2R406bu7r4TAplwsKR97DV2/Oc3Y++unSjN0ug/FT2fGuMNH9QWeYj7q+0k+FXRuruRgtngfJoVD2sZW7Up7+0eHkth4VI6KAKKKKAKKKKAKKKKAKKKKAKKKKAKKKKAKKKKAKKKKAq3pLYx42DIcudQXy6Zzny3a3E2AGvKrH2VAqRIEVVGUGygAXIuTYcyaKKjFas6+groooqRwKKKKAKKKKAKKKKAKKKKAKKKKAKKK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8188" name="AutoShape 12" descr="data:image/jpeg;base64,/9j/4AAQSkZJRgABAQAAAQABAAD/2wCEAAkGBwgHBgkIBwgKCgkLDRYPDQwMDRsUFRAWIB0iIiAdHx8kKDQsJCYxJx8fLT0tMTU3Ojo6Iys/RD84QzQ5OjcBCgoKDQwNGg8PGjclHyU3Nzc3Nzc3Nzc3Nzc3Nzc3Nzc3Nzc3Nzc3Nzc3Nzc3Nzc3Nzc3Nzc3Nzc3Nzc3Nzc3N//AABEIAF0ASAMBIgACEQEDEQH/xAAcAAABBQEBAQAAAAAAAAAAAAAGAAMEBQcBCAL/xAA6EAACAQMDAgMFBQYGAwAAAAABAgMABBEFEiEGMRNBUQciYXGBFDJCkaEjJFKxwdEVM3Lh8PElJkP/xAAUAQEAAAAAAAAAAAAAAAAAAAAA/8QAFBEBAAAAAAAAAAAAAAAAAAAAAP/aAAwDAQACEQMRAD8AJkixX3c3Ftp9q9zezJBBGMs7nsP6/SpMcfGAOPSsg9oXUZ1nV1s7KVjaWjsgw2Fd84LfHGMD/egvtW9qMVvKU0rS3nTsJLhigb5LjP54qLp/tS1TduvtHtXh3Y/d2ZGU4zjktk/lQH4qxEt4zSyoMbdo2kelSGlfx45ETCthnVeOcY7UGhah7TZkvrcaVYpNA0JaSOUFXD+m7OMD4Cr3QfaFo98LZNRuba1uJ0ZinvgQsDgK7EbeQODmskUFcOwIV2y7qOUXPb50zLJpoSYOjllP7MHuxz5ny45oPS0SpNGJYWR4z2ZTkH613w+M4BHwrzppuqXVgynRdSuoZEfcIlmZYz8xnBrbPZ71NJ1NpUgvo0i1C0YJOg/EpztcD0OCPmKDnVkfu6e4Ha5x+amlUrq+PFhbPjG26SlQVnV+o/4R0zfXgB3ALGpXuCzBc/rWDb/EufcXLt90fE0Ue0jWdVutUn0vUHh+z28paJYPu7fwk+p9f5UP9Nosmrw+IAcH3Qe2aAv6f6EtnRJdTkd3fukZwPzFFlp0Xo6Afu7lfINM/wDepujx4tUHoMVeWuUGMUFcvSulrD7tkqq3luJqi1boPSblJGjiMMp/EGJGaPnP7H5ioc6Fu/agwXqTQZ9AuoTgtEx4b4/Orn2e6xPo/WVozOz210628uBnhuAfoxH60U+0NUXSJZZULICmc+XPfNA3TcYnuWuVH+XdIy/DjP8AQUG79ZJ/4UnHKTIf1pV99T/tOmpmP8Kt/WlQea+p7s3Wu30zd3mfODnGCR/Sn+lYt1/4jA4Rd1Lqyzex1+5hkj2yLO2R82NXnSVh4n2gZw0jbcny7/3oDfTdftY4Aqo8gUdx507Z9c2U12IthiIOMs4waoT0g8uPHkuZYcYCQnYAfzFWB6P0iVYP3OWExgKGEpDN5+9g4JoDKbWUhtTcNt8NRkseOKooOuLC5ufAjgmdvNlHFS0s45unhaXA3x/5RB8wPlVFP0fpzOhjsSAn3WimK5/1c8/nQLrS6i1LQ72GIMsixFlH8WDmgTpGWaRltY03PLvbk4wAvJ/LNaAnTrWdq6STSSKysNrnftyMHDd6HvZNpAueqB4o9yAMGGM8ZOM+mSv86DY9di/9WlRh7y2wz8wBSqZrah9HvFx/8WpUGM9d2kF11ba6jYTLKrFBKCMgMDj9fdqu0qYWetTxKQFEp4x255H0rt5OYIHkwxI9Bnb8eKodK1F7u9kuJSu/fliOA2fOg120vImRXYjOKbm1KKWUIGWJAjMjN3fHkPhQ3FdbLMSbiyk+uKq9XurLXI0WeeOFoyQjBsFfp6cUGk2yRHSt0cqYPvA586+VvRbyCGZQUbtIvmx8j9KzPTrDUEshDda3B9hBwqRXfvn0BGeBV3a6nZ2VgLG2mjmblikb+I655ySOaAt1S5Q2so+FWns3042XTMZkiIked5SXUBuTwePrigHW9RNvZ8EtLsDD045Oa1DpeZ7zp+xutzI08KyOvcFiBkj4Ggn6gu7T7lfIxMP0pU5cDNvID/AaVBgjoHRkOcMCpoXeyk0i795s2shwrenpn41pN3001pol1eTzs1zHGWVE+6Meue9AAtpZrGa7vCXlk5jVvwgck/DPFAQdP3ETYtrg5VmAX+9Xc9vaW2om6Nogc4zLGgzxyMg8Gs5+0tbSpLEcLuyreYFGum9RCdQl0kTKSMZFAQyX1ltzaXFqskqqrAWabhjOMZOM8+lRnWz0vQ5JWhRDPLkkqAznPc02brTo3BMR2jkYYgGqHqbVxf8AhwWyBVUgKB+H40EnTtNueq9Snt7VospHlkdyoAPbsD2POPOto0WybTNJtLJpGk8CJY9zdzgUHdBWi2GhhY12Sb95bHJP/QouS/JAEiA+pWglzHKED0NdpgTRyDCMCfTzrlANXgje2eOUZRlww9c1UydOaff2TQeCsTbcRyAfd/5xU/USfDiAPc0O6j1j/g1ybcWHjbPxGbH6baDNbzT5dL1i70q8U7on43fiU8gj4c02IJIT7kmBjzPNG3X0kOpaTpnUCweDPJN4DJu3ZXDeeB5r6ULvGrDBH1oGt1xIqq1wzD59qvuldKFzObmUH7PDyNw++2aqLaASTxw7iA7Yz6UfCBLOwW1g91NuM+fPegMNJjVLMbc4IByfiKlbsZFMWPEbAdhgCnJe1B1jntwfWlTO9gv1pUH/2Q=="/>
          <p:cNvSpPr>
            <a:spLocks noChangeAspect="1" noChangeArrowheads="1"/>
          </p:cNvSpPr>
          <p:nvPr/>
        </p:nvSpPr>
        <p:spPr bwMode="auto">
          <a:xfrm>
            <a:off x="155575" y="-419100"/>
            <a:ext cx="685800" cy="885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2483768" y="2643758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4427984" y="2355726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4427984" y="2139702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6084168" y="3363838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6156176" y="2571750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5" name="Gerade Verbindung 34"/>
          <p:cNvCxnSpPr>
            <a:endCxn id="28" idx="1"/>
          </p:cNvCxnSpPr>
          <p:nvPr/>
        </p:nvCxnSpPr>
        <p:spPr>
          <a:xfrm>
            <a:off x="4166371" y="1707654"/>
            <a:ext cx="282704" cy="45313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>
            <a:endCxn id="27" idx="3"/>
          </p:cNvCxnSpPr>
          <p:nvPr/>
        </p:nvCxnSpPr>
        <p:spPr>
          <a:xfrm flipV="1">
            <a:off x="3976590" y="2478651"/>
            <a:ext cx="472485" cy="13911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>
            <a:endCxn id="30" idx="6"/>
          </p:cNvCxnSpPr>
          <p:nvPr/>
        </p:nvCxnSpPr>
        <p:spPr>
          <a:xfrm flipH="1">
            <a:off x="6300192" y="2571750"/>
            <a:ext cx="1008113" cy="7200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>
            <a:stCxn id="29" idx="6"/>
          </p:cNvCxnSpPr>
          <p:nvPr/>
        </p:nvCxnSpPr>
        <p:spPr>
          <a:xfrm>
            <a:off x="6228184" y="3435846"/>
            <a:ext cx="936104" cy="7200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>
            <a:endCxn id="26" idx="3"/>
          </p:cNvCxnSpPr>
          <p:nvPr/>
        </p:nvCxnSpPr>
        <p:spPr>
          <a:xfrm flipV="1">
            <a:off x="1691680" y="2766683"/>
            <a:ext cx="813179" cy="69025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7164288" y="3291830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1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3923928" y="134761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1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7308304" y="235572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1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6660232" y="3939902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0" name="Gerade Verbindung 39"/>
          <p:cNvCxnSpPr>
            <a:stCxn id="38" idx="6"/>
          </p:cNvCxnSpPr>
          <p:nvPr/>
        </p:nvCxnSpPr>
        <p:spPr>
          <a:xfrm>
            <a:off x="6804248" y="4011910"/>
            <a:ext cx="936104" cy="7200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7740352" y="386789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3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3543890" y="2398117"/>
            <a:ext cx="52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13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4644008" y="2571750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6" name="Gerade Verbindung 45"/>
          <p:cNvCxnSpPr>
            <a:endCxn id="44" idx="4"/>
          </p:cNvCxnSpPr>
          <p:nvPr/>
        </p:nvCxnSpPr>
        <p:spPr>
          <a:xfrm flipV="1">
            <a:off x="4716016" y="2715766"/>
            <a:ext cx="0" cy="43204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4499992" y="307580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2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6300192" y="2931790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4" name="Gerade Verbindung 53"/>
          <p:cNvCxnSpPr>
            <a:endCxn id="52" idx="6"/>
          </p:cNvCxnSpPr>
          <p:nvPr/>
        </p:nvCxnSpPr>
        <p:spPr>
          <a:xfrm flipH="1">
            <a:off x="6444208" y="2931790"/>
            <a:ext cx="1008113" cy="7200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feld 54"/>
          <p:cNvSpPr txBox="1"/>
          <p:nvPr/>
        </p:nvSpPr>
        <p:spPr>
          <a:xfrm>
            <a:off x="7452320" y="271576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8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1259632" y="3363838"/>
            <a:ext cx="522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12</a:t>
            </a:r>
            <a:endParaRPr lang="de-DE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31590"/>
            <a:ext cx="6624736" cy="369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Authorship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78178" name="AutoShape 2" descr="data:image/jpeg;base64,/9j/4AAQSkZJRgABAQAAAQABAAD/2wCEAAkGBxQSEhUUEhQTFhUWFxgaGBYYFx4YGBgZGhgWGRgaGhwZHCggIBwlGxgVITEiJSkrLi4uHB8zODMsNygtLi0BCgoKDg0OGhAQGy8kICQsLCwsLCwsLCwsLiwsLSwsLCwsNywsLCwsLCwsLiwsLCwsLCwtLCwsLCwsLCw4LCwsNP/AABEIAOIA3wMBIgACEQEDEQH/xAAcAAABBAMBAAAAAAAAAAAAAAAABAUGBwECAwj/xABNEAACAQIDBAYFBwcLAgcBAAABAgMAEQQSIQUGMUEHEyJRYXEyQoGRoRQjM1KxssFicnOSotHhFSRDU4KDo7PCw/B00gglNERUY5MX/8QAGgEBAAMBAQEAAAAAAAAAAAAAAAIDBAEFBv/EADURAAIBAgQDBgMIAgMAAAAAAAABAgMRBBIhMRMyQQUiUWFxoULB8DNDgZGx0eHxNFIUFSP/2gAMAwEAAhEDEQA/ALxooooBg3r3nXAiPMjN1hYC3LLb99cdm709bJEvVECViA1+BCM2o/s0w9L2GEgwqsLrnfS9tcq2OntqNPghBF1kOZHUdlgzZhfQ2N9NLitEMDUqZZqdk+hF1Yx0aLoorz7JtnFHjiMR/wDq/wD3VwfaEx4yynzkY/jW9dky/wBvYjxD0TWrSAcSB5mvOLyseLMfMk/bXLIO4e6pLsjxn7fyc4nkejHx8Q4yRjzcfvrg+3MMvHEQDzlQfjXnvKO6s2qS7Jj1l7DiF+PvTgxxxUHskU/YaTPvrgR/7hPYGP2CqMoqa7Jp9ZP2OcRl1ydIGAH9MT5Rv/20nfpIwQ4GU+Uf7yKpy9FTXZdHz/P+BxGTXe/e5MTJE0DzIEDBlYWDXKkG6seFiOHOpP0bY0zHEN2gAIhlJLAEdaSwJ77gcB6I48qowseZgKtboyhy9eP0X+5WPGdn0KUHUiu96ko1ZPuk4oooryiwKKKKAKKKKAKKKKAKKKKAKKKKAKwzWrNaOl6AhfSUmZcMRykb4r/CmfaOHvhiLakU/wDSApVIGFvpuPcSj+ym3Hn+bi1uX2jxr1cPJ8KFvH5mWtzELOAJ5Uv3b2FHiJhFL1gDA2ZCBawvrmU3v7Kc2w5tYacPhwpfu7GRio9ALk3/AFTbnWupWlkdvA5Fq6I1gdgRYjrFjEscqIzqHZXV8trrcIpU6jvrlujsuKaYxzJmBRypzMpDKLgdk8DY1LUhvDL8nAWVQyyDUsYiderJOnDUDX4U27oQZcZF45x743px5OE9dlp4rQnfVESSWNke+HVTkuro0hytcWuHkIIPD20tGGXD4SOcojy4hnCZxmWNIzZjlOhYsR6VwBypevXShoQAQ9r2RVy5DfMSqjQAGiSIYnBxQqR12HZ8qEgdZHIcxy30LA27PG3Cr3Pa+19db6W/cIY8TihJBYwosge/WImUMhUizBeyLNbgBe/hq4bUu+BwZAW5OIDsFALZGXJmIF9FJFdZVeLZ8kMpKMZ0ZI2PaKhSG7PEC9uIAvXCXFKMDCodOtSWRslySFcCx00vpwpe9sq2l8n8wOGKbEPhsCUlKErIjEzLFqJiqk5mBOlu+o1j1dpZGYXbO2YgWBNzcge+nebHwvh8OhkyvH1ua0bsLSMGsNRwt+4027Rxa5isVygUDMwIZjksxIzGwzFrC/d412ipK+nV9PMMzsWAmQGxtp8b6+WlWzubGEaXxWL7Zaq7YmJvLwAF7/hrr3VbG7gzM/5kfvJlrH2i5ZXf61RyPOiQhgeFZrREtW9eGaQooooArnLMq+kQB3k2A8710ph2nBnxkSFmAaGVlIOoZHiB0N1Nw/MHhpbW5AcjtSD+ui/XX99dYsbGx7Lq3kwP2UhGypf/AJc9vzYT/tUi2ps3K0TtLI7GeILmyC13BI7CKT2QRreu2A/iQVnrB31p1PjR1PjXAdAazWqLYVtQBRRRQEU6RR8xEe6dfuSVH8XN80o8R9oqR9Ig/moPdKh+8PxqFYnEdgeyvXwivSXqzLWXeJS2DrWKMxsHUC44X5UqXGDvFaSYtPrL7xUbvZmZNobu0j9Ypytcm48eOnd4UjlLhi6kqx5p2fu2pzeZTwKnyN64th2b0UkPkjH7BViaW5NOTGfETSkEGSQg8RnOvnrTTNh6lh2HO3CJvaVX7xBrI3PxDf1S+bG/7KkfGrI16ceqLFGT6EFlw9IpoKsxNwGPpzqPAIT8Sw+ylMfR3B68kreWVR901P8A7CiuvsWKEioGW1a1dsO4WBHGIt+c7fYCBThh92cGno4aC/eY1J95F6i+1aS2TJcNlG7LnCyAkj31am5+1YlaXrJI1usdszAXsZL2ueVx7xVL9IGxMQNrYswKwtIturYIQDHGw5jkwpJgtobVjByyY/Kpsbh5VU8bHMGUaV5uL7R4ycYx9/4Jxo2eZnqOGdXF0ZWHeCD9ldK8xQb7Yq9nbDytz62CMnyOQKafsHv/ADgDNEn91NNAPcrkeyvN4rW69/6Lshf9FU1h+kp7dtcUo7kkjk+MiBv2qXwdIOHtczY2E/lKZPgOsX4VF4hL4X7fud4bLWqO73M0ZglRirh2jvoRldCxBvyvEnCxpgw2/MJtlx8Ov9cqqfd83rWd4NrSzwDqjh5iJFI6trWBuhNszXsGLHwBqUcRC+unqjjpsfAmI+USQjEeqsiXTRVLMtjZszMLLrmAOtxSPCYiWXFRLLJmVHvlCBQWVZdeJOh6vQHmb8grad7YRI0ztkbIEdkmiOTtAotpggB9P0hc8uGhsDagONkdo5lhS+VjGWLM8cAt82CLjI5Y2sC9rmxq7iRtuQyssKim3+XsP60yJfQZz1f37U5VxNPYBRRRXQFFFFAUX0+bdngxuHSGSy9RmKMFdM3WOM2RwVzdka2vpUQwPSBOBaXD4OZeeaKx94Nh7qtfpiwqs+ELAEfPLYi41MR5+VRKHdbCySwK0KhXljVsl0uGYA+gRyqmdW0sniWRjpcctyt6mxbhFw0kQ1vIs6yqulwMkwvbgOyDxqwI8RMnovGfz4hf3oVHwqoN8ej+fD4mX5PhZpMKMpjZR1xtkXMCFu1w+fiOFqaMJtaaBsgmniYD6Muy2H6Njb4VTUjVT7sn+v6ko5Xui/49tSj0oUI/Ik7R/suoH7Vd03gj9dJk80L/ABizD41S+G34xSf0iSfpEH2plpzw/SYR9Lhwe8xya+xWH+qoKrXXgzrhEt+Da8DmyzR5vq5gG/VOvwpbVS4fpGwEgtIZI78pI8w9pTMtO2z9rYFx/N8RCttbRTdV71Rl+Iqf/KkuaDI8NdGWJRUJXb4X0MZm8OxKP2FzH31sN8XX1VlPcI5IfiwYfZVkcTTfl+BF02TSik2zsWJoo5VBAkRWAPEZgDY2560prQQKf3ji/wDNsV4mM/4EI/Cph0bx2jxP/Uf7MP76jO8y/wDm0visZ/YUfhUy3HjtHN4zn/LiFZIfbMulyIe8Zs+KYWlijkB5OgYe5hTFidwNnP8A+0iT9HeL/LIqTUVrKSB4roqwbfRviIvzXDD/ABFY/GmXG9ELn6LGC3dJDc/rK4+7VrUVHJHwJZmURjuijaC3y/JpByyyMGPsdAB76je0NwNoxanBSE/WTJJbyyMT8K9N0UyIZmeRsTisdhfSbHQdwYyxD3GwqyN09pmfCQvNPI0jBrgzMM1nYegGA4AcqnPStgzJDh7MFIntquYaxuTpcfVHOku4kDfKu11fzcLaqhUksyjUlj9Ws1WKlJQLItpZhpk2OZVcR4dmZlIDdUQCSCBd2UC3jerXUaCs0VdTpKnsVylmCiiirSIVzla1dKKAgPSfHmjwxOlpit+66Mdbm/qjSmvAQDrMMb/00XMfXFSDpThvhY2+pOh96un2sKZ9mp2sMf8A7o/vCsdbSrH8C6HIywusJ/hzrli4UlGWRI3X6rKGU/raUsArNbCkiGM6PdnT3vhkTxiLRa+SED3io3tPoXia5w+LmjPISKsqjyy5D7yatOiuWR27PP21+hvaC6wvh5h3BjGx9jCw/Wpg2LudtDDY6Bp8HiFUPcsqGVRoR6UWYcxXqCiuOKasLlR7Q2iIWVZElDMLhTGykgki/btzB40s2bFJNIqLHlLKzAuwAsLa9jMeLD3Uv6TsAjzYVmBvaUXDFTYGMgaEcMze81vuJh7Yp7ljlhsuZmbLdhe1zpewrFwYqqoF+Z5bkt2TCYYY4rg9WirfvsLX40oaU/8APK/upRas1vM5WG86j+VCSRmZItO7RxfyuPhUw3Z7Mb25yv8AAKPwqFb8abWX/p4vvzVPN1P/AE9++SX/ADHH4Vmh9s/QtlyIdInJvXSiitJUFFFFAFcZHN/L/mtdqKAh3SA144LkfTg27/mpPHxrXdJcs8pBB+bj+LP+6tukj0MN+nv/AIcn7677op87N+jg+9PWV/br0LfuyRiQ8dPwo60+Fd6K1FRpE1xW9FFAFFFFARbpMS+z5COIkgP+PED8CaZNjC4w36ZPtFSfflL4DE+ETN+p2vwqK7uPf5OP/tX7DWSuv/SHqi6HKyx6KKK1lIUUUUAUUUUBCekUdvC/3v8AtVvuctsTJ+iH3q16RfSwp/Kk+xK23fxMcU7tI6oDEvpEC/aPC/HyrI/8hfXQu+7JnUf393hbZ+BmxSIHaPJZWNgc8iJqR3Zr+yuG0d7wNII2c/We6L7iMx9wHjUM2/i58WpTEMGjNrxBQsehBFxqTqAe0TqK9SlhKk/L1MrqRRBsX0iri50nnzRSBAhyxZ47AsR/SZuLHvqZ7A35jChYccnEkJMqqMzMWOjKrcSdA1RTFblQG+VWQ/knT3G4+FNc+5jL6Dg+DC3xF/squr2ZWTzRd/R/uWRrxasy8cJvTNYZo4pB9ZGKe5SGH7VOUW9ER9NJk80z/wCVm+Nq87QbNxGG1QSoe+Nj/oN/eKd8BvXjIzbrg/5MihveRZ/jWKar0ub3Vi1KEtj0Fhdqwym0csbH6oYZh5jiPbSyqQh34JAGIw0bjvVvsVwfvU64PfbC6WfEYc8h2so9iFo/eKisQ/ij+WodPwZbVFQXZ+9TP9FiYZxzzBWb3xFQPatOce9ZH0kB/u3DfB8n2mprEU31t6kXTkIukpuzhv0rH9kj8aX7pL2pW744R7jKf9VRzfrbUc5gEee6lyQyMttFHEjKfYTUi3Ja6y/nIP2FP41C6de68CW1Mk1FFFaioKKKKAKKKwzWoCgcd0rdeZsPimmiUmSNhGqGO12XXs9Zw8TT7gL2ReuI4MoCtDIe46tmA15AVv0jdFmHkLYrDKyX1lSP3mRV1H5yjzGtweuB22DGsc0OdQqrdbMCAAASj2+BastWCb3aZZFtLRXH3B7cxUf9IJB3SKCbdwZMp9rZqecNvYP6aF172T5xR7AA/uU1UG39uTRYo/I3IhyKRG6EqW9YAOAwtpopFOOy99yQOuw7fnRa+F8rW08mNV5q0NnclaMvItU734QHL1pzdwjkJ9wS9ZO9WH9UyN/dsv3wKh+F2nhcSAuZDc2ySLla/cFkAv7KUybDUegzp4XzD3Pew8BarqeMpbVU16EJUp/C0SU70JyimPj82B/mX+FaNt+RvRSNfFmLH9UAfeqJyYSdOGSQeByN7A2n7QpM+0in0gZPzhYfreifYa9KisNV5JX9n8jLPjR3Qs3wxLu2HLvm7T9kKFUaLqOLe8mlUEIaYE/1I+9/Co5tfGZ2h8Cx+7TxLiCjobf0X+qssqeXHxivrRll28M7/Wo6SYUUklworj/KHnWrY2vaSkYbM0lwwpLLhhShsV51wef99WRbO6iKXDUhxOBVtGUHzF/tp0kk8D7qSySCrk7klcYcRsVPVzL5H8DcfCmzE7Gf1XB8GFviP3VKJGFJZDVcsFQqbwX4afoXRqzXUhOL2fMNTHe3NbH3c/hSdN4cVBos0yeDHMP1ZLj4VMcTKq8SBUd2jttCCEXrLeFxxAt3c/HyrFX7Nw8FfNb11LY1ZMcd2d5JsdOsE3VmyswkAZWFgPqOAQe6pk+CjS+eVs1uTWfhybWUW5WbSoN0VbPXEY/NLljCIxWIXTrTwIsPSC8SPAaWvV4bP2ejuIkRViWzSZVCg81j0010J8AB61fO1Y2rZIGqL7t2SXZWbqIs98/VpmvxzZRe99b3vSqkmL2gkehuzH0UXVmPgPdcmwF9SK2wmLzg5hlZTZlve2gI15ixBreUCmisA1mgCtHS9b0UByEWtMO3d0Yp0bq7QynVZEXTNx7S3swPO+vcRUjorjVwUHiDPC7YbExIJVAzLykUcJIi3ZZCfzSOBANcGSO5t80W9U3AJ4AAE24D1TV1b0btw46LJLdWU3jlX04m+sp+0HQjjVR4/CS4aU4bFKBJYlGA+bnQcWS/MaZkOo8RY1lqwcdY7F8JJ6MZ8dg5SLZUcDhbRrd1mNre2nbcCaQzvE0s0YEd1QsbXDKOyjgrwJ4CuXyYD0CU8Bqv6p0A8rUt2XsqXEqQojkkQXeIHK1r6OiubMnDXNcHQjheuMs3S5KS03sTJlmH1JB7Y2/FSf1RTDgt8cJMcolVGvbJJ2Dfu17J9hNIY8dPh2CF5Eb+rlBN7dwftZfzSBVc7V3TnuzRlJASTb0Dqb2sbj41x0qUvJkVnXmWbtvBKCkkUfNsxReRAsSF48ONq447HrKwMbLmWMqQQ3EnwBOgHceIqJdGeDdTiI54nNurKRlGcD6TMyqARxyXPlVkRYKYiyxZRyzsEHuXMw91cVSVCacXqtn/AGdspxs0Rf8Ald0bK6lTo1jcXBuMw1vY2YagcOFA2wfDS9uOl+POmPfXaLYfFlMQkitlUJ1ah0dLsQwLMCTdiCLCxHtqZ7P6MMRLGjtiBEXUMUaK7JcXytZrXHPWvqcNjaEqUXUfetrZMxTptSaQ0Ha173A4crj6vj4Vg7XJvexvY+63cfAVJouiZ79rHD2Ye3xMn4Uui6KIL9vEYg+C5UH3SateMwy2uR4bIS21+Ztw+HvtSM7UUkAHMTwC9onytVsYLo6wEZuYTIe+R2b4Xt8KkWB2dFCLQxRxjuRAv2CqZdowXJH8zvC8SmsDsDHT26vDSKD60tox52bU+ypJs7oykaxxWIA70hH+ttf2asuox0ib2JszBvMbGRuxCn1pCDa/5I1Y+VuJFZamPrS2dvQmqaRU/SThcP18eydnxr1jENiZz22UcQuY6jSzMBa/YHeKkOC2PGsceGjijcfRorqGBJuSWvy9J2PGwNMu4ew2ijbEz3bE4kl3ZvSAY5rHxJOY+zuqebJxcGDiONxThQ6kQr6xQWJZR+Vob8AoU3FzXjznKtVtfRGhJQjc7f8A8xwPZZVkjlXL87HIysSvBrXKg310HhS6NpOqK4ELKwuTPKcscj8TYqDnYkAXAyLwF8uWkMkTbZwjmPGLEjghFgKyBf05PpNbjGMoFyLto1V3u9sDbuy8asMLrLFISxzNnhcX7TFSQyNqLnTW2pFarFRtsvpB2hgMa0G0sGzmVvVX523Lq2vlkQcbXAGtitrVcmDRpH60KUQoBZhZ2N7qcvqhbuNdTmOgAF+0WCLMrz5WddVUehGe9b6lvyj7ANaXV0GqLYVtRRQBRRRQBRRRQBTXvFsGHGwmGdbi91YaPG44Ojeqw7/ZwNOlFAUftXZs2ClEGJ7Wb6KcCyTAciPVlA4rz4jThpFIyMroxR0N1ccVP4gjQg6EaGrm2xsqLFRNDOgdG4jmDyZSNQwOoI1FU/t3Y82z5RHOS8Lm0OJt6XdHLbRZe48H5WNxWOrRce9EvhUvoyxN3tuw7QjMOISPrQLvEwDI4GnWIG5ai44qTbXQnltLcGB7mFnhbu+kS/irG9vBWWq6RyrKysVdTdWGjKe8ewkW4EEg3BNWbujvSMUOrlyriFGoGiyAcXS/xXiviLEzp1I1FaW5GUXDVEB3k2ZNswLPIbIGsJ47sEJsB1i2uFbhzHAE3tT/ALK3oiljZmIWRACyA3JvYKUB1OYkADiCQDyJhnTBvScdihs/Dt8zA153U6NINMvknC31ifqimbYO0ThHCSgyYcXKSEZmw1yFNzxEV2AvyvbnrVXoR6bkoTfUlmxNlmXay4zaTIUXTDRqSyRPfsZ7ga87/XI4WFXLVXoAw5EEeYIP2gipDu7tsxZYZjdDYRyE+ieARz3clY+AOtiZYeuuR6eBycOqJfRRRWwpCiiigNZZAoLMQFAJJOgAGpJ8KoKbFnbu02xDA/IsIcsKkaObg3PixAY+AUGrB3/xXyzrtnRzGLLHG87qM7FHLnqgAwy3yKTxuGtax1gM2Lwey5YcJi1mbB5CbIBZnzkP19jmkFxqq2FtCHGgrqKTVonYtX1FW8W9sEeWPrVAZgryZTIoW/byqpBfmCQQBrrcZamZ3V2btfC3WZsQTa+JWT524GgZQAqgXJEZQKtzZRcmku192di7ZhM8TRqwCjrYCFkGgCq8dtTYKArLm5C1cejroqTAu00ksjubqALx3T8pVY8dLqSeXDUUp01TVkdlJyYw7odFWJwuOLwY4iFCPnIwVL2JvG6m6ta1iLkceBFqubDYVUva5Y+kx1ZvM++wGg5AV1RAAAAAALADQADgBSXH7Vgg+mmijvwzuq38rnU1YRFlFRva2++Ew65pGcAmwLIYlbmcjTZFf+yTTVvl0gfyfDHNJCAsxtGM+aQ6ZrlAAtgCL9vmKAnNFNuysRKbCfJmaNXGVSlib51sWb0exrf1qcqAKKK5ytagOlFcBKfCsNKaAUUUn6wn+HOsmU+FAd6T7QwMc8bRTIrxuLMrC4IreOQk11oCmN5t35NnN2iz4RjZJjq0RJsI5j3clk56A62vGd59snCovVE9ex+ay+kp+uLa31sPPzq/d4MXBDhppMVl6hUYyBhcFbWK2PG/C3Mm1ecN29ndfK+MKsseZhho2YtkTMbC7akKDlBPO5rNUpxi85dGbayhsfZwhjNyGkJvIQbnN3ey/wBvfV4bh7qLh8MxnQNLiF+cVgCFQjSIjhaxObvJPICqnwuCAkupYBCCDwIYEstiAD2Sb343troatndPerrwIZiFmHBuAlAHEAcG7152JHMBSknLXcTTsRTbWx22Q+Zcz7OY8dWbCMTwPMwk8D6vA+LogV15MrDzBBHuIIqdykOpVwrKwIKkXBBFiCOYqtdo7LOymLLmbZ7E6cWwhNz5mEn2rf3wxGHzd6O5yFS2jJXsHbBjKwzElCQI5CbkE6CNz8FY8dAdbFpQWA4kVXW0cWERLBHEjBLswEYUo7ZnaxshyheHFlHOuWGwyIqfMhw1sl1jzrm4I7OQL8gSfA3Ni3aFZtZZnKkbaomu1N48Nh7B5AXPoxIDJK3LsogLEX52sOZFQzfPfnEQYaSZVXCoBZM+WTEO5vlCqCY05G5Mml7qLV32bu/OkjFYAmeRneVpFVcvaAUpGzXsMljbTLa4FV40R21tMrnaTA4Q6sAFSRvyQNbOQbXJOUHUXrROSirsrSbdjtuDhJ4pEx2KkdnxxkDBtSez1iMbDmElIHC2Ud1STfbYGExcS9emKMq3EPyZGkcG9nDKqsMgstye7Q8i4b0dmJWUaxOkvgscZHXMe5REzjzYDnUh2TiQJ0A0BFvYRoP1stV0KjnHM/E7UjlkQfB4/DbBhS2DaNnuFlxTqjSEWzFVhEsgtmFyVHpAaDQS7D7UxU2D+WviYsPh+qaW0cBMoQAnNnlcrqBcfN8xVXdMivjNpqsjJDhYQsfWSOqaEhppERjne17dkG+QU/b59Iez8RgzgsM83VMqpnRQgyIV+bHWEMLhbeidKvOHXor2tPtiWZsSZTBCqgAzOC8jk+kIjHEQFVtOr5imfYshxm8jQ4b5rCYd2Zo4vm1PUgAlgls2aa3pcQaYNh77S7PgbD4FUiVmzl5CsszsyqNCSEAUBdCh+NMGLx0rpk69rMdRGVjU3K3JSOyka34X140BYfTFiY8RtTCpNLEuEw4UykupbtOGlyxqS7dlVXRTrfuNM/SVv1gsbjMPKhmliwwusWQIsjZwzXdjcKQqD0CdDVfnAxkKuazdo6lb6ZeySNL2uRQdnx2HaN+faXs+evq6Xt30BevRn0lSbU2g8csUcQWBzEFuT6cWYMxOvAEWA4HjVsV5Q6NsaMJtjCkN2WkEZPhKMmtu4sD7K9X0AUUUUBi1ZrUtWC9AbAVmuZkrXraA7UVw641COlXfQ4DDCOE/zrEdiEDit9Gk9lwB+UR3GgIf0m7bbamNGzcOx+TYds2JkU6M40y/2eFvrEm3ZvS3AbKMjx4eEBbiwsNERbZmt3AW8yVHOmndXZa4OCzG8jdqVuJLd3eQOHjqedWjunsswRl3FpZbFhzRfVT2XJPiTxAFY/tp+SLuSPmQre3dB8BebDh5MLqZEuXkgPFpF5vGTcsNSpuRcaBjRwwDKbg2ZWU+1WUjgeBBFXf1tVrvdugcOWxGCQmIktLhlGq82kgHxMY8110M6tG/ejuchU6MkG5u9nWkQYggTcFk0AlsOBtoJLcuB4jmBMJYwwKsAVIIIIuCDoQQeIqhI8VGwBLMEIDJKmovc8fKykdpTfnVibr74HIExDdYR6M0YuzLyzx+ln/R5wbXuKlSq3VpCcLaoadq7NfY7l0zPs1zqNWbBsTxHMwE/q/a/pkkT1XR18GVlI9xBFSbD4uKdWCMki8GXQ2uNVZTw05EVXG2sGdit1ikts2RwCpN2wjsdMl9WiJ9Uar9tOJw2bvw3O06ltGcOkfa2NTAnDYdXk651i64HtojnLke/EsSED9xN9e0zjupsGPZ+EWIEdkFpX4Znt2mPgLWHgBW+1NpKESyrKsxsDmURlcjOSWOliqm3eSOVyO+x2DSRJKx6lrMjNfMzaGOKS/O+tye1lCm5JzZs06qjBk7KN2h92fsYSQS9cuuIRkKn1YmBAQjvsSx8TbUAV5g2zvVtAu0U2IkBjYoQto9VupByAX4W1r1/Xk3pc2X8n2tilAsruJV8etAdrf2iw9lepGKirIzt3dyJOL6j2/v8q51lTatmF9R7R3fwqRw1JvxoBtqKxRQBRRRQG8EpRlZTZlIII5EG4Pvr2rsnHCeCKZfRljRx5MoYfbXievVHQntTr9kwXN2hLxN4ZTdR+oyUBO6wazWDQGhrQmtyK0ahw0JrUmsmtTXAJNrbTjw0Mk8zZY41LMfAch3kmwA5kiqG2diJdo4yTHzC7G4giuOzGDYZQTra/LUksQKdOlXeP5fihgIW/m8DXnYHR5Bpl05Lw/Ov9UVjYeyziJY4Yuzp6Q06uMWzHuI4AA6ElfMU1ZfCupZCPxMl25mAE8pkf0YWHYIs3W2BGZTqAosdRqbfVqf56gWN3fxMBDRHr1X0TcpMg00BBBtpqFIB+oa6bN3tYHLJ28ujK9o5VPcSQEJ8GEdu80g1BZXoJJy1WpOM9ZD014Lascpsrdq1yjDK4HflOpX8oXB5GleerrlRC97NzmDticCozMbzYa4VZCeMkV9Fl5kaBvA6lhwm7c80mSOGaNzxdo2jRe9nzDK1vaTyq0s9dI8QRwNVSpRk7lkajSsRLHboYqEhoHE4Udm56uZR3IwIt45WTyNVvtLHz7bxqYR3c4XDMWkJtxHZbtAC54qpNzqxuan3S7vw2Fwww0H/qsT2FyntIh7LMLa5ieyviSfVpv3G3eGBwyx6GRrNK3e1uA8F4D2nnVdaSpR7u7Jw7+4jxN9lNmF2wEjapxbDMdboDq0R1JXiLEjxkxkWRLgq6OLgjUMDwI8K6Nus2NjEvW9WNeqUqGRkNruwuDdraEH0bGxuRUQfZOL2OxLRGTAEkuYznGHJOrKNH6vmVy2GpHjmdCbipW1+vcmpxTsWRu/twgiGZrk6RyH1u5HP1+4+t58an/8SWzMuIwuIA+kjaMnxjbMPhIfdUv61ZEBBDIwBBBuCDqCCPtqN9LWLM+zAkpJeCVHSTiXU3jKt3MM6m/ML33rRh6+buy3IThbVFH1lTasUVrKjdhfUe0d38K0rKm1bML6j2ju/hQGlFFFAFXr/wCGrafZxeGJ4FJVHmCj/djqiqn/AEIbXGG2omY2SWORGPIdnrB8YwPbQHqSsM1qzWjpegDMDzFc3cDnWeq140GHx+H8aA5Owpm3uOJ+STDBZflBUhMzZbX0JBOma17XsL2p76g99aNB4/D+NDh5w2PsV4R1XVyGYntrkYuW7rWv/wAvzq5tzN3vkkPbt10ljIfqj1UB7lufMknhapOI7c6wy1XGFnclKV1YTmm7amyYZx86gJHBho48mGtvDhTqy1yZam1cgQfHbtTRfQsJkBuEewdT3qdFzflLkI8a0wG8ciMUa914xy3DAeD2zAWBsHVr/XFTdlpHjcCkos6g24HmPIjUeyquHbl0J578wmwm2Y3sCSjHgr2Gb81gSr/2SfGt9rbVjw0TzSGyopJtxNuAHiTYDzpjxu70qX6giRTxjfmO7Xst4ZgPOq42vtabaGJGz0zLHGT1pzE5SoKsRck9nNlAuRm4WFdzNcxzKnsxXuZhpMfi5Np4ocTaFeS8QLeCgZQeZueNWCkfWuIvVIvIe5Pq+b2I8gx5UlhtGipGvZWwRBqT6qqNedwPM1JNm7HmRO0vaY5nN9Mx5C54DQDy7yazQjxqmZ7Iuk8kbIdIsby0I8K69eCLcb8QfspIuz5OYHvoMDDjatpn1K92/sZtls02HVmwDEmWEathSTrJGOJhJ1K+rxGlabXhXE4WVUIYSRNlYag3W6ke21WIe46+FQxN0Ww8rHCOggc3+TvcCJjxMTAGyn6hFhrY8qzVqN3mjuWwqW0Z5trpHCzAkDQfvA9+opx3q2ccNjJ4WABSRrW1Ficy2uB6pHKuGF2kUAGUGwtxNiL34cL351qICTqj3HW/Lu41usLgZgDbv/5y1pbJta/BTYgX7RvcDkb6a++uke1WdlXJclhotySbiwA58LWoBvkwzWzWNr2t3HT4aitGhYC5U8+Xdxq190ejDH4rI8yjCw2P0l2lYGx9C4INx6xFu6re3a3BwmCymNM8gA+dl7b6d19F9gvQFBbo9E+Px1nKfJ4T/SSggkfkp6R9tge+rp3V6JNn4MAvGMTJbV5gGXxyx+iB53PjU8RbVtQBRRRQBRRRQBWLVmigNcgoyDuFbUUBrkHcKzlFZooDSWMMLGmqSKxsaeKT41OyWsSVBNhqTbWw8e6hxorzpN3zbZ2EKRH+cT3WIc05NJbwBsPyiO41Fdxd3/kkF3+mls0hPEdyX8OfiTTRseKXae0JcdikZVicpFEwtlKE5UIP1OJ/KPmKsLZ2AbESdWlwAR1jj1F4nX65HAeN+ArFXk5PhxLqasszHjc/ZvWP8of0UJWId7aq7+zVB/b8DUyrnh4VRVRAFVQFUDgABYAeyulaoQUI2RXJ3dwrV0B4itqKmcEU2Av6J99NuIwzLxB8+VP9FcscseXum7Z/V48SW0miU372W6H4BKgeEwryuEiR3dtAqKWYnwA1Nesd9Oj/AAu0+r6/rEMROUxMFJDZcwN1It2R406bu7r4TAplwsKR97DV2/Oc3Y++unSjN0ug/FT2fGuMNH9QWeYj7q+0k+FXRuruRgtngfJoVD2sZW7Up7+0eHkth4VI6KAKKKKAKKKKAKKKKAKKKKAKKKKAKKKKAKKKKAKKKKAq3pLYx42DIcudQXy6Zzny3a3E2AGvKrH2VAqRIEVVGUGygAXIuTYcyaKKjFas6+groooqRwKKKKAKKKKAKKKKAKKKKAKKKKAKKK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8188" name="AutoShape 12" descr="data:image/jpeg;base64,/9j/4AAQSkZJRgABAQAAAQABAAD/2wCEAAkGBwgHBgkIBwgKCgkLDRYPDQwMDRsUFRAWIB0iIiAdHx8kKDQsJCYxJx8fLT0tMTU3Ojo6Iys/RD84QzQ5OjcBCgoKDQwNGg8PGjclHyU3Nzc3Nzc3Nzc3Nzc3Nzc3Nzc3Nzc3Nzc3Nzc3Nzc3Nzc3Nzc3Nzc3Nzc3Nzc3Nzc3N//AABEIAF0ASAMBIgACEQEDEQH/xAAcAAABBQEBAQAAAAAAAAAAAAAGAAMEBQcBCAL/xAA6EAACAQMDAgMFBQYGAwAAAAABAgMABBEFEiEGMRNBUQciYXGBFDJCkaEjJFKxwdEVM3Lh8PElJkP/xAAUAQEAAAAAAAAAAAAAAAAAAAAA/8QAFBEBAAAAAAAAAAAAAAAAAAAAAP/aAAwDAQACEQMRAD8AJkixX3c3Ftp9q9zezJBBGMs7nsP6/SpMcfGAOPSsg9oXUZ1nV1s7KVjaWjsgw2Fd84LfHGMD/egvtW9qMVvKU0rS3nTsJLhigb5LjP54qLp/tS1TduvtHtXh3Y/d2ZGU4zjktk/lQH4qxEt4zSyoMbdo2kelSGlfx45ETCthnVeOcY7UGhah7TZkvrcaVYpNA0JaSOUFXD+m7OMD4Cr3QfaFo98LZNRuba1uJ0ZinvgQsDgK7EbeQODmskUFcOwIV2y7qOUXPb50zLJpoSYOjllP7MHuxz5ny45oPS0SpNGJYWR4z2ZTkH613w+M4BHwrzppuqXVgynRdSuoZEfcIlmZYz8xnBrbPZ71NJ1NpUgvo0i1C0YJOg/EpztcD0OCPmKDnVkfu6e4Ha5x+amlUrq+PFhbPjG26SlQVnV+o/4R0zfXgB3ALGpXuCzBc/rWDb/EufcXLt90fE0Ue0jWdVutUn0vUHh+z28paJYPu7fwk+p9f5UP9Nosmrw+IAcH3Qe2aAv6f6EtnRJdTkd3fukZwPzFFlp0Xo6Afu7lfINM/wDepujx4tUHoMVeWuUGMUFcvSulrD7tkqq3luJqi1boPSblJGjiMMp/EGJGaPnP7H5ioc6Fu/agwXqTQZ9AuoTgtEx4b4/Orn2e6xPo/WVozOz210628uBnhuAfoxH60U+0NUXSJZZULICmc+XPfNA3TcYnuWuVH+XdIy/DjP8AQUG79ZJ/4UnHKTIf1pV99T/tOmpmP8Kt/WlQea+p7s3Wu30zd3mfODnGCR/Sn+lYt1/4jA4Rd1Lqyzex1+5hkj2yLO2R82NXnSVh4n2gZw0jbcny7/3oDfTdftY4Aqo8gUdx507Z9c2U12IthiIOMs4waoT0g8uPHkuZYcYCQnYAfzFWB6P0iVYP3OWExgKGEpDN5+9g4JoDKbWUhtTcNt8NRkseOKooOuLC5ufAjgmdvNlHFS0s45unhaXA3x/5RB8wPlVFP0fpzOhjsSAn3WimK5/1c8/nQLrS6i1LQ72GIMsixFlH8WDmgTpGWaRltY03PLvbk4wAvJ/LNaAnTrWdq6STSSKysNrnftyMHDd6HvZNpAueqB4o9yAMGGM8ZOM+mSv86DY9di/9WlRh7y2wz8wBSqZrah9HvFx/8WpUGM9d2kF11ba6jYTLKrFBKCMgMDj9fdqu0qYWetTxKQFEp4x255H0rt5OYIHkwxI9Bnb8eKodK1F7u9kuJSu/fliOA2fOg120vImRXYjOKbm1KKWUIGWJAjMjN3fHkPhQ3FdbLMSbiyk+uKq9XurLXI0WeeOFoyQjBsFfp6cUGk2yRHSt0cqYPvA586+VvRbyCGZQUbtIvmx8j9KzPTrDUEshDda3B9hBwqRXfvn0BGeBV3a6nZ2VgLG2mjmblikb+I655ySOaAt1S5Q2so+FWns3042XTMZkiIked5SXUBuTwePrigHW9RNvZ8EtLsDD045Oa1DpeZ7zp+xutzI08KyOvcFiBkj4Ggn6gu7T7lfIxMP0pU5cDNvID/AaVBgjoHRkOcMCpoXeyk0i795s2shwrenpn41pN3001pol1eTzs1zHGWVE+6Meue9AAtpZrGa7vCXlk5jVvwgck/DPFAQdP3ETYtrg5VmAX+9Xc9vaW2om6Nogc4zLGgzxyMg8Gs5+0tbSpLEcLuyreYFGum9RCdQl0kTKSMZFAQyX1ltzaXFqskqqrAWabhjOMZOM8+lRnWz0vQ5JWhRDPLkkqAznPc02brTo3BMR2jkYYgGqHqbVxf8AhwWyBVUgKB+H40EnTtNueq9Snt7VospHlkdyoAPbsD2POPOto0WybTNJtLJpGk8CJY9zdzgUHdBWi2GhhY12Sb95bHJP/QouS/JAEiA+pWglzHKED0NdpgTRyDCMCfTzrlANXgje2eOUZRlww9c1UydOaff2TQeCsTbcRyAfd/5xU/USfDiAPc0O6j1j/g1ybcWHjbPxGbH6baDNbzT5dL1i70q8U7on43fiU8gj4c02IJIT7kmBjzPNG3X0kOpaTpnUCweDPJN4DJu3ZXDeeB5r6ULvGrDBH1oGt1xIqq1wzD59qvuldKFzObmUH7PDyNw++2aqLaASTxw7iA7Yz6UfCBLOwW1g91NuM+fPegMNJjVLMbc4IByfiKlbsZFMWPEbAdhgCnJe1B1jntwfWlTO9gv1pUH/2Q=="/>
          <p:cNvSpPr>
            <a:spLocks noChangeAspect="1" noChangeArrowheads="1"/>
          </p:cNvSpPr>
          <p:nvPr/>
        </p:nvSpPr>
        <p:spPr bwMode="auto">
          <a:xfrm>
            <a:off x="155575" y="-419100"/>
            <a:ext cx="685800" cy="885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2483768" y="2643758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4355976" y="2355726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4427984" y="2139702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6728078" y="2686149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5" name="Gerade Verbindung 34"/>
          <p:cNvCxnSpPr>
            <a:endCxn id="28" idx="1"/>
          </p:cNvCxnSpPr>
          <p:nvPr/>
        </p:nvCxnSpPr>
        <p:spPr>
          <a:xfrm>
            <a:off x="4166371" y="1707654"/>
            <a:ext cx="282704" cy="45313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>
            <a:endCxn id="27" idx="1"/>
          </p:cNvCxnSpPr>
          <p:nvPr/>
        </p:nvCxnSpPr>
        <p:spPr>
          <a:xfrm>
            <a:off x="3995936" y="2283718"/>
            <a:ext cx="381131" cy="9309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>
            <a:endCxn id="30" idx="6"/>
          </p:cNvCxnSpPr>
          <p:nvPr/>
        </p:nvCxnSpPr>
        <p:spPr>
          <a:xfrm flipH="1">
            <a:off x="6872094" y="2686149"/>
            <a:ext cx="1008113" cy="7200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>
            <a:endCxn id="26" idx="3"/>
          </p:cNvCxnSpPr>
          <p:nvPr/>
        </p:nvCxnSpPr>
        <p:spPr>
          <a:xfrm flipV="1">
            <a:off x="1691680" y="2766683"/>
            <a:ext cx="813179" cy="69025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3923928" y="134761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3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7880206" y="247012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4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3203848" y="1995686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4(NL)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4644008" y="2571750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6" name="Gerade Verbindung 45"/>
          <p:cNvCxnSpPr>
            <a:endCxn id="44" idx="4"/>
          </p:cNvCxnSpPr>
          <p:nvPr/>
        </p:nvCxnSpPr>
        <p:spPr>
          <a:xfrm flipV="1">
            <a:off x="4716016" y="2715766"/>
            <a:ext cx="0" cy="43204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/>
          <p:cNvSpPr txBox="1"/>
          <p:nvPr/>
        </p:nvSpPr>
        <p:spPr>
          <a:xfrm>
            <a:off x="4499992" y="307580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4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1259632" y="3363838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20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3419872" y="3651870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4" name="Gerade Verbindung 33"/>
          <p:cNvCxnSpPr>
            <a:endCxn id="31" idx="3"/>
          </p:cNvCxnSpPr>
          <p:nvPr/>
        </p:nvCxnSpPr>
        <p:spPr>
          <a:xfrm flipV="1">
            <a:off x="2555776" y="3774795"/>
            <a:ext cx="885187" cy="3811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2195736" y="3982293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3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2267744" y="2182093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9" name="Gerade Verbindung 48"/>
          <p:cNvCxnSpPr>
            <a:endCxn id="45" idx="3"/>
          </p:cNvCxnSpPr>
          <p:nvPr/>
        </p:nvCxnSpPr>
        <p:spPr>
          <a:xfrm flipV="1">
            <a:off x="1547664" y="2305018"/>
            <a:ext cx="741171" cy="2667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1255470" y="235572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1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3131840" y="2859782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7(DE)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64" name="Ellipse 63"/>
          <p:cNvSpPr/>
          <p:nvPr/>
        </p:nvSpPr>
        <p:spPr>
          <a:xfrm>
            <a:off x="4932040" y="2643758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5" name="Gerade Verbindung 64"/>
          <p:cNvCxnSpPr>
            <a:endCxn id="64" idx="7"/>
          </p:cNvCxnSpPr>
          <p:nvPr/>
        </p:nvCxnSpPr>
        <p:spPr>
          <a:xfrm flipH="1">
            <a:off x="5054965" y="2427734"/>
            <a:ext cx="381131" cy="2371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5436096" y="206769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3</a:t>
            </a:r>
            <a:endParaRPr lang="de-DE" sz="2400" b="1" dirty="0">
              <a:solidFill>
                <a:srgbClr val="FF0000"/>
              </a:solidFill>
            </a:endParaRPr>
          </a:p>
        </p:txBody>
      </p:sp>
      <p:cxnSp>
        <p:nvCxnSpPr>
          <p:cNvPr id="76" name="Gerade Verbindung 75"/>
          <p:cNvCxnSpPr>
            <a:endCxn id="27" idx="2"/>
          </p:cNvCxnSpPr>
          <p:nvPr/>
        </p:nvCxnSpPr>
        <p:spPr>
          <a:xfrm flipV="1">
            <a:off x="3923928" y="2427734"/>
            <a:ext cx="432048" cy="14401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feld 78"/>
          <p:cNvSpPr txBox="1"/>
          <p:nvPr/>
        </p:nvSpPr>
        <p:spPr>
          <a:xfrm>
            <a:off x="3096331" y="2398117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1(FR)</a:t>
            </a:r>
            <a:endParaRPr lang="de-DE" sz="2400" b="1" dirty="0">
              <a:solidFill>
                <a:srgbClr val="FF0000"/>
              </a:solidFill>
            </a:endParaRPr>
          </a:p>
        </p:txBody>
      </p:sp>
      <p:cxnSp>
        <p:nvCxnSpPr>
          <p:cNvPr id="80" name="Gerade Verbindung 79"/>
          <p:cNvCxnSpPr>
            <a:endCxn id="27" idx="3"/>
          </p:cNvCxnSpPr>
          <p:nvPr/>
        </p:nvCxnSpPr>
        <p:spPr>
          <a:xfrm flipV="1">
            <a:off x="3923928" y="2478651"/>
            <a:ext cx="453139" cy="45313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Ellipse 86"/>
          <p:cNvSpPr/>
          <p:nvPr/>
        </p:nvSpPr>
        <p:spPr>
          <a:xfrm>
            <a:off x="5076056" y="2931790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8" name="Gerade Verbindung 87"/>
          <p:cNvCxnSpPr>
            <a:endCxn id="87" idx="7"/>
          </p:cNvCxnSpPr>
          <p:nvPr/>
        </p:nvCxnSpPr>
        <p:spPr>
          <a:xfrm flipH="1">
            <a:off x="5198981" y="2787774"/>
            <a:ext cx="453139" cy="16510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>
          <a:xfrm>
            <a:off x="5580112" y="2542133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1</a:t>
            </a:r>
            <a:endParaRPr lang="de-DE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Program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de-DE" sz="1050" b="1" dirty="0" err="1" smtClean="0"/>
              <a:t>From</a:t>
            </a:r>
            <a:r>
              <a:rPr lang="de-DE" sz="1050" b="1" dirty="0" smtClean="0"/>
              <a:t>	</a:t>
            </a:r>
            <a:r>
              <a:rPr lang="de-DE" sz="1050" b="1" dirty="0" smtClean="0"/>
              <a:t>	</a:t>
            </a:r>
            <a:r>
              <a:rPr lang="de-DE" sz="1050" b="1" dirty="0" err="1" smtClean="0"/>
              <a:t>To</a:t>
            </a:r>
            <a:r>
              <a:rPr lang="de-DE" sz="1050" b="1" dirty="0" smtClean="0"/>
              <a:t>		Program </a:t>
            </a:r>
          </a:p>
          <a:p>
            <a:pPr>
              <a:buNone/>
            </a:pPr>
            <a:r>
              <a:rPr lang="de-DE" sz="1050" dirty="0" smtClean="0"/>
              <a:t>8:30		8:35		Welcome </a:t>
            </a:r>
          </a:p>
          <a:p>
            <a:pPr>
              <a:buNone/>
            </a:pPr>
            <a:r>
              <a:rPr lang="de-DE" sz="1050" dirty="0" smtClean="0"/>
              <a:t>8:35		9:30		</a:t>
            </a:r>
            <a:r>
              <a:rPr lang="de-DE" sz="1050" dirty="0" err="1" smtClean="0"/>
              <a:t>Keynote</a:t>
            </a:r>
            <a:r>
              <a:rPr lang="de-DE" sz="1050" dirty="0" smtClean="0"/>
              <a:t> </a:t>
            </a:r>
            <a:r>
              <a:rPr lang="de-DE" sz="1050" dirty="0" err="1" smtClean="0"/>
              <a:t>by</a:t>
            </a:r>
            <a:r>
              <a:rPr lang="de-DE" sz="1050" dirty="0" smtClean="0"/>
              <a:t> Krzysztof </a:t>
            </a:r>
            <a:r>
              <a:rPr lang="de-DE" sz="1050" dirty="0" err="1" smtClean="0"/>
              <a:t>Janowicz</a:t>
            </a:r>
            <a:endParaRPr lang="de-DE" sz="1050" dirty="0" smtClean="0"/>
          </a:p>
          <a:p>
            <a:pPr>
              <a:buNone/>
            </a:pPr>
            <a:r>
              <a:rPr lang="de-DE" sz="1050" dirty="0" smtClean="0"/>
              <a:t>9:30		10:00		Poster </a:t>
            </a:r>
            <a:r>
              <a:rPr lang="de-DE" sz="1050" dirty="0" smtClean="0"/>
              <a:t>Session </a:t>
            </a:r>
            <a:endParaRPr lang="de-DE" sz="1050" dirty="0" smtClean="0"/>
          </a:p>
          <a:p>
            <a:pPr>
              <a:buNone/>
            </a:pPr>
            <a:r>
              <a:rPr lang="de-DE" sz="1050" dirty="0" smtClean="0"/>
              <a:t>10:00		10:30		Coffee </a:t>
            </a:r>
            <a:r>
              <a:rPr lang="de-DE" sz="1050" dirty="0" smtClean="0"/>
              <a:t>Break </a:t>
            </a:r>
            <a:endParaRPr lang="de-DE" sz="1050" dirty="0" smtClean="0"/>
          </a:p>
          <a:p>
            <a:pPr>
              <a:buNone/>
            </a:pPr>
            <a:r>
              <a:rPr lang="de-DE" sz="1050" dirty="0" smtClean="0"/>
              <a:t>10:30		12:00		Paper Session: </a:t>
            </a:r>
            <a:r>
              <a:rPr lang="en-US" sz="1050" dirty="0" smtClean="0"/>
              <a:t>Scientific and Social Enrichment of </a:t>
            </a:r>
            <a:r>
              <a:rPr lang="en-US" sz="1050" dirty="0" smtClean="0"/>
              <a:t>Geo-Spatial Data</a:t>
            </a:r>
            <a:r>
              <a:rPr lang="de-DE" sz="1050" dirty="0" smtClean="0"/>
              <a:t> </a:t>
            </a:r>
          </a:p>
          <a:p>
            <a:pPr>
              <a:buNone/>
            </a:pPr>
            <a:r>
              <a:rPr lang="de-DE" sz="1050" dirty="0" smtClean="0"/>
              <a:t>12:00		13:30		Lunch Break (on </a:t>
            </a:r>
            <a:r>
              <a:rPr lang="de-DE" sz="1050" dirty="0" err="1" smtClean="0"/>
              <a:t>your</a:t>
            </a:r>
            <a:r>
              <a:rPr lang="de-DE" sz="1050" dirty="0" smtClean="0"/>
              <a:t> </a:t>
            </a:r>
            <a:r>
              <a:rPr lang="de-DE" sz="1050" dirty="0" err="1" smtClean="0"/>
              <a:t>own</a:t>
            </a:r>
            <a:r>
              <a:rPr lang="de-DE" sz="1050" dirty="0" smtClean="0"/>
              <a:t>) </a:t>
            </a:r>
          </a:p>
          <a:p>
            <a:pPr>
              <a:buNone/>
            </a:pPr>
            <a:r>
              <a:rPr lang="de-DE" sz="1050" dirty="0" smtClean="0"/>
              <a:t>13:30		15:00		Paper Session: </a:t>
            </a:r>
            <a:r>
              <a:rPr lang="en-US" sz="1050" dirty="0" smtClean="0"/>
              <a:t>Textual and Semantic Enrichment of Geo-Spatial Data</a:t>
            </a:r>
            <a:r>
              <a:rPr lang="de-DE" sz="1050" dirty="0" smtClean="0"/>
              <a:t> </a:t>
            </a:r>
          </a:p>
          <a:p>
            <a:pPr>
              <a:buNone/>
            </a:pPr>
            <a:r>
              <a:rPr lang="de-DE" sz="1050" dirty="0" smtClean="0"/>
              <a:t>15:00		15:45		Coffee </a:t>
            </a:r>
            <a:r>
              <a:rPr lang="de-DE" sz="1050" dirty="0" smtClean="0"/>
              <a:t>Break </a:t>
            </a:r>
            <a:endParaRPr lang="de-DE" sz="1050" dirty="0" smtClean="0"/>
          </a:p>
          <a:p>
            <a:pPr>
              <a:buNone/>
            </a:pPr>
            <a:r>
              <a:rPr lang="de-DE" sz="1050" dirty="0" smtClean="0"/>
              <a:t>15:45		16:45		Paper Session: </a:t>
            </a:r>
            <a:r>
              <a:rPr lang="en-US" sz="1050" dirty="0" smtClean="0"/>
              <a:t>Multi-Source Enrichment of Geo-Spatial Data</a:t>
            </a:r>
            <a:r>
              <a:rPr lang="de-DE" sz="1050" dirty="0" smtClean="0"/>
              <a:t> </a:t>
            </a:r>
          </a:p>
          <a:p>
            <a:pPr>
              <a:buNone/>
            </a:pPr>
            <a:r>
              <a:rPr lang="de-DE" sz="1050" dirty="0" smtClean="0"/>
              <a:t>16:45		18:00		Break </a:t>
            </a:r>
          </a:p>
          <a:p>
            <a:pPr>
              <a:buNone/>
            </a:pPr>
            <a:r>
              <a:rPr lang="de-DE" sz="1050" dirty="0" smtClean="0"/>
              <a:t>18:00				</a:t>
            </a:r>
            <a:r>
              <a:rPr lang="de-DE" sz="1050" dirty="0" err="1" smtClean="0"/>
              <a:t>Participants</a:t>
            </a:r>
            <a:r>
              <a:rPr lang="de-DE" sz="1050" dirty="0" smtClean="0"/>
              <a:t> Dinner </a:t>
            </a:r>
            <a:r>
              <a:rPr lang="de-DE" sz="1050" dirty="0" smtClean="0"/>
              <a:t>(on </a:t>
            </a:r>
            <a:r>
              <a:rPr lang="de-DE" sz="1050" dirty="0" err="1" smtClean="0"/>
              <a:t>your</a:t>
            </a:r>
            <a:r>
              <a:rPr lang="de-DE" sz="1050" dirty="0" smtClean="0"/>
              <a:t> </a:t>
            </a:r>
            <a:r>
              <a:rPr lang="de-DE" sz="1050" dirty="0" err="1" smtClean="0"/>
              <a:t>own</a:t>
            </a:r>
            <a:r>
              <a:rPr lang="de-DE" sz="1050" dirty="0" smtClean="0"/>
              <a:t>) </a:t>
            </a:r>
            <a:endParaRPr lang="de-DE" sz="105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Keynote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The </a:t>
            </a:r>
            <a:r>
              <a:rPr lang="en-US" b="1" dirty="0" smtClean="0"/>
              <a:t>Why, What, and How of Geo-Information </a:t>
            </a:r>
            <a:r>
              <a:rPr lang="en-US" b="1" dirty="0" smtClean="0"/>
              <a:t>Observatories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Krzysztof </a:t>
            </a:r>
            <a:r>
              <a:rPr lang="en-US" dirty="0" err="1" smtClean="0"/>
              <a:t>Janowicz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de-DE" sz="1400" dirty="0" err="1" smtClean="0"/>
              <a:t>Assistant</a:t>
            </a:r>
            <a:r>
              <a:rPr lang="de-DE" sz="1400" dirty="0" smtClean="0"/>
              <a:t> Professor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Geographic</a:t>
            </a:r>
            <a:r>
              <a:rPr lang="de-DE" sz="1400" dirty="0" smtClean="0"/>
              <a:t> Information Science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Geoinformatics</a:t>
            </a:r>
            <a:endParaRPr lang="de-DE" sz="1400" dirty="0" smtClean="0"/>
          </a:p>
          <a:p>
            <a:pPr>
              <a:buNone/>
            </a:pPr>
            <a:r>
              <a:rPr lang="de-DE" sz="1400" dirty="0" smtClean="0"/>
              <a:t>University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California</a:t>
            </a:r>
            <a:r>
              <a:rPr lang="de-DE" sz="1400" dirty="0" smtClean="0"/>
              <a:t>, Santa Barbara, USA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19636" r="14910"/>
          <a:stretch>
            <a:fillRect/>
          </a:stretch>
        </p:blipFill>
        <p:spPr bwMode="auto">
          <a:xfrm>
            <a:off x="4211960" y="339502"/>
            <a:ext cx="109395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787947-1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0C675A-9AD3-40BB-AC57-0E9EFA3E4F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TS102787947-1</Template>
  <TotalTime>0</TotalTime>
  <Words>106</Words>
  <Application>Microsoft Office PowerPoint</Application>
  <PresentationFormat>Bildschirmpräsentation (16:9)</PresentationFormat>
  <Paragraphs>79</Paragraphs>
  <Slides>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TS102787947-1</vt:lpstr>
      <vt:lpstr>1st International ACM SIGMOD Workshop  on  Managing and Mining  Enriched Geo-Spatial Data</vt:lpstr>
      <vt:lpstr>What is GeoRich about?</vt:lpstr>
      <vt:lpstr>Steering Committee and Chairs</vt:lpstr>
      <vt:lpstr>Organizing Committee</vt:lpstr>
      <vt:lpstr>Statistics</vt:lpstr>
      <vt:lpstr>PC Members</vt:lpstr>
      <vt:lpstr>Authorship</vt:lpstr>
      <vt:lpstr>Program</vt:lpstr>
      <vt:lpstr>Keynote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2013-05-03T09:16:06Z</dcterms:created>
  <dcterms:modified xsi:type="dcterms:W3CDTF">2014-06-26T23:36:08Z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TC027879479991</vt:lpwstr>
  </property>
</Properties>
</file>