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mov" ContentType="video/quicktime"/>
  <Default Extension="rels" ContentType="application/vnd.openxmlformats-package.relationships+xml"/>
  <Default Extension="xml" ContentType="application/xml"/>
  <Default Extension="wav" ContentType="audio/x-wav"/>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119"/>
  </p:notesMasterIdLst>
  <p:handoutMasterIdLst>
    <p:handoutMasterId r:id="rId120"/>
  </p:handoutMasterIdLst>
  <p:sldIdLst>
    <p:sldId id="426" r:id="rId3"/>
    <p:sldId id="427"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395" r:id="rId82"/>
    <p:sldId id="368" r:id="rId83"/>
    <p:sldId id="369" r:id="rId84"/>
    <p:sldId id="373" r:id="rId85"/>
    <p:sldId id="374" r:id="rId86"/>
    <p:sldId id="375" r:id="rId87"/>
    <p:sldId id="376" r:id="rId88"/>
    <p:sldId id="377" r:id="rId89"/>
    <p:sldId id="370" r:id="rId90"/>
    <p:sldId id="384" r:id="rId91"/>
    <p:sldId id="385" r:id="rId92"/>
    <p:sldId id="303" r:id="rId93"/>
    <p:sldId id="304" r:id="rId94"/>
    <p:sldId id="305" r:id="rId95"/>
    <p:sldId id="306" r:id="rId96"/>
    <p:sldId id="313" r:id="rId97"/>
    <p:sldId id="310" r:id="rId98"/>
    <p:sldId id="337" r:id="rId99"/>
    <p:sldId id="338" r:id="rId100"/>
    <p:sldId id="339" r:id="rId101"/>
    <p:sldId id="340" r:id="rId102"/>
    <p:sldId id="341" r:id="rId103"/>
    <p:sldId id="342" r:id="rId104"/>
    <p:sldId id="322" r:id="rId105"/>
    <p:sldId id="312" r:id="rId106"/>
    <p:sldId id="344" r:id="rId107"/>
    <p:sldId id="343" r:id="rId108"/>
    <p:sldId id="345" r:id="rId109"/>
    <p:sldId id="318" r:id="rId110"/>
    <p:sldId id="346" r:id="rId111"/>
    <p:sldId id="347" r:id="rId112"/>
    <p:sldId id="348" r:id="rId113"/>
    <p:sldId id="392" r:id="rId114"/>
    <p:sldId id="396" r:id="rId115"/>
    <p:sldId id="351" r:id="rId116"/>
    <p:sldId id="389" r:id="rId117"/>
    <p:sldId id="390" r:id="rId118"/>
  </p:sldIdLst>
  <p:sldSz cx="9144000" cy="5143500" type="screen16x9"/>
  <p:notesSz cx="7099300" cy="10234613"/>
  <p:defaultTex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guide id="7" orient="horz" pos="1620">
          <p15:clr>
            <a:srgbClr val="A4A3A4"/>
          </p15:clr>
        </p15:guide>
        <p15:guide id="8" pos="2880">
          <p15:clr>
            <a:srgbClr val="A4A3A4"/>
          </p15:clr>
        </p15:guide>
        <p15:guide id="9" pos="7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35ED5"/>
    <a:srgbClr val="FFC000"/>
    <a:srgbClr val="FF0000"/>
    <a:srgbClr val="FF9999"/>
    <a:srgbClr val="000000"/>
    <a:srgbClr val="FFFFFF"/>
    <a:srgbClr val="A6A6A6"/>
    <a:srgbClr val="9BA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6293" autoAdjust="0"/>
  </p:normalViewPr>
  <p:slideViewPr>
    <p:cSldViewPr showGuides="1">
      <p:cViewPr varScale="1">
        <p:scale>
          <a:sx n="114" d="100"/>
          <a:sy n="114" d="100"/>
        </p:scale>
        <p:origin x="108" y="336"/>
      </p:cViewPr>
      <p:guideLst>
        <p:guide orient="horz" pos="2160"/>
        <p:guide pos="3839"/>
        <p:guide pos="1007"/>
        <p:guide orient="horz" pos="1620"/>
        <p:guide pos="2880"/>
        <p:guide pos="755"/>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DB7646E-8811-423A-9C42-2CBFADA00A96}" type="datetimeFigureOut">
              <a:rPr lang="en-US" smtClean="0"/>
              <a:pPr/>
              <a:t>4/4/2014</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04360E59-1627-4404-ACC5-51C744AB0F27}" type="slidenum">
              <a:rPr lang="en-US" smtClean="0"/>
              <a:pPr/>
              <a:t>‹Nr.›</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solidFill>
                  <a:schemeClr val="tx1"/>
                </a:solidFill>
              </a:defRPr>
            </a:lvl1pPr>
          </a:lstStyle>
          <a:p>
            <a:fld id="{D677E230-58DD-43ED-96A1-552DDAB53532}" type="datetimeFigureOut">
              <a:rPr lang="en-US" smtClean="0"/>
              <a:pPr/>
              <a:t>4/4/2014</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solidFill>
                  <a:schemeClr val="tx1"/>
                </a:solidFill>
              </a:defRPr>
            </a:lvl1pPr>
          </a:lstStyle>
          <a:p>
            <a:fld id="{841221E5-7225-48EB-A4EE-420E7BFCF705}" type="slidenum">
              <a:rPr lang="en-US" smtClean="0"/>
              <a:pPr/>
              <a:t>‹Nr.›</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2"/>
        </a:solidFill>
        <a:latin typeface="+mn-lt"/>
        <a:ea typeface="+mn-ea"/>
        <a:cs typeface="+mn-cs"/>
      </a:defRPr>
    </a:lvl1pPr>
    <a:lvl2pPr marL="342946" algn="l" defTabSz="685891" rtl="0" eaLnBrk="1" latinLnBrk="0" hangingPunct="1">
      <a:defRPr sz="900" kern="1200">
        <a:solidFill>
          <a:schemeClr val="tx2"/>
        </a:solidFill>
        <a:latin typeface="+mn-lt"/>
        <a:ea typeface="+mn-ea"/>
        <a:cs typeface="+mn-cs"/>
      </a:defRPr>
    </a:lvl2pPr>
    <a:lvl3pPr marL="685891" algn="l" defTabSz="685891" rtl="0" eaLnBrk="1" latinLnBrk="0" hangingPunct="1">
      <a:defRPr sz="900" kern="1200">
        <a:solidFill>
          <a:schemeClr val="tx2"/>
        </a:solidFill>
        <a:latin typeface="+mn-lt"/>
        <a:ea typeface="+mn-ea"/>
        <a:cs typeface="+mn-cs"/>
      </a:defRPr>
    </a:lvl3pPr>
    <a:lvl4pPr marL="1028837" algn="l" defTabSz="685891" rtl="0" eaLnBrk="1" latinLnBrk="0" hangingPunct="1">
      <a:defRPr sz="900" kern="1200">
        <a:solidFill>
          <a:schemeClr val="tx2"/>
        </a:solidFill>
        <a:latin typeface="+mn-lt"/>
        <a:ea typeface="+mn-ea"/>
        <a:cs typeface="+mn-cs"/>
      </a:defRPr>
    </a:lvl4pPr>
    <a:lvl5pPr marL="1371783" algn="l" defTabSz="685891" rtl="0" eaLnBrk="1" latinLnBrk="0" hangingPunct="1">
      <a:defRPr sz="900" kern="1200">
        <a:solidFill>
          <a:schemeClr val="tx2"/>
        </a:solidFill>
        <a:latin typeface="+mn-lt"/>
        <a:ea typeface="+mn-ea"/>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69518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40</a:t>
            </a:fld>
            <a:endParaRPr lang="en-US"/>
          </a:p>
        </p:txBody>
      </p:sp>
    </p:spTree>
    <p:extLst>
      <p:ext uri="{BB962C8B-B14F-4D97-AF65-F5344CB8AC3E}">
        <p14:creationId xmlns:p14="http://schemas.microsoft.com/office/powerpoint/2010/main" val="200179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41</a:t>
            </a:fld>
            <a:endParaRPr lang="en-US"/>
          </a:p>
        </p:txBody>
      </p:sp>
    </p:spTree>
    <p:extLst>
      <p:ext uri="{BB962C8B-B14F-4D97-AF65-F5344CB8AC3E}">
        <p14:creationId xmlns:p14="http://schemas.microsoft.com/office/powerpoint/2010/main" val="387119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42</a:t>
            </a:fld>
            <a:endParaRPr lang="en-US"/>
          </a:p>
        </p:txBody>
      </p:sp>
    </p:spTree>
    <p:extLst>
      <p:ext uri="{BB962C8B-B14F-4D97-AF65-F5344CB8AC3E}">
        <p14:creationId xmlns:p14="http://schemas.microsoft.com/office/powerpoint/2010/main" val="602884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43</a:t>
            </a:fld>
            <a:endParaRPr lang="en-US"/>
          </a:p>
        </p:txBody>
      </p:sp>
    </p:spTree>
    <p:extLst>
      <p:ext uri="{BB962C8B-B14F-4D97-AF65-F5344CB8AC3E}">
        <p14:creationId xmlns:p14="http://schemas.microsoft.com/office/powerpoint/2010/main" val="20812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44</a:t>
            </a:fld>
            <a:endParaRPr lang="en-US"/>
          </a:p>
        </p:txBody>
      </p:sp>
    </p:spTree>
    <p:extLst>
      <p:ext uri="{BB962C8B-B14F-4D97-AF65-F5344CB8AC3E}">
        <p14:creationId xmlns:p14="http://schemas.microsoft.com/office/powerpoint/2010/main" val="161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60375" y="720725"/>
            <a:ext cx="6396038" cy="3598863"/>
          </a:xfrm>
          <a:ln/>
        </p:spPr>
      </p:sp>
      <p:sp>
        <p:nvSpPr>
          <p:cNvPr id="54275" name="Rectangle 3"/>
          <p:cNvSpPr>
            <a:spLocks noGrp="1" noChangeArrowheads="1"/>
          </p:cNvSpPr>
          <p:nvPr>
            <p:ph type="body" idx="1"/>
          </p:nvPr>
        </p:nvSpPr>
        <p:spPr>
          <a:xfrm>
            <a:off x="976313" y="4559300"/>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4" rIns="96651" bIns="48324"/>
          <a:lstStyle/>
          <a:p>
            <a:endParaRPr lang="en-US" altLang="en-US" smtClean="0"/>
          </a:p>
        </p:txBody>
      </p:sp>
    </p:spTree>
    <p:extLst>
      <p:ext uri="{BB962C8B-B14F-4D97-AF65-F5344CB8AC3E}">
        <p14:creationId xmlns:p14="http://schemas.microsoft.com/office/powerpoint/2010/main" val="339675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in the 2</a:t>
            </a:r>
            <a:r>
              <a:rPr lang="en-US" altLang="en-US" baseline="30000" smtClean="0"/>
              <a:t>nd</a:t>
            </a:r>
            <a:r>
              <a:rPr lang="en-US" altLang="en-US" smtClean="0"/>
              <a:t> model, we may end up having to do bulk-updates and bulk-queries-re-evaluation if some disturbancy (e.g., a road-work or an accident) changes the parameters (e.g., max-speed/flow) used in calculating the future/full trajectories along the affected road-segments…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66608EF3-A381-4A2E-8CC8-6D01A5870C68}" type="slidenum">
              <a:rPr lang="en-US" altLang="zh-CN"/>
              <a:pPr eaLnBrk="1" hangingPunct="1">
                <a:spcBef>
                  <a:spcPct val="0"/>
                </a:spcBef>
              </a:pPr>
              <a:t>54</a:t>
            </a:fld>
            <a:endParaRPr lang="en-US" altLang="zh-CN"/>
          </a:p>
        </p:txBody>
      </p:sp>
    </p:spTree>
    <p:extLst>
      <p:ext uri="{BB962C8B-B14F-4D97-AF65-F5344CB8AC3E}">
        <p14:creationId xmlns:p14="http://schemas.microsoft.com/office/powerpoint/2010/main" val="89983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But a couple of general observations, before we focus on the two categories of queries presented in detail</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97CED184-6D03-4990-8369-67F021E7C49D}" type="slidenum">
              <a:rPr lang="en-US" altLang="zh-CN"/>
              <a:pPr eaLnBrk="1" hangingPunct="1">
                <a:spcBef>
                  <a:spcPct val="0"/>
                </a:spcBef>
              </a:pPr>
              <a:t>59</a:t>
            </a:fld>
            <a:endParaRPr lang="en-US" altLang="zh-CN"/>
          </a:p>
        </p:txBody>
      </p:sp>
    </p:spTree>
    <p:extLst>
      <p:ext uri="{BB962C8B-B14F-4D97-AF65-F5344CB8AC3E}">
        <p14:creationId xmlns:p14="http://schemas.microsoft.com/office/powerpoint/2010/main" val="97101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60</a:t>
            </a:fld>
            <a:endParaRPr lang="en-US"/>
          </a:p>
        </p:txBody>
      </p:sp>
    </p:spTree>
    <p:extLst>
      <p:ext uri="{BB962C8B-B14F-4D97-AF65-F5344CB8AC3E}">
        <p14:creationId xmlns:p14="http://schemas.microsoft.com/office/powerpoint/2010/main" val="220743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asking an NN-query for a collection of moving objects trajectories, even if the querying object is static, and especially so if the querying object itself is moving, the key observation is that the structure of the answer is such that different (trajectories of) moving objects may be the actual NN during different time-intervals. Example follows.  Consider the scenario illustrated in the Figure, where we have a collection of 4 trajectories…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EDAB3686-66C3-404C-8B24-EA363796A112}" type="slidenum">
              <a:rPr lang="en-US" altLang="zh-CN"/>
              <a:pPr eaLnBrk="1" hangingPunct="1">
                <a:spcBef>
                  <a:spcPct val="0"/>
                </a:spcBef>
              </a:pPr>
              <a:t>61</a:t>
            </a:fld>
            <a:endParaRPr lang="en-US" altLang="zh-CN"/>
          </a:p>
        </p:txBody>
      </p:sp>
    </p:spTree>
    <p:extLst>
      <p:ext uri="{BB962C8B-B14F-4D97-AF65-F5344CB8AC3E}">
        <p14:creationId xmlns:p14="http://schemas.microsoft.com/office/powerpoint/2010/main" val="429253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48858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宋体" pitchFamily="2" charset="-122"/>
              </a:rPr>
              <a:t>Now we proceed with considering the impact of the uncertainty on the continuous NN-queries. As an example, once again we assume “Given a collection…” </a:t>
            </a:r>
          </a:p>
          <a:p>
            <a:pPr>
              <a:defRPr/>
            </a:pPr>
            <a:r>
              <a:rPr lang="en-US" dirty="0" smtClean="0">
                <a:ea typeface="宋体" pitchFamily="2" charset="-122"/>
              </a:rPr>
              <a:t>Looking at the Figure:</a:t>
            </a:r>
          </a:p>
          <a:p>
            <a:pPr>
              <a:defRPr/>
            </a:pPr>
            <a:endParaRPr lang="en-US" dirty="0" smtClean="0">
              <a:ea typeface="宋体" pitchFamily="2" charset="-122"/>
            </a:endParaRPr>
          </a:p>
          <a:p>
            <a:pPr marL="228600" indent="-228600">
              <a:buFontTx/>
              <a:buAutoNum type="arabicPeriod"/>
              <a:defRPr/>
            </a:pPr>
            <a:r>
              <a:rPr lang="en-US" dirty="0" smtClean="0">
                <a:ea typeface="宋体" pitchFamily="2" charset="-122"/>
              </a:rPr>
              <a:t>To figure out who is “within possible distance” – at every time-instant we “bubble” a circle, centered at the expected location of the querying trajectory (see, e.g., tb1 and t11 in the Figure).</a:t>
            </a:r>
          </a:p>
          <a:p>
            <a:pPr marL="228600" indent="-228600">
              <a:buFontTx/>
              <a:buAutoNum type="arabicPeriod"/>
              <a:defRPr/>
            </a:pPr>
            <a:endParaRPr lang="en-US" dirty="0" smtClean="0">
              <a:ea typeface="宋体" pitchFamily="2" charset="-122"/>
            </a:endParaRPr>
          </a:p>
          <a:p>
            <a:pPr marL="228600" indent="-228600">
              <a:buFontTx/>
              <a:buAutoNum type="arabicPeriod"/>
              <a:defRPr/>
            </a:pPr>
            <a:r>
              <a:rPr lang="en-US" dirty="0" smtClean="0">
                <a:ea typeface="宋体" pitchFamily="2" charset="-122"/>
              </a:rPr>
              <a:t>We have the following  “Observations”… (listed as items on the slide…)</a:t>
            </a:r>
          </a:p>
          <a:p>
            <a:pPr marL="228600" indent="-228600">
              <a:buFontTx/>
              <a:buAutoNum type="arabicPeriod"/>
              <a:defRPr/>
            </a:pPr>
            <a:endParaRPr lang="en-US" dirty="0" smtClean="0">
              <a:ea typeface="宋体" pitchFamily="2" charset="-122"/>
            </a:endParaRPr>
          </a:p>
          <a:p>
            <a:pPr>
              <a:defRPr/>
            </a:pPr>
            <a:r>
              <a:rPr lang="en-US" dirty="0" smtClean="0">
                <a:ea typeface="宋体" pitchFamily="2" charset="-122"/>
              </a:rPr>
              <a:t>The moral of the story, and the main question raised by the observations, becomes: “? = what should…”</a:t>
            </a:r>
            <a:endParaRPr lang="en-US" dirty="0">
              <a:ea typeface="宋体" pitchFamily="2" charset="-122"/>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BA02BB1D-B9AA-4C03-8F1B-42AE103382A7}" type="slidenum">
              <a:rPr lang="en-US" altLang="zh-CN"/>
              <a:pPr eaLnBrk="1" hangingPunct="1">
                <a:spcBef>
                  <a:spcPct val="0"/>
                </a:spcBef>
              </a:pPr>
              <a:t>62</a:t>
            </a:fld>
            <a:endParaRPr lang="en-US" altLang="zh-CN"/>
          </a:p>
        </p:txBody>
      </p:sp>
    </p:spTree>
    <p:extLst>
      <p:ext uri="{BB962C8B-B14F-4D97-AF65-F5344CB8AC3E}">
        <p14:creationId xmlns:p14="http://schemas.microsoft.com/office/powerpoint/2010/main" val="2169450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respectfully note here that there is a large body of existing works that have addressed certain aspect of the NN-queries processing in spatial and spatio-temporal settings. We briefly review the necessary background here, however, we did our best to credit the relevant works by citing them and positioning them in the paper…</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64A20A6B-43F8-4B18-B434-707E2108246D}" type="slidenum">
              <a:rPr lang="en-US" altLang="zh-CN"/>
              <a:pPr eaLnBrk="1" hangingPunct="1">
                <a:spcBef>
                  <a:spcPct val="0"/>
                </a:spcBef>
              </a:pPr>
              <a:t>64</a:t>
            </a:fld>
            <a:endParaRPr lang="en-US" altLang="zh-CN"/>
          </a:p>
        </p:txBody>
      </p:sp>
    </p:spTree>
    <p:extLst>
      <p:ext uri="{BB962C8B-B14F-4D97-AF65-F5344CB8AC3E}">
        <p14:creationId xmlns:p14="http://schemas.microsoft.com/office/powerpoint/2010/main" val="391659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we discuss what is the actual impact when the querying object has an uncertainty associated with its location. PLS note that we are still considering only the “static” (or instantaneous case).</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4D55881B-EFFF-4DDC-8CAE-567435327330}" type="slidenum">
              <a:rPr lang="en-US" altLang="zh-CN"/>
              <a:pPr eaLnBrk="1" hangingPunct="1">
                <a:spcBef>
                  <a:spcPct val="0"/>
                </a:spcBef>
              </a:pPr>
              <a:t>65</a:t>
            </a:fld>
            <a:endParaRPr lang="en-US" altLang="zh-CN"/>
          </a:p>
        </p:txBody>
      </p:sp>
    </p:spTree>
    <p:extLst>
      <p:ext uri="{BB962C8B-B14F-4D97-AF65-F5344CB8AC3E}">
        <p14:creationId xmlns:p14="http://schemas.microsoft.com/office/powerpoint/2010/main" val="244530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Figure_Left shows two (of the uncountably-many) points, illustrating the evaluation of the probability of Tr1 being within_distance Rd from Trq.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68526FD3-E010-4F71-AEC5-20BB036393C5}" type="slidenum">
              <a:rPr lang="en-US" altLang="zh-CN"/>
              <a:pPr eaLnBrk="1" hangingPunct="1">
                <a:spcBef>
                  <a:spcPct val="0"/>
                </a:spcBef>
              </a:pPr>
              <a:t>66</a:t>
            </a:fld>
            <a:endParaRPr lang="en-US" altLang="zh-CN"/>
          </a:p>
        </p:txBody>
      </p:sp>
    </p:spTree>
    <p:extLst>
      <p:ext uri="{BB962C8B-B14F-4D97-AF65-F5344CB8AC3E}">
        <p14:creationId xmlns:p14="http://schemas.microsoft.com/office/powerpoint/2010/main" val="175834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Figure_left illustrates the main benefits of the convolution…</a:t>
            </a:r>
          </a:p>
          <a:p>
            <a:r>
              <a:rPr lang="en-US" altLang="en-US" smtClean="0"/>
              <a:t>In the Property 1, E(Vi) denotes the Expected Value of the variable Vi (NOTE, reminder that each of the V’s is a 2D random variable)…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6EE33B8F-5D06-41C5-9E64-6F887FEF14DD}" type="slidenum">
              <a:rPr lang="en-US" altLang="zh-CN"/>
              <a:pPr eaLnBrk="1" hangingPunct="1">
                <a:spcBef>
                  <a:spcPct val="0"/>
                </a:spcBef>
              </a:pPr>
              <a:t>67</a:t>
            </a:fld>
            <a:endParaRPr lang="en-US" altLang="zh-CN"/>
          </a:p>
        </p:txBody>
      </p:sp>
    </p:spTree>
    <p:extLst>
      <p:ext uri="{BB962C8B-B14F-4D97-AF65-F5344CB8AC3E}">
        <p14:creationId xmlns:p14="http://schemas.microsoft.com/office/powerpoint/2010/main" val="2662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we focus on the construction of the geometric-dual of the IPAC-NN tree, representing the answer of the probabilistic NN query. We rely on the observation that the difference of the two trajectories at any time-instance is a single random variable (their convolution) and the properties/lemma/theorem stated. Recall that Trq is the querying trajectory.</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F33D8D5B-98D3-4FBF-9847-776A742D35FB}" type="slidenum">
              <a:rPr lang="en-US" altLang="zh-CN"/>
              <a:pPr eaLnBrk="1" hangingPunct="1">
                <a:spcBef>
                  <a:spcPct val="0"/>
                </a:spcBef>
              </a:pPr>
              <a:t>68</a:t>
            </a:fld>
            <a:endParaRPr lang="en-US" altLang="zh-CN"/>
          </a:p>
        </p:txBody>
      </p:sp>
    </p:spTree>
    <p:extLst>
      <p:ext uri="{BB962C8B-B14F-4D97-AF65-F5344CB8AC3E}">
        <p14:creationId xmlns:p14="http://schemas.microsoft.com/office/powerpoint/2010/main" val="3016967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the details are explained in the paper. However, the idea is to recursively split the collection of the distance-functions/trajectories until each sub-collection consists of at most two of them. </a:t>
            </a:r>
          </a:p>
          <a:p>
            <a:pPr>
              <a:buFontTx/>
              <a:buChar char="-"/>
            </a:pPr>
            <a:r>
              <a:rPr lang="en-US" altLang="en-US" smtClean="0"/>
              <a:t>Then, we find the critical time-points for each pair;</a:t>
            </a:r>
          </a:p>
          <a:p>
            <a:pPr>
              <a:buFontTx/>
              <a:buChar char="-"/>
            </a:pPr>
            <a:r>
              <a:rPr lang="en-US" altLang="en-US" smtClean="0"/>
              <a:t>Then we proceed with merging the simpler results back, while in each merge-phase sweeping along the time-axis and adjusting accordingly the critical time-values of the merged sub-collections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70A8924F-13F1-426C-B199-0F5529B048BC}" type="slidenum">
              <a:rPr lang="en-US" altLang="zh-CN"/>
              <a:pPr eaLnBrk="1" hangingPunct="1">
                <a:spcBef>
                  <a:spcPct val="0"/>
                </a:spcBef>
              </a:pPr>
              <a:t>70</a:t>
            </a:fld>
            <a:endParaRPr lang="en-US" altLang="zh-CN"/>
          </a:p>
        </p:txBody>
      </p:sp>
    </p:spTree>
    <p:extLst>
      <p:ext uri="{BB962C8B-B14F-4D97-AF65-F5344CB8AC3E}">
        <p14:creationId xmlns:p14="http://schemas.microsoft.com/office/powerpoint/2010/main" val="205509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we focus on the construction of the IPAC-NN tree via its geometric dual… The detailed algorithm is available in the paper, however, the intuition is as summarized with the respective observations (cf. the Figure)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433CF8E6-41D2-404D-AC4C-F9A6B3086F56}" type="slidenum">
              <a:rPr lang="en-US" altLang="zh-CN"/>
              <a:pPr eaLnBrk="1" hangingPunct="1">
                <a:spcBef>
                  <a:spcPct val="0"/>
                </a:spcBef>
              </a:pPr>
              <a:t>71</a:t>
            </a:fld>
            <a:endParaRPr lang="en-US" altLang="zh-CN"/>
          </a:p>
        </p:txBody>
      </p:sp>
    </p:spTree>
    <p:extLst>
      <p:ext uri="{BB962C8B-B14F-4D97-AF65-F5344CB8AC3E}">
        <p14:creationId xmlns:p14="http://schemas.microsoft.com/office/powerpoint/2010/main" val="332298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73</a:t>
            </a:fld>
            <a:endParaRPr lang="en-US"/>
          </a:p>
        </p:txBody>
      </p:sp>
    </p:spTree>
    <p:extLst>
      <p:ext uri="{BB962C8B-B14F-4D97-AF65-F5344CB8AC3E}">
        <p14:creationId xmlns:p14="http://schemas.microsoft.com/office/powerpoint/2010/main" val="3925637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although there are *3* possible routes on the top-left figure, there are actually *2* possible trajectories that the object could have taken between p_i and p_(i+1). The reason is that the top-most one (i.e., p_i-&gt;v1-&gt;v2-&gt;v5-&gt;v4-&gt;p_(i+1)) has a duration of 10 units under the max-speeds along the segments, which violates that actual data (time-stamps of t=0 at p_i, and t = 9 at p_(i+1)).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66788" eaLnBrk="0" hangingPunct="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eaLnBrk="1" hangingPunct="1">
              <a:spcBef>
                <a:spcPct val="0"/>
              </a:spcBef>
            </a:pPr>
            <a:fld id="{0C0D6027-56F0-4EC4-902D-DD13673C112D}" type="slidenum">
              <a:rPr lang="en-US" altLang="zh-CN"/>
              <a:pPr eaLnBrk="1" hangingPunct="1">
                <a:spcBef>
                  <a:spcPct val="0"/>
                </a:spcBef>
              </a:pPr>
              <a:t>74</a:t>
            </a:fld>
            <a:endParaRPr lang="en-US" altLang="zh-CN"/>
          </a:p>
        </p:txBody>
      </p:sp>
    </p:spTree>
    <p:extLst>
      <p:ext uri="{BB962C8B-B14F-4D97-AF65-F5344CB8AC3E}">
        <p14:creationId xmlns:p14="http://schemas.microsoft.com/office/powerpoint/2010/main" val="41475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286462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second</a:t>
            </a:r>
            <a:r>
              <a:rPr lang="de-DE" dirty="0" smtClean="0"/>
              <a:t> </a:t>
            </a:r>
            <a:r>
              <a:rPr lang="de-DE" dirty="0" err="1" smtClean="0"/>
              <a:t>observation</a:t>
            </a:r>
            <a:r>
              <a:rPr lang="de-DE" dirty="0" smtClean="0"/>
              <a:t> </a:t>
            </a:r>
            <a:r>
              <a:rPr lang="de-DE" dirty="0" err="1" smtClean="0"/>
              <a:t>for</a:t>
            </a:r>
            <a:r>
              <a:rPr lang="de-DE" dirty="0" smtClean="0"/>
              <a:t> </a:t>
            </a:r>
            <a:r>
              <a:rPr lang="de-DE" dirty="0" err="1" smtClean="0"/>
              <a:t>now</a:t>
            </a:r>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84</a:t>
            </a:fld>
            <a:endParaRPr lang="en-US"/>
          </a:p>
        </p:txBody>
      </p:sp>
    </p:spTree>
    <p:extLst>
      <p:ext uri="{BB962C8B-B14F-4D97-AF65-F5344CB8AC3E}">
        <p14:creationId xmlns:p14="http://schemas.microsoft.com/office/powerpoint/2010/main" val="610557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We</a:t>
            </a:r>
            <a:r>
              <a:rPr lang="de-DE" dirty="0" smtClean="0"/>
              <a:t> </a:t>
            </a:r>
            <a:r>
              <a:rPr lang="de-DE" dirty="0" err="1" smtClean="0"/>
              <a:t>have</a:t>
            </a:r>
            <a:r>
              <a:rPr lang="de-DE" dirty="0" smtClean="0"/>
              <a:t> </a:t>
            </a:r>
            <a:r>
              <a:rPr lang="de-DE" dirty="0" err="1" smtClean="0"/>
              <a:t>to</a:t>
            </a:r>
            <a:r>
              <a:rPr lang="de-DE" dirty="0" smtClean="0"/>
              <a:t> </a:t>
            </a:r>
            <a:r>
              <a:rPr lang="de-DE" dirty="0" err="1" smtClean="0"/>
              <a:t>capture</a:t>
            </a:r>
            <a:r>
              <a:rPr lang="de-DE" dirty="0" smtClean="0"/>
              <a:t> not </a:t>
            </a:r>
            <a:r>
              <a:rPr lang="de-DE" dirty="0" err="1" smtClean="0"/>
              <a:t>only</a:t>
            </a:r>
            <a:r>
              <a:rPr lang="de-DE" baseline="0" dirty="0" smtClean="0"/>
              <a:t> </a:t>
            </a:r>
            <a:r>
              <a:rPr lang="de-DE" baseline="0" dirty="0" err="1" smtClean="0"/>
              <a:t>the</a:t>
            </a:r>
            <a:r>
              <a:rPr lang="de-DE" baseline="0" dirty="0" smtClean="0"/>
              <a:t> </a:t>
            </a:r>
            <a:r>
              <a:rPr lang="de-DE" baseline="0" dirty="0" err="1" smtClean="0"/>
              <a:t>uncertainty</a:t>
            </a:r>
            <a:r>
              <a:rPr lang="de-DE" baseline="0" dirty="0" smtClean="0"/>
              <a:t> at </a:t>
            </a:r>
            <a:r>
              <a:rPr lang="de-DE" baseline="0" dirty="0" err="1" smtClean="0"/>
              <a:t>each</a:t>
            </a:r>
            <a:r>
              <a:rPr lang="de-DE" baseline="0" dirty="0" smtClean="0"/>
              <a:t> </a:t>
            </a:r>
            <a:r>
              <a:rPr lang="de-DE" baseline="0" dirty="0" err="1" smtClean="0"/>
              <a:t>point</a:t>
            </a:r>
            <a:r>
              <a:rPr lang="de-DE" baseline="0" dirty="0" smtClean="0"/>
              <a:t> </a:t>
            </a:r>
            <a:r>
              <a:rPr lang="de-DE" baseline="0" dirty="0" err="1" smtClean="0"/>
              <a:t>of</a:t>
            </a:r>
            <a:r>
              <a:rPr lang="de-DE" baseline="0" dirty="0" smtClean="0"/>
              <a:t> time but also </a:t>
            </a:r>
            <a:r>
              <a:rPr lang="de-DE" baseline="0" dirty="0" err="1" smtClean="0"/>
              <a:t>how</a:t>
            </a:r>
            <a:r>
              <a:rPr lang="de-DE" baseline="0" dirty="0" smtClean="0"/>
              <a:t> </a:t>
            </a:r>
            <a:r>
              <a:rPr lang="de-DE" baseline="0" dirty="0" err="1" smtClean="0"/>
              <a:t>it</a:t>
            </a:r>
            <a:r>
              <a:rPr lang="de-DE" baseline="0" dirty="0" smtClean="0"/>
              <a:t> </a:t>
            </a:r>
            <a:r>
              <a:rPr lang="de-DE" baseline="0" dirty="0" err="1" smtClean="0"/>
              <a:t>evolves</a:t>
            </a:r>
            <a:r>
              <a:rPr lang="de-DE" baseline="0" dirty="0" smtClean="0"/>
              <a:t> </a:t>
            </a:r>
            <a:r>
              <a:rPr lang="de-DE" baseline="0" dirty="0" err="1" smtClean="0"/>
              <a:t>between</a:t>
            </a:r>
            <a:r>
              <a:rPr lang="de-DE" baseline="0" dirty="0" smtClean="0"/>
              <a:t> </a:t>
            </a:r>
            <a:r>
              <a:rPr lang="de-DE" baseline="0" dirty="0" err="1" smtClean="0"/>
              <a:t>these</a:t>
            </a:r>
            <a:r>
              <a:rPr lang="de-DE" baseline="0" dirty="0" smtClean="0"/>
              <a:t> </a:t>
            </a:r>
            <a:r>
              <a:rPr lang="de-DE" baseline="0" dirty="0" err="1" smtClean="0"/>
              <a:t>times</a:t>
            </a:r>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88</a:t>
            </a:fld>
            <a:endParaRPr lang="en-US"/>
          </a:p>
        </p:txBody>
      </p:sp>
    </p:spTree>
    <p:extLst>
      <p:ext uri="{BB962C8B-B14F-4D97-AF65-F5344CB8AC3E}">
        <p14:creationId xmlns:p14="http://schemas.microsoft.com/office/powerpoint/2010/main" val="3906617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1221E5-7225-48EB-A4EE-420E7BFCF705}" type="slidenum">
              <a:rPr lang="en-US" smtClean="0"/>
              <a:pPr/>
              <a:t>98</a:t>
            </a:fld>
            <a:endParaRPr lang="en-US"/>
          </a:p>
        </p:txBody>
      </p:sp>
    </p:spTree>
    <p:extLst>
      <p:ext uri="{BB962C8B-B14F-4D97-AF65-F5344CB8AC3E}">
        <p14:creationId xmlns:p14="http://schemas.microsoft.com/office/powerpoint/2010/main" val="402353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110</a:t>
            </a:fld>
            <a:endParaRPr lang="en-US"/>
          </a:p>
        </p:txBody>
      </p:sp>
    </p:spTree>
    <p:extLst>
      <p:ext uri="{BB962C8B-B14F-4D97-AF65-F5344CB8AC3E}">
        <p14:creationId xmlns:p14="http://schemas.microsoft.com/office/powerpoint/2010/main" val="698127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112</a:t>
            </a:fld>
            <a:endParaRPr lang="en-US"/>
          </a:p>
        </p:txBody>
      </p:sp>
    </p:spTree>
    <p:extLst>
      <p:ext uri="{BB962C8B-B14F-4D97-AF65-F5344CB8AC3E}">
        <p14:creationId xmlns:p14="http://schemas.microsoft.com/office/powerpoint/2010/main" val="77209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151856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40787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36</a:t>
            </a:fld>
            <a:endParaRPr lang="en-US"/>
          </a:p>
        </p:txBody>
      </p:sp>
    </p:spTree>
    <p:extLst>
      <p:ext uri="{BB962C8B-B14F-4D97-AF65-F5344CB8AC3E}">
        <p14:creationId xmlns:p14="http://schemas.microsoft.com/office/powerpoint/2010/main" val="265590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37</a:t>
            </a:fld>
            <a:endParaRPr lang="en-US"/>
          </a:p>
        </p:txBody>
      </p:sp>
    </p:spTree>
    <p:extLst>
      <p:ext uri="{BB962C8B-B14F-4D97-AF65-F5344CB8AC3E}">
        <p14:creationId xmlns:p14="http://schemas.microsoft.com/office/powerpoint/2010/main" val="420830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38</a:t>
            </a:fld>
            <a:endParaRPr lang="en-US"/>
          </a:p>
        </p:txBody>
      </p:sp>
    </p:spTree>
    <p:extLst>
      <p:ext uri="{BB962C8B-B14F-4D97-AF65-F5344CB8AC3E}">
        <p14:creationId xmlns:p14="http://schemas.microsoft.com/office/powerpoint/2010/main" val="189538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841221E5-7225-48EB-A4EE-420E7BFCF705}" type="slidenum">
              <a:rPr lang="en-US" smtClean="0"/>
              <a:pPr/>
              <a:t>39</a:t>
            </a:fld>
            <a:endParaRPr lang="en-US"/>
          </a:p>
        </p:txBody>
      </p:sp>
    </p:spTree>
    <p:extLst>
      <p:ext uri="{BB962C8B-B14F-4D97-AF65-F5344CB8AC3E}">
        <p14:creationId xmlns:p14="http://schemas.microsoft.com/office/powerpoint/2010/main" val="83570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tangle 7"/>
          <p:cNvSpPr/>
          <p:nvPr/>
        </p:nvSpPr>
        <p:spPr>
          <a:xfrm>
            <a:off x="8686800" y="4229100"/>
            <a:ext cx="4572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8458200" y="4229100"/>
            <a:ext cx="2286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0" name="Rectangle 9"/>
          <p:cNvSpPr/>
          <p:nvPr/>
        </p:nvSpPr>
        <p:spPr>
          <a:xfrm>
            <a:off x="914401" y="0"/>
            <a:ext cx="45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1" name="Rectangle 10"/>
          <p:cNvSpPr/>
          <p:nvPr/>
        </p:nvSpPr>
        <p:spPr>
          <a:xfrm>
            <a:off x="1" y="0"/>
            <a:ext cx="914400"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2" name="Rectangle 11"/>
          <p:cNvSpPr/>
          <p:nvPr/>
        </p:nvSpPr>
        <p:spPr>
          <a:xfrm>
            <a:off x="0" y="4229100"/>
            <a:ext cx="9144000" cy="9144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cxnSp>
        <p:nvCxnSpPr>
          <p:cNvPr id="13" name="Straight Connector 12"/>
          <p:cNvCxnSpPr/>
          <p:nvPr/>
        </p:nvCxnSpPr>
        <p:spPr bwMode="white">
          <a:xfrm>
            <a:off x="8682231" y="4229100"/>
            <a:ext cx="0" cy="914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4232349"/>
            <a:ext cx="912352" cy="911151"/>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cxnSp>
        <p:nvCxnSpPr>
          <p:cNvPr id="15" name="Straight Connector 14"/>
          <p:cNvCxnSpPr/>
          <p:nvPr/>
        </p:nvCxnSpPr>
        <p:spPr bwMode="white">
          <a:xfrm>
            <a:off x="914401"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4223403"/>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821977" y="1200151"/>
            <a:ext cx="6248400" cy="2010095"/>
          </a:xfrm>
        </p:spPr>
        <p:txBody>
          <a:bodyPr>
            <a:noAutofit/>
          </a:bodyPr>
          <a:lstStyle>
            <a:lvl1pPr>
              <a:defRPr sz="4100"/>
            </a:lvl1pPr>
          </a:lstStyle>
          <a:p>
            <a:r>
              <a:rPr lang="de-DE" smtClean="0"/>
              <a:t>Titelmasterformat durch Klicken bearbeiten</a:t>
            </a:r>
            <a:endParaRPr/>
          </a:p>
        </p:txBody>
      </p:sp>
      <p:sp>
        <p:nvSpPr>
          <p:cNvPr id="3" name="Subtitle 2"/>
          <p:cNvSpPr>
            <a:spLocks noGrp="1"/>
          </p:cNvSpPr>
          <p:nvPr>
            <p:ph type="subTitle" idx="1"/>
          </p:nvPr>
        </p:nvSpPr>
        <p:spPr>
          <a:xfrm>
            <a:off x="1821976" y="3258687"/>
            <a:ext cx="5638800" cy="837064"/>
          </a:xfrm>
        </p:spPr>
        <p:txBody>
          <a:bodyPr>
            <a:normAutofit/>
          </a:bodyPr>
          <a:lstStyle>
            <a:lvl1pPr marL="0" indent="0" algn="l">
              <a:spcBef>
                <a:spcPts val="0"/>
              </a:spcBef>
              <a:buNone/>
              <a:defRPr sz="2400">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de-DE" smtClean="0"/>
              <a:t>Formatvorlage des Untertitelmasters durch Klicken bearbeiten</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F8FFF5C0-CA52-43FA-82B5-462179228FBC}" type="datetime1">
              <a:rPr lang="en-US" smtClean="0"/>
              <a:t>4/4/2014</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‹Nr.›</a:t>
            </a:fld>
            <a:endParaRPr/>
          </a:p>
        </p:txBody>
      </p:sp>
      <p:pic>
        <p:nvPicPr>
          <p:cNvPr id="2050" name="Picture 2" descr="\\habel\public\nfs\infdbs\!LMU-Vorlagen\logo.png"/>
          <p:cNvPicPr>
            <a:picLocks noChangeAspect="1" noChangeArrowheads="1"/>
          </p:cNvPicPr>
          <p:nvPr userDrawn="1"/>
        </p:nvPicPr>
        <p:blipFill>
          <a:blip r:embed="rId2"/>
          <a:srcRect/>
          <a:stretch>
            <a:fillRect/>
          </a:stretch>
        </p:blipFill>
        <p:spPr bwMode="auto">
          <a:xfrm>
            <a:off x="-174277" y="4071948"/>
            <a:ext cx="1071842" cy="959644"/>
          </a:xfrm>
          <a:prstGeom prst="rect">
            <a:avLst/>
          </a:prstGeom>
          <a:noFill/>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5C115E90-90E7-4EF7-B4FE-C67839E69C1F}" type="datetime1">
              <a:rPr lang="en-US" smtClean="0"/>
              <a:t>4/4/2014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8915400" y="0"/>
            <a:ext cx="228600" cy="51435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8" name="Rectangle 7"/>
          <p:cNvSpPr/>
          <p:nvPr/>
        </p:nvSpPr>
        <p:spPr>
          <a:xfrm>
            <a:off x="462978" y="0"/>
            <a:ext cx="45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0"/>
            <a:ext cx="457200" cy="51435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0" name="Rectangle 9"/>
          <p:cNvSpPr/>
          <p:nvPr/>
        </p:nvSpPr>
        <p:spPr>
          <a:xfrm>
            <a:off x="462978" y="552164"/>
            <a:ext cx="457200" cy="4572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a:p>
        </p:txBody>
      </p:sp>
      <p:cxnSp>
        <p:nvCxnSpPr>
          <p:cNvPr id="11" name="Straight Connector 10"/>
          <p:cNvCxnSpPr/>
          <p:nvPr/>
        </p:nvCxnSpPr>
        <p:spPr bwMode="white">
          <a:xfrm>
            <a:off x="462978" y="552164"/>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462978" y="1009364"/>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567252" y="673548"/>
            <a:ext cx="252017" cy="220630"/>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68589" tIns="34295" rIns="68589" bIns="34295" numCol="1" anchor="t" anchorCtr="0" compatLnSpc="1">
            <a:prstTxWarp prst="textNoShape">
              <a:avLst/>
            </a:prstTxWarp>
          </a:bodyPr>
          <a:lstStyle/>
          <a:p>
            <a:endParaRPr/>
          </a:p>
        </p:txBody>
      </p:sp>
      <p:cxnSp>
        <p:nvCxnSpPr>
          <p:cNvPr id="14" name="Straight Connector 13"/>
          <p:cNvCxnSpPr/>
          <p:nvPr/>
        </p:nvCxnSpPr>
        <p:spPr bwMode="white">
          <a:xfrm>
            <a:off x="462978"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201584" y="514350"/>
            <a:ext cx="1340994" cy="4114800"/>
          </a:xfrm>
        </p:spPr>
        <p:txBody>
          <a:bodyPr vert="eaVert"/>
          <a:lstStyle/>
          <a:p>
            <a:r>
              <a:rPr lang="de-DE" smtClean="0"/>
              <a:t>Titelmasterformat durch Klicken bearbeiten</a:t>
            </a:r>
            <a:endParaRPr/>
          </a:p>
        </p:txBody>
      </p:sp>
      <p:sp>
        <p:nvSpPr>
          <p:cNvPr id="3" name="Vertical Text Placeholder 2"/>
          <p:cNvSpPr>
            <a:spLocks noGrp="1"/>
          </p:cNvSpPr>
          <p:nvPr>
            <p:ph type="body" orient="vert" idx="1"/>
          </p:nvPr>
        </p:nvSpPr>
        <p:spPr>
          <a:xfrm>
            <a:off x="1199272" y="514350"/>
            <a:ext cx="5887983" cy="4114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5EA19240-C333-4390-86A6-5FDFB1AB2CAD}" type="datetime1">
              <a:rPr lang="en-US" smtClean="0"/>
              <a:t>4/4/2014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195389" y="123478"/>
            <a:ext cx="7339012" cy="648072"/>
          </a:xfrm>
        </p:spPr>
        <p:txBody>
          <a:bodyPr/>
          <a:lstStyle/>
          <a:p>
            <a:r>
              <a:rPr lang="de-DE" smtClean="0"/>
              <a:t>Titelmasterformat durch Klicken bearbeiten</a:t>
            </a:r>
            <a:endParaRPr/>
          </a:p>
        </p:txBody>
      </p:sp>
      <p:sp>
        <p:nvSpPr>
          <p:cNvPr id="3" name="Content Placeholder 2"/>
          <p:cNvSpPr>
            <a:spLocks noGrp="1"/>
          </p:cNvSpPr>
          <p:nvPr>
            <p:ph idx="1"/>
          </p:nvPr>
        </p:nvSpPr>
        <p:spPr>
          <a:xfrm>
            <a:off x="1195389" y="915566"/>
            <a:ext cx="7339012" cy="3713584"/>
          </a:xfrm>
        </p:spPr>
        <p:txBody>
          <a:bodyPr/>
          <a:lstStyle>
            <a:lvl5pPr>
              <a:defRPr/>
            </a:lvl5pPr>
            <a:lvl6pPr>
              <a:defRPr/>
            </a:lvl6pPr>
            <a:lvl7pPr>
              <a:defRPr/>
            </a:lvl7pPr>
            <a:lvl8pPr>
              <a:defRPr/>
            </a:lvl8pPr>
            <a:lvl9pPr>
              <a:defRPr/>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81AB72A6-CCE8-472F-93F4-B9B5FD5D478E}" type="datetime1">
              <a:rPr lang="en-US" smtClean="0"/>
              <a:t>4/4/2014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9" name="Rectangle 18"/>
          <p:cNvSpPr/>
          <p:nvPr/>
        </p:nvSpPr>
        <p:spPr>
          <a:xfrm>
            <a:off x="8686800" y="4229100"/>
            <a:ext cx="4572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0" name="Rectangle 19"/>
          <p:cNvSpPr/>
          <p:nvPr/>
        </p:nvSpPr>
        <p:spPr>
          <a:xfrm>
            <a:off x="8458200" y="4229100"/>
            <a:ext cx="2286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4" name="Rectangle 23"/>
          <p:cNvSpPr/>
          <p:nvPr/>
        </p:nvSpPr>
        <p:spPr>
          <a:xfrm>
            <a:off x="912352" y="4229100"/>
            <a:ext cx="4572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1" name="Rectangle 20"/>
          <p:cNvSpPr/>
          <p:nvPr/>
        </p:nvSpPr>
        <p:spPr>
          <a:xfrm>
            <a:off x="0" y="4229100"/>
            <a:ext cx="9144000" cy="9144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cxnSp>
        <p:nvCxnSpPr>
          <p:cNvPr id="22" name="Straight Connector 21"/>
          <p:cNvCxnSpPr/>
          <p:nvPr/>
        </p:nvCxnSpPr>
        <p:spPr bwMode="white">
          <a:xfrm>
            <a:off x="8682231" y="4229100"/>
            <a:ext cx="0" cy="914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4232349"/>
            <a:ext cx="912352" cy="911151"/>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8" name="Pi"/>
          <p:cNvSpPr>
            <a:spLocks/>
          </p:cNvSpPr>
          <p:nvPr/>
        </p:nvSpPr>
        <p:spPr bwMode="white">
          <a:xfrm>
            <a:off x="207401" y="4524375"/>
            <a:ext cx="445008" cy="389382"/>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91436" tIns="45718" rIns="91436" bIns="45718" numCol="1" anchor="t" anchorCtr="0" compatLnSpc="1">
            <a:prstTxWarp prst="textNoShape">
              <a:avLst/>
            </a:prstTxWarp>
          </a:bodyPr>
          <a:lstStyle/>
          <a:p>
            <a:endParaRPr/>
          </a:p>
        </p:txBody>
      </p:sp>
      <p:cxnSp>
        <p:nvCxnSpPr>
          <p:cNvPr id="23" name="Straight Connector 22"/>
          <p:cNvCxnSpPr/>
          <p:nvPr/>
        </p:nvCxnSpPr>
        <p:spPr bwMode="white">
          <a:xfrm>
            <a:off x="912352" y="4229100"/>
            <a:ext cx="0" cy="914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686800" y="0"/>
            <a:ext cx="457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7" name="Rectangle 26"/>
          <p:cNvSpPr/>
          <p:nvPr/>
        </p:nvSpPr>
        <p:spPr>
          <a:xfrm>
            <a:off x="8458200" y="0"/>
            <a:ext cx="2286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8" name="Rectangle 27"/>
          <p:cNvSpPr/>
          <p:nvPr/>
        </p:nvSpPr>
        <p:spPr>
          <a:xfrm>
            <a:off x="914401" y="0"/>
            <a:ext cx="457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9" name="Rectangle 28"/>
          <p:cNvSpPr/>
          <p:nvPr/>
        </p:nvSpPr>
        <p:spPr>
          <a:xfrm>
            <a:off x="-1" y="0"/>
            <a:ext cx="914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0" name="Rectangle 29"/>
          <p:cNvSpPr/>
          <p:nvPr/>
        </p:nvSpPr>
        <p:spPr>
          <a:xfrm>
            <a:off x="0" y="0"/>
            <a:ext cx="9144000" cy="457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cxnSp>
        <p:nvCxnSpPr>
          <p:cNvPr id="31" name="Straight Connector 30"/>
          <p:cNvCxnSpPr/>
          <p:nvPr/>
        </p:nvCxnSpPr>
        <p:spPr bwMode="white">
          <a:xfrm>
            <a:off x="8682231" y="0"/>
            <a:ext cx="0" cy="457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912352" cy="4572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cxnSp>
        <p:nvCxnSpPr>
          <p:cNvPr id="33" name="Straight Connector 32"/>
          <p:cNvCxnSpPr/>
          <p:nvPr/>
        </p:nvCxnSpPr>
        <p:spPr bwMode="white">
          <a:xfrm>
            <a:off x="914401" y="0"/>
            <a:ext cx="0" cy="457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106FC73C-764E-45D4-9F89-5728E971D843}" type="datetime1">
              <a:rPr lang="en-US" smtClean="0"/>
              <a:t>4/4/2014</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‹Nr.›</a:t>
            </a:fld>
            <a:endParaRPr/>
          </a:p>
        </p:txBody>
      </p:sp>
      <p:sp>
        <p:nvSpPr>
          <p:cNvPr id="2" name="Title 1"/>
          <p:cNvSpPr>
            <a:spLocks noGrp="1"/>
          </p:cNvSpPr>
          <p:nvPr>
            <p:ph type="title"/>
          </p:nvPr>
        </p:nvSpPr>
        <p:spPr>
          <a:xfrm>
            <a:off x="1199272" y="1200151"/>
            <a:ext cx="6214072" cy="1990548"/>
          </a:xfrm>
        </p:spPr>
        <p:txBody>
          <a:bodyPr anchor="b">
            <a:normAutofit/>
          </a:bodyPr>
          <a:lstStyle>
            <a:lvl1pPr algn="l">
              <a:defRPr sz="4100" b="0" cap="none" baseline="0"/>
            </a:lvl1pPr>
          </a:lstStyle>
          <a:p>
            <a:r>
              <a:rPr lang="de-DE" smtClean="0"/>
              <a:t>Titelmasterformat durch Klicken bearbeiten</a:t>
            </a:r>
            <a:endParaRPr/>
          </a:p>
        </p:txBody>
      </p:sp>
      <p:sp>
        <p:nvSpPr>
          <p:cNvPr id="3" name="Text Placeholder 2"/>
          <p:cNvSpPr>
            <a:spLocks noGrp="1"/>
          </p:cNvSpPr>
          <p:nvPr>
            <p:ph type="body" idx="1"/>
          </p:nvPr>
        </p:nvSpPr>
        <p:spPr>
          <a:xfrm>
            <a:off x="1199273" y="3194997"/>
            <a:ext cx="5449886" cy="862652"/>
          </a:xfrm>
        </p:spPr>
        <p:txBody>
          <a:bodyPr anchor="t">
            <a:normAutofit/>
          </a:bodyPr>
          <a:lstStyle>
            <a:lvl1pPr marL="0" indent="0">
              <a:spcBef>
                <a:spcPts val="0"/>
              </a:spcBef>
              <a:buNone/>
              <a:defRPr sz="2400">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de-DE" smtClean="0"/>
              <a:t>Textmasterformate durch Klicken bearbeiten</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a:p>
        </p:txBody>
      </p:sp>
      <p:sp>
        <p:nvSpPr>
          <p:cNvPr id="3" name="Content Placeholder 2"/>
          <p:cNvSpPr>
            <a:spLocks noGrp="1"/>
          </p:cNvSpPr>
          <p:nvPr>
            <p:ph sz="half" idx="1"/>
          </p:nvPr>
        </p:nvSpPr>
        <p:spPr>
          <a:xfrm>
            <a:off x="1195388" y="1200150"/>
            <a:ext cx="3611880" cy="34290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922520" y="1200150"/>
            <a:ext cx="3611880" cy="3429000"/>
          </a:xfrm>
        </p:spPr>
        <p:txBody>
          <a:bodyPr/>
          <a:lstStyle>
            <a:lvl1pPr>
              <a:defRPr sz="2100"/>
            </a:lvl1pPr>
            <a:lvl2pPr>
              <a:defRPr sz="1800"/>
            </a:lvl2pPr>
            <a:lvl3pPr>
              <a:defRPr sz="15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5B178EAE-9C35-40C1-90D5-4EBF6488F24B}" type="datetime1">
              <a:rPr lang="en-US" smtClean="0"/>
              <a:t>4/4/2014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a:p>
        </p:txBody>
      </p:sp>
      <p:sp>
        <p:nvSpPr>
          <p:cNvPr id="3" name="Text Placeholder 2"/>
          <p:cNvSpPr>
            <a:spLocks noGrp="1"/>
          </p:cNvSpPr>
          <p:nvPr>
            <p:ph type="body" idx="1"/>
          </p:nvPr>
        </p:nvSpPr>
        <p:spPr>
          <a:xfrm>
            <a:off x="1195389" y="1124712"/>
            <a:ext cx="3615107" cy="704088"/>
          </a:xfrm>
        </p:spPr>
        <p:txBody>
          <a:bodyPr anchor="b">
            <a:noAutofit/>
          </a:bodyPr>
          <a:lstStyle>
            <a:lvl1pPr marL="0" indent="0">
              <a:spcBef>
                <a:spcPts val="0"/>
              </a:spcBef>
              <a:buNone/>
              <a:defRPr sz="1800" b="0" cap="all" baseline="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de-DE" smtClean="0"/>
              <a:t>Textmasterformate durch Klicken bearbeiten</a:t>
            </a:r>
          </a:p>
        </p:txBody>
      </p:sp>
      <p:sp>
        <p:nvSpPr>
          <p:cNvPr id="4" name="Content Placeholder 3"/>
          <p:cNvSpPr>
            <a:spLocks noGrp="1"/>
          </p:cNvSpPr>
          <p:nvPr>
            <p:ph sz="half" idx="2"/>
          </p:nvPr>
        </p:nvSpPr>
        <p:spPr>
          <a:xfrm>
            <a:off x="1195388" y="1886030"/>
            <a:ext cx="3611880" cy="274312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baseline="0"/>
            </a:lvl8pPr>
            <a:lvl9pPr>
              <a:defRPr sz="1200" baseline="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919293" y="1124712"/>
            <a:ext cx="3615107" cy="704088"/>
          </a:xfrm>
        </p:spPr>
        <p:txBody>
          <a:bodyPr anchor="b">
            <a:noAutofit/>
          </a:bodyPr>
          <a:lstStyle>
            <a:lvl1pPr marL="0" indent="0">
              <a:spcBef>
                <a:spcPts val="0"/>
              </a:spcBef>
              <a:buNone/>
              <a:defRPr sz="1800" b="0" cap="all" baseline="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de-DE" smtClean="0"/>
              <a:t>Textmasterformate durch Klicken bearbeiten</a:t>
            </a:r>
          </a:p>
        </p:txBody>
      </p:sp>
      <p:sp>
        <p:nvSpPr>
          <p:cNvPr id="6" name="Content Placeholder 5"/>
          <p:cNvSpPr>
            <a:spLocks noGrp="1"/>
          </p:cNvSpPr>
          <p:nvPr>
            <p:ph sz="quarter" idx="4"/>
          </p:nvPr>
        </p:nvSpPr>
        <p:spPr>
          <a:xfrm>
            <a:off x="4919293" y="1885950"/>
            <a:ext cx="3615107" cy="2741676"/>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A37F4433-1ECE-4F8F-8054-B417A53786BB}" type="datetime1">
              <a:rPr lang="en-US" smtClean="0"/>
              <a:t>4/4/2014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a:p>
        </p:txBody>
      </p:sp>
      <p:sp>
        <p:nvSpPr>
          <p:cNvPr id="3" name="Date Placeholder 2"/>
          <p:cNvSpPr>
            <a:spLocks noGrp="1"/>
          </p:cNvSpPr>
          <p:nvPr>
            <p:ph type="dt" sz="half" idx="10"/>
          </p:nvPr>
        </p:nvSpPr>
        <p:spPr/>
        <p:txBody>
          <a:bodyPr/>
          <a:lstStyle/>
          <a:p>
            <a:fld id="{2F7D57D0-E33B-4ECF-9226-3B4A1B45F88E}" type="datetime1">
              <a:rPr lang="en-US" smtClean="0"/>
              <a:t>4/4/2014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469802" y="0"/>
            <a:ext cx="2286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6" name="Rectangle 5"/>
          <p:cNvSpPr/>
          <p:nvPr/>
        </p:nvSpPr>
        <p:spPr>
          <a:xfrm>
            <a:off x="0" y="0"/>
            <a:ext cx="457200" cy="51435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cxnSp>
        <p:nvCxnSpPr>
          <p:cNvPr id="7" name="Straight Connector 6"/>
          <p:cNvCxnSpPr/>
          <p:nvPr/>
        </p:nvCxnSpPr>
        <p:spPr bwMode="white">
          <a:xfrm>
            <a:off x="462978"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29600" y="0"/>
            <a:ext cx="692146" cy="51435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9" name="Rectangle 8"/>
          <p:cNvSpPr/>
          <p:nvPr/>
        </p:nvSpPr>
        <p:spPr>
          <a:xfrm>
            <a:off x="8921746" y="0"/>
            <a:ext cx="228600" cy="51435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2" name="Date Placeholder 1"/>
          <p:cNvSpPr>
            <a:spLocks noGrp="1"/>
          </p:cNvSpPr>
          <p:nvPr>
            <p:ph type="dt" sz="half" idx="10"/>
          </p:nvPr>
        </p:nvSpPr>
        <p:spPr/>
        <p:txBody>
          <a:bodyPr/>
          <a:lstStyle/>
          <a:p>
            <a:fld id="{9E914CF5-567E-465C-A480-74D4CDCFF0C8}" type="datetime1">
              <a:rPr lang="en-US" smtClean="0"/>
              <a:t>4/4/2014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‹Nr.›</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466466" y="0"/>
            <a:ext cx="3111598"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9" name="Rectangle 8"/>
          <p:cNvSpPr/>
          <p:nvPr/>
        </p:nvSpPr>
        <p:spPr>
          <a:xfrm>
            <a:off x="0" y="0"/>
            <a:ext cx="457200" cy="51435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cxnSp>
        <p:nvCxnSpPr>
          <p:cNvPr id="10" name="Straight Connector 9"/>
          <p:cNvCxnSpPr/>
          <p:nvPr/>
        </p:nvCxnSpPr>
        <p:spPr bwMode="white">
          <a:xfrm>
            <a:off x="466465"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15400" y="0"/>
            <a:ext cx="2286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2" name="Title 1"/>
          <p:cNvSpPr>
            <a:spLocks noGrp="1"/>
          </p:cNvSpPr>
          <p:nvPr>
            <p:ph type="title"/>
          </p:nvPr>
        </p:nvSpPr>
        <p:spPr bwMode="white">
          <a:xfrm>
            <a:off x="805890" y="285750"/>
            <a:ext cx="2470710" cy="1028700"/>
          </a:xfrm>
        </p:spPr>
        <p:txBody>
          <a:bodyPr anchor="b">
            <a:normAutofit/>
          </a:bodyPr>
          <a:lstStyle>
            <a:lvl1pPr algn="l">
              <a:defRPr sz="2100" b="0" cap="all" baseline="0">
                <a:solidFill>
                  <a:schemeClr val="bg1"/>
                </a:solidFill>
              </a:defRPr>
            </a:lvl1pPr>
          </a:lstStyle>
          <a:p>
            <a:r>
              <a:rPr lang="de-DE" smtClean="0"/>
              <a:t>Titelmasterformat durch Klicken bearbeiten</a:t>
            </a:r>
            <a:endParaRPr/>
          </a:p>
        </p:txBody>
      </p:sp>
      <p:sp>
        <p:nvSpPr>
          <p:cNvPr id="3" name="Content Placeholder 2"/>
          <p:cNvSpPr>
            <a:spLocks noGrp="1"/>
          </p:cNvSpPr>
          <p:nvPr>
            <p:ph idx="1"/>
          </p:nvPr>
        </p:nvSpPr>
        <p:spPr>
          <a:xfrm>
            <a:off x="3886200" y="361950"/>
            <a:ext cx="4648200" cy="4267200"/>
          </a:xfrm>
        </p:spPr>
        <p:txBody>
          <a:bodyPr>
            <a:normAutofit/>
          </a:bodyPr>
          <a:lstStyle>
            <a:lvl1pPr>
              <a:defRPr sz="2100"/>
            </a:lvl1pPr>
            <a:lvl2pPr>
              <a:defRPr sz="1800"/>
            </a:lvl2pPr>
            <a:lvl3pPr>
              <a:defRPr sz="1500"/>
            </a:lvl3pPr>
            <a:lvl4pPr>
              <a:defRPr sz="1400"/>
            </a:lvl4pPr>
            <a:lvl5pPr>
              <a:defRPr sz="1400"/>
            </a:lvl5pPr>
            <a:lvl6pPr>
              <a:defRPr sz="1400"/>
            </a:lvl6pPr>
            <a:lvl7pPr>
              <a:defRPr sz="1400"/>
            </a:lvl7pPr>
            <a:lvl8pPr>
              <a:defRPr sz="1400" baseline="0"/>
            </a:lvl8pPr>
            <a:lvl9pPr>
              <a:defRPr sz="1400" baseline="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bwMode="white">
          <a:xfrm>
            <a:off x="805890" y="1371600"/>
            <a:ext cx="2470710" cy="3257550"/>
          </a:xfrm>
        </p:spPr>
        <p:txBody>
          <a:bodyPr>
            <a:normAutofit/>
          </a:bodyPr>
          <a:lstStyle>
            <a:lvl1pPr marL="0" indent="0">
              <a:buNone/>
              <a:defRPr sz="1500">
                <a:solidFill>
                  <a:schemeClr val="bg1"/>
                </a:solidFill>
              </a:defRPr>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de-DE" smtClean="0"/>
              <a:t>Textmasterformate durch Klicken bearbeiten</a:t>
            </a:r>
          </a:p>
        </p:txBody>
      </p:sp>
      <p:sp>
        <p:nvSpPr>
          <p:cNvPr id="5" name="Date Placeholder 4"/>
          <p:cNvSpPr>
            <a:spLocks noGrp="1"/>
          </p:cNvSpPr>
          <p:nvPr>
            <p:ph type="dt" sz="half" idx="10"/>
          </p:nvPr>
        </p:nvSpPr>
        <p:spPr/>
        <p:txBody>
          <a:bodyPr/>
          <a:lstStyle/>
          <a:p>
            <a:fld id="{40F96188-43C5-4C02-8240-5C078B9FB563}" type="datetime1">
              <a:rPr lang="en-US" smtClean="0"/>
              <a:t>4/4/2014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‹Nr.›</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Rectangle 10"/>
          <p:cNvSpPr/>
          <p:nvPr/>
        </p:nvSpPr>
        <p:spPr>
          <a:xfrm>
            <a:off x="0" y="0"/>
            <a:ext cx="457200" cy="51435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8" name="Rectangle 7"/>
          <p:cNvSpPr/>
          <p:nvPr/>
        </p:nvSpPr>
        <p:spPr>
          <a:xfrm>
            <a:off x="8915400" y="0"/>
            <a:ext cx="2286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9" name="Rectangle 8"/>
          <p:cNvSpPr/>
          <p:nvPr/>
        </p:nvSpPr>
        <p:spPr>
          <a:xfrm>
            <a:off x="3657600" y="0"/>
            <a:ext cx="5264146" cy="514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2" name="Title 1"/>
          <p:cNvSpPr>
            <a:spLocks noGrp="1"/>
          </p:cNvSpPr>
          <p:nvPr>
            <p:ph type="title"/>
          </p:nvPr>
        </p:nvSpPr>
        <p:spPr>
          <a:xfrm>
            <a:off x="805890" y="285750"/>
            <a:ext cx="2470710" cy="1028700"/>
          </a:xfrm>
        </p:spPr>
        <p:txBody>
          <a:bodyPr anchor="b">
            <a:normAutofit/>
          </a:bodyPr>
          <a:lstStyle>
            <a:lvl1pPr algn="l">
              <a:defRPr sz="2100" b="0" cap="all" baseline="0">
                <a:solidFill>
                  <a:schemeClr val="tx1">
                    <a:lumMod val="75000"/>
                  </a:schemeClr>
                </a:solidFill>
              </a:defRPr>
            </a:lvl1pPr>
          </a:lstStyle>
          <a:p>
            <a:r>
              <a:rPr lang="de-DE" smtClean="0"/>
              <a:t>Titelmasterformat durch Klicken bearbeiten</a:t>
            </a:r>
            <a:endParaRPr/>
          </a:p>
        </p:txBody>
      </p:sp>
      <p:sp>
        <p:nvSpPr>
          <p:cNvPr id="3" name="Picture Placeholder 2"/>
          <p:cNvSpPr>
            <a:spLocks noGrp="1"/>
          </p:cNvSpPr>
          <p:nvPr>
            <p:ph type="pic" idx="1"/>
          </p:nvPr>
        </p:nvSpPr>
        <p:spPr bwMode="auto">
          <a:xfrm>
            <a:off x="3886200" y="361950"/>
            <a:ext cx="4648200" cy="4267200"/>
          </a:xfrm>
          <a:ln w="19050">
            <a:solidFill>
              <a:schemeClr val="bg1"/>
            </a:solidFill>
          </a:ln>
        </p:spPr>
        <p:txBody>
          <a:bodyPr>
            <a:normAutofit/>
          </a:bodyPr>
          <a:lstStyle>
            <a:lvl1pPr marL="0" indent="0">
              <a:buNone/>
              <a:defRPr sz="21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de-DE" smtClean="0"/>
              <a:t>Bild durch Klicken auf Symbol hinzufügen</a:t>
            </a:r>
            <a:endParaRPr/>
          </a:p>
        </p:txBody>
      </p:sp>
      <p:sp>
        <p:nvSpPr>
          <p:cNvPr id="4" name="Text Placeholder 3"/>
          <p:cNvSpPr>
            <a:spLocks noGrp="1"/>
          </p:cNvSpPr>
          <p:nvPr>
            <p:ph type="body" sz="half" idx="2"/>
          </p:nvPr>
        </p:nvSpPr>
        <p:spPr>
          <a:xfrm>
            <a:off x="805890" y="1371600"/>
            <a:ext cx="2470710" cy="3257550"/>
          </a:xfrm>
        </p:spPr>
        <p:txBody>
          <a:bodyPr>
            <a:normAutofit/>
          </a:bodyPr>
          <a:lstStyle>
            <a:lvl1pPr marL="0" indent="0">
              <a:buNone/>
              <a:defRPr sz="1500">
                <a:solidFill>
                  <a:schemeClr val="tx1"/>
                </a:solidFill>
              </a:defRPr>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de-DE" smtClean="0"/>
              <a:t>Textmasterformate durch Klicken bearbeiten</a:t>
            </a:r>
          </a:p>
        </p:txBody>
      </p:sp>
      <p:sp>
        <p:nvSpPr>
          <p:cNvPr id="5" name="Date Placeholder 4"/>
          <p:cNvSpPr>
            <a:spLocks noGrp="1"/>
          </p:cNvSpPr>
          <p:nvPr>
            <p:ph type="dt" sz="half" idx="10"/>
          </p:nvPr>
        </p:nvSpPr>
        <p:spPr/>
        <p:txBody>
          <a:bodyPr/>
          <a:lstStyle/>
          <a:p>
            <a:fld id="{5F9FB6F6-8213-4FEB-ACAF-4E7B582C6812}" type="datetime1">
              <a:rPr lang="en-US" smtClean="0"/>
              <a:t>4/4/2014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‹Nr.›</a:t>
            </a:fld>
            <a:endParaRPr/>
          </a:p>
        </p:txBody>
      </p:sp>
      <p:cxnSp>
        <p:nvCxnSpPr>
          <p:cNvPr id="10" name="Straight Connector 9"/>
          <p:cNvCxnSpPr/>
          <p:nvPr/>
        </p:nvCxnSpPr>
        <p:spPr bwMode="white">
          <a:xfrm>
            <a:off x="8912221"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915400" y="0"/>
            <a:ext cx="228600" cy="51435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endParaRPr/>
          </a:p>
        </p:txBody>
      </p:sp>
      <p:sp>
        <p:nvSpPr>
          <p:cNvPr id="8" name="Rectangle 7"/>
          <p:cNvSpPr/>
          <p:nvPr/>
        </p:nvSpPr>
        <p:spPr>
          <a:xfrm>
            <a:off x="462978" y="0"/>
            <a:ext cx="45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0"/>
            <a:ext cx="457200" cy="51435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13" name="Rectangle 12"/>
          <p:cNvSpPr/>
          <p:nvPr/>
        </p:nvSpPr>
        <p:spPr>
          <a:xfrm>
            <a:off x="462978" y="552164"/>
            <a:ext cx="457200" cy="4572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a:p>
        </p:txBody>
      </p:sp>
      <p:cxnSp>
        <p:nvCxnSpPr>
          <p:cNvPr id="14" name="Straight Connector 13"/>
          <p:cNvCxnSpPr/>
          <p:nvPr/>
        </p:nvCxnSpPr>
        <p:spPr bwMode="white">
          <a:xfrm>
            <a:off x="462978" y="552164"/>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462978" y="1009364"/>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462978" y="0"/>
            <a:ext cx="0"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95389" y="133350"/>
            <a:ext cx="7339012" cy="929878"/>
          </a:xfrm>
          <a:prstGeom prst="rect">
            <a:avLst/>
          </a:prstGeom>
        </p:spPr>
        <p:txBody>
          <a:bodyPr vert="horz" lIns="68589" tIns="34295" rIns="68589" bIns="34295" rtlCol="0" anchor="b">
            <a:normAutofit/>
          </a:bodyPr>
          <a:lstStyle/>
          <a:p>
            <a:r>
              <a:rPr lang="de-DE" smtClean="0"/>
              <a:t>Titelmasterformat durch Klicken bearbeiten</a:t>
            </a:r>
            <a:endParaRPr/>
          </a:p>
        </p:txBody>
      </p:sp>
      <p:sp>
        <p:nvSpPr>
          <p:cNvPr id="3" name="Text Placeholder 2"/>
          <p:cNvSpPr>
            <a:spLocks noGrp="1"/>
          </p:cNvSpPr>
          <p:nvPr>
            <p:ph type="body" idx="1"/>
          </p:nvPr>
        </p:nvSpPr>
        <p:spPr>
          <a:xfrm>
            <a:off x="1195389" y="1200150"/>
            <a:ext cx="7339012" cy="3429000"/>
          </a:xfrm>
          <a:prstGeom prst="rect">
            <a:avLst/>
          </a:prstGeom>
        </p:spPr>
        <p:txBody>
          <a:bodyPr vert="horz" lIns="68589" tIns="34295" rIns="68589" bIns="3429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3886200" y="4767264"/>
            <a:ext cx="914400" cy="273844"/>
          </a:xfrm>
          <a:prstGeom prst="rect">
            <a:avLst/>
          </a:prstGeom>
        </p:spPr>
        <p:txBody>
          <a:bodyPr vert="horz" lIns="68589" tIns="34295" rIns="68589" bIns="34295" rtlCol="0" anchor="ctr"/>
          <a:lstStyle>
            <a:lvl1pPr algn="l">
              <a:defRPr sz="900" cap="all" baseline="0">
                <a:solidFill>
                  <a:schemeClr val="tx1">
                    <a:lumMod val="60000"/>
                    <a:lumOff val="40000"/>
                  </a:schemeClr>
                </a:solidFill>
              </a:defRPr>
            </a:lvl1pPr>
          </a:lstStyle>
          <a:p>
            <a:fld id="{50765BFB-0F3E-421B-A157-CC2978D59809}" type="datetime1">
              <a:rPr lang="en-US" smtClean="0"/>
              <a:t>4/4/2014</a:t>
            </a:fld>
            <a:endParaRPr/>
          </a:p>
        </p:txBody>
      </p:sp>
      <p:sp>
        <p:nvSpPr>
          <p:cNvPr id="5" name="Footer Placeholder 4"/>
          <p:cNvSpPr>
            <a:spLocks noGrp="1"/>
          </p:cNvSpPr>
          <p:nvPr>
            <p:ph type="ftr" sz="quarter" idx="3"/>
          </p:nvPr>
        </p:nvSpPr>
        <p:spPr>
          <a:xfrm>
            <a:off x="4948239" y="4767264"/>
            <a:ext cx="2981325" cy="273844"/>
          </a:xfrm>
          <a:prstGeom prst="rect">
            <a:avLst/>
          </a:prstGeom>
        </p:spPr>
        <p:txBody>
          <a:bodyPr vert="horz" lIns="68589" tIns="34295" rIns="68589" bIns="34295" rtlCol="0" anchor="ctr"/>
          <a:lstStyle>
            <a:lvl1pPr algn="ctr">
              <a:defRPr sz="9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8077201" y="4767264"/>
            <a:ext cx="457200" cy="273844"/>
          </a:xfrm>
          <a:prstGeom prst="rect">
            <a:avLst/>
          </a:prstGeom>
        </p:spPr>
        <p:txBody>
          <a:bodyPr vert="horz" lIns="68589" tIns="34295" rIns="68589" bIns="34295" rtlCol="0" anchor="ctr"/>
          <a:lstStyle>
            <a:lvl1pPr algn="r">
              <a:defRPr sz="900" cap="all" baseline="0">
                <a:solidFill>
                  <a:schemeClr val="tx1">
                    <a:lumMod val="60000"/>
                    <a:lumOff val="40000"/>
                  </a:schemeClr>
                </a:solidFill>
              </a:defRPr>
            </a:lvl1pPr>
          </a:lstStyle>
          <a:p>
            <a:fld id="{7DC1BBB0-96F0-4077-A278-0F3FB5C104D3}" type="slidenum">
              <a:rPr/>
              <a:pPr/>
              <a:t>‹Nr.›</a:t>
            </a:fld>
            <a:endParaRPr/>
          </a:p>
        </p:txBody>
      </p:sp>
      <p:pic>
        <p:nvPicPr>
          <p:cNvPr id="18" name="Picture 6"/>
          <p:cNvPicPr>
            <a:picLocks noChangeAspect="1" noChangeArrowheads="1"/>
          </p:cNvPicPr>
          <p:nvPr userDrawn="1"/>
        </p:nvPicPr>
        <p:blipFill>
          <a:blip r:embed="rId13" cstate="print"/>
          <a:srcRect/>
          <a:stretch>
            <a:fillRect/>
          </a:stretch>
        </p:blipFill>
        <p:spPr bwMode="auto">
          <a:xfrm>
            <a:off x="462483" y="552164"/>
            <a:ext cx="550256" cy="464285"/>
          </a:xfrm>
          <a:prstGeom prst="rect">
            <a:avLst/>
          </a:prstGeom>
          <a:noFill/>
          <a:ln w="9525">
            <a:noFill/>
            <a:miter lim="800000"/>
            <a:headEnd/>
            <a:tailEnd/>
          </a:ln>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p:titleStyle>
    <p:bodyStyle>
      <a:lvl1pPr marL="185191" indent="-185191" algn="l" defTabSz="685891" rtl="0" eaLnBrk="1" latinLnBrk="0" hangingPunct="1">
        <a:lnSpc>
          <a:spcPct val="90000"/>
        </a:lnSpc>
        <a:spcBef>
          <a:spcPts val="1050"/>
        </a:spcBef>
        <a:buFont typeface="Euphemia" pitchFamily="34" charset="0"/>
        <a:buChar char="›"/>
        <a:defRPr sz="2100" kern="1200">
          <a:solidFill>
            <a:schemeClr val="tx1"/>
          </a:solidFill>
          <a:latin typeface="+mn-lt"/>
          <a:ea typeface="+mn-ea"/>
          <a:cs typeface="+mn-cs"/>
        </a:defRPr>
      </a:lvl1pPr>
      <a:lvl2pPr marL="459547" indent="-185191" algn="l" defTabSz="685891" rtl="0" eaLnBrk="1" latinLnBrk="0" hangingPunct="1">
        <a:lnSpc>
          <a:spcPct val="90000"/>
        </a:lnSpc>
        <a:spcBef>
          <a:spcPts val="450"/>
        </a:spcBef>
        <a:buFont typeface="Euphemia" pitchFamily="34" charset="0"/>
        <a:buChar char="–"/>
        <a:defRPr sz="1800" kern="1200">
          <a:solidFill>
            <a:schemeClr val="tx1"/>
          </a:solidFill>
          <a:latin typeface="+mn-lt"/>
          <a:ea typeface="+mn-ea"/>
          <a:cs typeface="+mn-cs"/>
        </a:defRPr>
      </a:lvl2pPr>
      <a:lvl3pPr marL="733904" indent="-185191" algn="l" defTabSz="685891"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3pPr>
      <a:lvl4pPr marL="1008260" indent="-185191" algn="l" defTabSz="685891" rtl="0" eaLnBrk="1" latinLnBrk="0" hangingPunct="1">
        <a:lnSpc>
          <a:spcPct val="90000"/>
        </a:lnSpc>
        <a:spcBef>
          <a:spcPts val="450"/>
        </a:spcBef>
        <a:buFont typeface="Arial" pitchFamily="34" charset="0"/>
        <a:buChar char="–"/>
        <a:defRPr sz="1400" kern="1200">
          <a:solidFill>
            <a:schemeClr val="tx1"/>
          </a:solidFill>
          <a:latin typeface="+mn-lt"/>
          <a:ea typeface="+mn-ea"/>
          <a:cs typeface="+mn-cs"/>
        </a:defRPr>
      </a:lvl4pPr>
      <a:lvl5pPr marL="1282617"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5pPr>
      <a:lvl6pPr marL="1556974"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6pPr>
      <a:lvl7pPr marL="1831330"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7pPr>
      <a:lvl8pPr marL="2105687"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8pPr>
      <a:lvl9pPr marL="2380043"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0.png"/><Relationship Id="rId7" Type="http://schemas.openxmlformats.org/officeDocument/2006/relationships/image" Target="../media/image130.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03.wmf"/><Relationship Id="rId4" Type="http://schemas.openxmlformats.org/officeDocument/2006/relationships/image" Target="../media/image800.png"/><Relationship Id="rId9" Type="http://schemas.openxmlformats.org/officeDocument/2006/relationships/image" Target="../media/image15.png"/></Relationships>
</file>

<file path=ppt/slides/_rels/slide10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0.png"/><Relationship Id="rId7" Type="http://schemas.openxmlformats.org/officeDocument/2006/relationships/image" Target="../media/image130.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03.wmf"/><Relationship Id="rId10" Type="http://schemas.openxmlformats.org/officeDocument/2006/relationships/image" Target="../media/image160.PNG"/><Relationship Id="rId4" Type="http://schemas.openxmlformats.org/officeDocument/2006/relationships/image" Target="../media/image800.png"/><Relationship Id="rId9" Type="http://schemas.openxmlformats.org/officeDocument/2006/relationships/image" Target="../media/image15.png"/></Relationships>
</file>

<file path=ppt/slides/_rels/slide10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0.png"/><Relationship Id="rId7" Type="http://schemas.openxmlformats.org/officeDocument/2006/relationships/image" Target="../media/image130.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03.wmf"/><Relationship Id="rId10" Type="http://schemas.openxmlformats.org/officeDocument/2006/relationships/image" Target="../media/image18.png"/><Relationship Id="rId4" Type="http://schemas.openxmlformats.org/officeDocument/2006/relationships/image" Target="../media/image800.png"/><Relationship Id="rId9" Type="http://schemas.openxmlformats.org/officeDocument/2006/relationships/image" Target="../media/image15.png"/></Relationships>
</file>

<file path=ppt/slides/_rels/slide103.xml.rels><?xml version="1.0" encoding="UTF-8" standalone="yes"?>
<Relationships xmlns="http://schemas.openxmlformats.org/package/2006/relationships"><Relationship Id="rId8" Type="http://schemas.openxmlformats.org/officeDocument/2006/relationships/image" Target="../media/image107.jpg"/><Relationship Id="rId3" Type="http://schemas.openxmlformats.org/officeDocument/2006/relationships/image" Target="../media/image200.png"/><Relationship Id="rId7" Type="http://schemas.openxmlformats.org/officeDocument/2006/relationships/image" Target="../media/image101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70.png"/><Relationship Id="rId5" Type="http://schemas.openxmlformats.org/officeDocument/2006/relationships/image" Target="../media/image220.png"/><Relationship Id="rId10" Type="http://schemas.openxmlformats.org/officeDocument/2006/relationships/image" Target="../media/image260.png"/><Relationship Id="rId4" Type="http://schemas.openxmlformats.org/officeDocument/2006/relationships/image" Target="../media/image21.png"/><Relationship Id="rId9" Type="http://schemas.openxmlformats.org/officeDocument/2006/relationships/image" Target="../media/image25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61.png"/><Relationship Id="rId3" Type="http://schemas.openxmlformats.org/officeDocument/2006/relationships/image" Target="../media/image280.png"/><Relationship Id="rId12" Type="http://schemas.openxmlformats.org/officeDocument/2006/relationships/image" Target="../media/image351.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20.png"/><Relationship Id="rId5" Type="http://schemas.openxmlformats.org/officeDocument/2006/relationships/image" Target="../media/image300.png"/><Relationship Id="rId15" Type="http://schemas.openxmlformats.org/officeDocument/2006/relationships/image" Target="../media/image381.png"/><Relationship Id="rId10" Type="http://schemas.openxmlformats.org/officeDocument/2006/relationships/image" Target="../media/image240.png"/><Relationship Id="rId4" Type="http://schemas.openxmlformats.org/officeDocument/2006/relationships/image" Target="../media/image290.png"/><Relationship Id="rId9" Type="http://schemas.openxmlformats.org/officeDocument/2006/relationships/image" Target="../media/image340.png"/><Relationship Id="rId14" Type="http://schemas.openxmlformats.org/officeDocument/2006/relationships/image" Target="../media/image371.png"/></Relationships>
</file>

<file path=ppt/slides/_rels/slide107.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dbs.ifi.lmu.de/cms/Publications/UncertainSpatioTempora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ov"/><Relationship Id="rId1" Type="http://schemas.openxmlformats.org/officeDocument/2006/relationships/video" Target="NULL" TargetMode="External"/><Relationship Id="rId5" Type="http://schemas.openxmlformats.org/officeDocument/2006/relationships/image" Target="../media/image10.em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8.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67.emf"/><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68.emf"/><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69.emf"/></Relationships>
</file>

<file path=ppt/slides/_rels/slide6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1.xml"/><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1.png"/><Relationship Id="rId5" Type="http://schemas.openxmlformats.org/officeDocument/2006/relationships/image" Target="../media/image58.png"/><Relationship Id="rId4" Type="http://schemas.openxmlformats.org/officeDocument/2006/relationships/image" Target="../media/image70.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73.emf"/><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3.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5.png"/><Relationship Id="rId5" Type="http://schemas.openxmlformats.org/officeDocument/2006/relationships/image" Target="../media/image58.png"/><Relationship Id="rId4" Type="http://schemas.openxmlformats.org/officeDocument/2006/relationships/image" Target="../media/image74.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58.png"/><Relationship Id="rId4" Type="http://schemas.openxmlformats.org/officeDocument/2006/relationships/image" Target="../media/image77.emf"/></Relationships>
</file>

<file path=ppt/slides/_rels/slide6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5.xml"/><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58.png"/><Relationship Id="rId9"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82.em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0.emf"/><Relationship Id="rId5" Type="http://schemas.openxmlformats.org/officeDocument/2006/relationships/image" Target="../media/image15.W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0.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notesSlide" Target="../notesSlides/notesSlide26.xml"/><Relationship Id="rId7"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4.emf"/><Relationship Id="rId5" Type="http://schemas.openxmlformats.org/officeDocument/2006/relationships/image" Target="../media/image83.png"/><Relationship Id="rId4" Type="http://schemas.openxmlformats.org/officeDocument/2006/relationships/image" Target="../media/image58.png"/><Relationship Id="rId9"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87.emf"/><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0.png"/><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28.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8.png"/><Relationship Id="rId4" Type="http://schemas.openxmlformats.org/officeDocument/2006/relationships/image" Target="../media/image92.png"/><Relationship Id="rId9"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1.png"/></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3.wmf"/></Relationships>
</file>

<file path=ppt/slides/_rels/slide85.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3.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image" Target="../media/image800.png"/><Relationship Id="rId4" Type="http://schemas.openxmlformats.org/officeDocument/2006/relationships/image" Target="../media/image110.png"/></Relationships>
</file>

<file path=ppt/slides/_rels/slide9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30.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03.wmf"/><Relationship Id="rId4" Type="http://schemas.openxmlformats.org/officeDocument/2006/relationships/image" Target="../media/image8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459" y="267494"/>
            <a:ext cx="7037420" cy="2010095"/>
          </a:xfrm>
        </p:spPr>
        <p:txBody>
          <a:bodyPr/>
          <a:lstStyle/>
          <a:p>
            <a:r>
              <a:rPr lang="en-US" sz="2400" b="1" dirty="0"/>
              <a:t>Managing Uncertainty in </a:t>
            </a:r>
            <a:r>
              <a:rPr lang="en-US" sz="2400" b="1" dirty="0" smtClean="0"/>
              <a:t/>
            </a:r>
            <a:br>
              <a:rPr lang="en-US" sz="2400" b="1" dirty="0" smtClean="0"/>
            </a:br>
            <a:r>
              <a:rPr lang="en-US" sz="2400" b="1" dirty="0" smtClean="0"/>
              <a:t>Spatial </a:t>
            </a:r>
            <a:r>
              <a:rPr lang="en-US" sz="2400" b="1" dirty="0"/>
              <a:t>and </a:t>
            </a:r>
            <a:r>
              <a:rPr lang="en-US" sz="2400" b="1" dirty="0" err="1"/>
              <a:t>Spatio</a:t>
            </a:r>
            <a:r>
              <a:rPr lang="en-US" sz="2400" b="1" dirty="0"/>
              <a:t>-temporal Data</a:t>
            </a:r>
          </a:p>
        </p:txBody>
      </p:sp>
      <p:sp>
        <p:nvSpPr>
          <p:cNvPr id="3" name="Subtitle 2"/>
          <p:cNvSpPr>
            <a:spLocks noGrp="1"/>
          </p:cNvSpPr>
          <p:nvPr>
            <p:ph type="subTitle" idx="1"/>
          </p:nvPr>
        </p:nvSpPr>
        <p:spPr>
          <a:xfrm>
            <a:off x="1850459" y="2545082"/>
            <a:ext cx="6452160" cy="1754859"/>
          </a:xfrm>
        </p:spPr>
        <p:txBody>
          <a:bodyPr>
            <a:normAutofit/>
          </a:bodyPr>
          <a:lstStyle/>
          <a:p>
            <a:r>
              <a:rPr lang="en-US" sz="1500" dirty="0" smtClean="0"/>
              <a:t>Andreas Züfle</a:t>
            </a:r>
            <a:r>
              <a:rPr lang="en-US" sz="1500" baseline="30000" dirty="0" smtClean="0"/>
              <a:t>1</a:t>
            </a:r>
            <a:r>
              <a:rPr lang="en-US" sz="1500" dirty="0" smtClean="0"/>
              <a:t>, </a:t>
            </a:r>
            <a:r>
              <a:rPr lang="en-US" sz="1500" dirty="0" err="1" smtClean="0"/>
              <a:t>Goce</a:t>
            </a:r>
            <a:r>
              <a:rPr lang="en-US" sz="1500" dirty="0" smtClean="0"/>
              <a:t> Trajcevski², Tobias </a:t>
            </a:r>
            <a:r>
              <a:rPr lang="en-US" sz="1500" dirty="0" err="1" smtClean="0"/>
              <a:t>Emrich</a:t>
            </a:r>
            <a:r>
              <a:rPr lang="en-US" sz="1800" b="1" baseline="30000" dirty="0" smtClean="0"/>
              <a:t>?</a:t>
            </a:r>
            <a:endParaRPr lang="en-US" sz="1500" b="1" dirty="0"/>
          </a:p>
          <a:p>
            <a:endParaRPr lang="en-US" sz="1500" dirty="0" smtClean="0"/>
          </a:p>
          <a:p>
            <a:r>
              <a:rPr lang="en-US" sz="1500" dirty="0" smtClean="0"/>
              <a:t>Matthias Renz</a:t>
            </a:r>
            <a:r>
              <a:rPr lang="en-US" sz="1500" baseline="30000" dirty="0" smtClean="0"/>
              <a:t>1</a:t>
            </a:r>
            <a:r>
              <a:rPr lang="en-US" sz="1500" dirty="0" smtClean="0"/>
              <a:t>, </a:t>
            </a:r>
            <a:r>
              <a:rPr lang="en-US" sz="1500" dirty="0"/>
              <a:t>Hans-Peter </a:t>
            </a:r>
            <a:r>
              <a:rPr lang="en-US" sz="1500" dirty="0" smtClean="0"/>
              <a:t>Kriegel</a:t>
            </a:r>
            <a:r>
              <a:rPr lang="en-US" sz="1500" baseline="30000" dirty="0" smtClean="0"/>
              <a:t>1</a:t>
            </a:r>
            <a:r>
              <a:rPr lang="en-US" sz="1500" dirty="0" smtClean="0"/>
              <a:t>, Nikos Mamoulis³, </a:t>
            </a:r>
            <a:r>
              <a:rPr lang="en-US" sz="1500" dirty="0" err="1" smtClean="0"/>
              <a:t>Reynold</a:t>
            </a:r>
            <a:r>
              <a:rPr lang="en-US" sz="1500" dirty="0" smtClean="0"/>
              <a:t> Cheng³</a:t>
            </a:r>
          </a:p>
          <a:p>
            <a:endParaRPr lang="en-US" sz="1500" baseline="30000" dirty="0"/>
          </a:p>
          <a:p>
            <a:r>
              <a:rPr lang="en-US" sz="1500" baseline="30000" dirty="0" smtClean="0"/>
              <a:t>1  </a:t>
            </a:r>
            <a:r>
              <a:rPr lang="en-US" sz="1500" dirty="0" smtClean="0"/>
              <a:t>LMU 	Munich</a:t>
            </a:r>
          </a:p>
          <a:p>
            <a:r>
              <a:rPr lang="en-US" sz="1500" dirty="0" smtClean="0"/>
              <a:t>² NWU 	Evanston</a:t>
            </a:r>
          </a:p>
          <a:p>
            <a:r>
              <a:rPr lang="en-US" sz="1500" dirty="0" smtClean="0"/>
              <a:t>³ HKU 	Hong Kong</a:t>
            </a:r>
          </a:p>
          <a:p>
            <a:r>
              <a:rPr lang="en-US" sz="1500" baseline="30000" dirty="0" smtClean="0"/>
              <a:t>4  </a:t>
            </a:r>
            <a:r>
              <a:rPr lang="en-US" sz="1500" dirty="0" smtClean="0"/>
              <a:t>USC 	Los Angeles</a:t>
            </a:r>
            <a:endParaRPr lang="en-US" sz="1500" baseline="30000" dirty="0"/>
          </a:p>
        </p:txBody>
      </p:sp>
      <p:pic>
        <p:nvPicPr>
          <p:cNvPr id="7" name="Picture 3" descr="\\habel\public\nfs\infdbs\!LMU-Vorlagen\lmu-brief-latex\IFI_final.tif"/>
          <p:cNvPicPr>
            <a:picLocks noChangeAspect="1" noChangeArrowheads="1"/>
          </p:cNvPicPr>
          <p:nvPr/>
        </p:nvPicPr>
        <p:blipFill>
          <a:blip r:embed="rId3"/>
          <a:srcRect/>
          <a:stretch>
            <a:fillRect/>
          </a:stretch>
        </p:blipFill>
        <p:spPr bwMode="auto">
          <a:xfrm>
            <a:off x="3017943" y="120254"/>
            <a:ext cx="1222954" cy="621758"/>
          </a:xfrm>
          <a:prstGeom prst="rect">
            <a:avLst/>
          </a:prstGeom>
          <a:noFill/>
        </p:spPr>
      </p:pic>
      <p:sp>
        <p:nvSpPr>
          <p:cNvPr id="1030" name="AutoShape 6"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sp>
        <p:nvSpPr>
          <p:cNvPr id="1032" name="AutoShape 8"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sp>
        <p:nvSpPr>
          <p:cNvPr id="1034" name="AutoShape 10"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pic>
        <p:nvPicPr>
          <p:cNvPr id="1035" name="Picture 11" descr="C:\Dokumente und Einstellungen\emrich\Desktop\LMU-Ludwig-Maximilian-University-of-Munich-Logo.jpg"/>
          <p:cNvPicPr>
            <a:picLocks noChangeAspect="1" noChangeArrowheads="1"/>
          </p:cNvPicPr>
          <p:nvPr/>
        </p:nvPicPr>
        <p:blipFill>
          <a:blip r:embed="rId4" cstate="print"/>
          <a:srcRect/>
          <a:stretch>
            <a:fillRect/>
          </a:stretch>
        </p:blipFill>
        <p:spPr bwMode="auto">
          <a:xfrm>
            <a:off x="1410044" y="0"/>
            <a:ext cx="1610655" cy="843557"/>
          </a:xfrm>
          <a:prstGeom prst="rect">
            <a:avLst/>
          </a:prstGeom>
          <a:noFill/>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861" y="148141"/>
            <a:ext cx="499674" cy="565982"/>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729" y="45089"/>
            <a:ext cx="1283890" cy="770334"/>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2047" y="96019"/>
            <a:ext cx="1960663" cy="651517"/>
          </a:xfrm>
          <a:prstGeom prst="rect">
            <a:avLst/>
          </a:prstGeom>
        </p:spPr>
      </p:pic>
    </p:spTree>
    <p:extLst>
      <p:ext uri="{BB962C8B-B14F-4D97-AF65-F5344CB8AC3E}">
        <p14:creationId xmlns:p14="http://schemas.microsoft.com/office/powerpoint/2010/main" val="34047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Spatio</a:t>
            </a:r>
            <a:r>
              <a:rPr lang="de-DE" dirty="0" smtClean="0"/>
              <a:t>-Temporal Data</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10</a:t>
            </a:fld>
            <a:endParaRPr lang="de-DE"/>
          </a:p>
        </p:txBody>
      </p:sp>
      <mc:AlternateContent xmlns:mc="http://schemas.openxmlformats.org/markup-compatibility/2006" xmlns:a14="http://schemas.microsoft.com/office/drawing/2010/main">
        <mc:Choice Requires="a14">
          <p:sp>
            <p:nvSpPr>
              <p:cNvPr id="6" name="Textfeld 5"/>
              <p:cNvSpPr txBox="1"/>
              <p:nvPr/>
            </p:nvSpPr>
            <p:spPr>
              <a:xfrm>
                <a:off x="1104846" y="1707654"/>
                <a:ext cx="2996859" cy="2677656"/>
              </a:xfrm>
              <a:prstGeom prst="rect">
                <a:avLst/>
              </a:prstGeom>
              <a:noFill/>
            </p:spPr>
            <p:txBody>
              <a:bodyPr wrap="square" rtlCol="0">
                <a:spAutoFit/>
              </a:bodyPr>
              <a:lstStyle/>
              <a:p>
                <a:pPr marL="285750" indent="-285750">
                  <a:buFont typeface="Arial" panose="020B0604020202020204" pitchFamily="34" charset="0"/>
                  <a:buChar char="•"/>
                </a:pPr>
                <a:r>
                  <a:rPr lang="de-DE" dirty="0" smtClean="0"/>
                  <a:t>(</a:t>
                </a:r>
                <a:r>
                  <a:rPr lang="de-DE" dirty="0" err="1" smtClean="0"/>
                  <a:t>object</a:t>
                </a:r>
                <a:r>
                  <a:rPr lang="de-DE" dirty="0" smtClean="0"/>
                  <a:t>, </a:t>
                </a:r>
                <a:r>
                  <a:rPr lang="de-DE" dirty="0" err="1" smtClean="0"/>
                  <a:t>location</a:t>
                </a:r>
                <a:r>
                  <a:rPr lang="de-DE" dirty="0" smtClean="0"/>
                  <a:t>, time) </a:t>
                </a:r>
                <a:r>
                  <a:rPr lang="de-DE" dirty="0" err="1" smtClean="0"/>
                  <a:t>triples</a:t>
                </a:r>
                <a:endParaRPr lang="de-DE" dirty="0" smtClean="0"/>
              </a:p>
              <a:p>
                <a:endParaRPr lang="de-DE"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Queries</a:t>
                </a:r>
                <a:r>
                  <a:rPr lang="en-US" dirty="0"/>
                  <a:t>: </a:t>
                </a:r>
              </a:p>
              <a:p>
                <a:pPr marL="628696" lvl="1" indent="-285750">
                  <a:buFont typeface="Arial" panose="020B0604020202020204" pitchFamily="34" charset="0"/>
                  <a:buChar char="•"/>
                </a:pPr>
                <a:r>
                  <a:rPr lang="en-US" dirty="0" smtClean="0"/>
                  <a:t>“Find friends that attended the same concert last </a:t>
                </a:r>
                <a:r>
                  <a:rPr lang="en-US" dirty="0" err="1" smtClean="0"/>
                  <a:t>saturday</a:t>
                </a:r>
                <a:r>
                  <a:rPr lang="en-US" dirty="0" smtClean="0"/>
                  <a:t>”</a:t>
                </a: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Best </a:t>
                </a:r>
                <a:r>
                  <a:rPr lang="de-DE" dirty="0" err="1" smtClean="0"/>
                  <a:t>case</a:t>
                </a:r>
                <a:r>
                  <a:rPr lang="de-DE" dirty="0" smtClean="0"/>
                  <a:t>: </a:t>
                </a:r>
                <a:r>
                  <a:rPr lang="de-DE" dirty="0" err="1" smtClean="0"/>
                  <a:t>Continuous</a:t>
                </a:r>
                <a:r>
                  <a:rPr lang="de-DE" dirty="0" smtClean="0"/>
                  <a:t> </a:t>
                </a:r>
                <a:r>
                  <a:rPr lang="de-DE" dirty="0" err="1" smtClean="0"/>
                  <a:t>function</a:t>
                </a:r>
                <a:r>
                  <a:rPr lang="de-DE" dirty="0" smtClean="0"/>
                  <a:t> </a:t>
                </a:r>
                <a14:m>
                  <m:oMath xmlns:m="http://schemas.openxmlformats.org/officeDocument/2006/math">
                    <m:r>
                      <a:rPr lang="de-DE" b="0" i="1" smtClean="0">
                        <a:latin typeface="Cambria Math" panose="02040503050406030204" pitchFamily="18" charset="0"/>
                      </a:rPr>
                      <m:t>𝑡𝑖𝑚𝑒</m:t>
                    </m:r>
                    <m:r>
                      <a:rPr lang="de-DE" b="0" i="1" smtClean="0">
                        <a:latin typeface="Cambria Math" panose="02040503050406030204" pitchFamily="18" charset="0"/>
                      </a:rPr>
                      <m:t>→</m:t>
                    </m:r>
                    <m:r>
                      <a:rPr lang="de-DE" b="0" i="1" smtClean="0">
                        <a:latin typeface="Cambria Math" panose="02040503050406030204" pitchFamily="18" charset="0"/>
                      </a:rPr>
                      <m:t>𝑠𝑝𝑎𝑐𝑒</m:t>
                    </m:r>
                  </m:oMath>
                </a14:m>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104846" y="1707654"/>
                <a:ext cx="2996859" cy="2677656"/>
              </a:xfrm>
              <a:prstGeom prst="rect">
                <a:avLst/>
              </a:prstGeom>
              <a:blipFill rotWithShape="0">
                <a:blip r:embed="rId2"/>
                <a:stretch>
                  <a:fillRect l="-203" t="-456" r="-1829"/>
                </a:stretch>
              </a:blipFill>
            </p:spPr>
            <p:txBody>
              <a:bodyPr/>
              <a:lstStyle/>
              <a:p>
                <a:r>
                  <a:rPr lang="de-DE">
                    <a:noFill/>
                  </a:rPr>
                  <a:t> </a:t>
                </a:r>
              </a:p>
            </p:txBody>
          </p:sp>
        </mc:Fallback>
      </mc:AlternateContent>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499599"/>
            <a:ext cx="4032448" cy="2831293"/>
          </a:xfrm>
          <a:prstGeom prst="rect">
            <a:avLst/>
          </a:prstGeom>
        </p:spPr>
      </p:pic>
      <p:sp>
        <p:nvSpPr>
          <p:cNvPr id="9" name="Textfeld 8"/>
          <p:cNvSpPr txBox="1"/>
          <p:nvPr/>
        </p:nvSpPr>
        <p:spPr>
          <a:xfrm>
            <a:off x="4247682" y="4322013"/>
            <a:ext cx="4176464" cy="507831"/>
          </a:xfrm>
          <a:prstGeom prst="rect">
            <a:avLst/>
          </a:prstGeom>
          <a:noFill/>
        </p:spPr>
        <p:txBody>
          <a:bodyPr wrap="square" rtlCol="0">
            <a:spAutoFit/>
          </a:bodyPr>
          <a:lstStyle/>
          <a:p>
            <a:r>
              <a:rPr lang="de-DE" sz="900" dirty="0" smtClean="0"/>
              <a:t>        GPS log </a:t>
            </a:r>
            <a:r>
              <a:rPr lang="de-DE" sz="900" dirty="0" err="1" smtClean="0"/>
              <a:t>taken</a:t>
            </a:r>
            <a:r>
              <a:rPr lang="de-DE" sz="900" dirty="0" smtClean="0"/>
              <a:t> </a:t>
            </a:r>
            <a:r>
              <a:rPr lang="de-DE" sz="900" dirty="0" err="1" smtClean="0"/>
              <a:t>from</a:t>
            </a:r>
            <a:r>
              <a:rPr lang="de-DE" sz="900" dirty="0" smtClean="0"/>
              <a:t> a </a:t>
            </a:r>
            <a:r>
              <a:rPr lang="de-DE" sz="900" dirty="0" err="1" smtClean="0"/>
              <a:t>thirty</a:t>
            </a:r>
            <a:r>
              <a:rPr lang="de-DE" sz="900" dirty="0" smtClean="0"/>
              <a:t> </a:t>
            </a:r>
            <a:r>
              <a:rPr lang="de-DE" sz="900" dirty="0" err="1" smtClean="0"/>
              <a:t>minute</a:t>
            </a:r>
            <a:r>
              <a:rPr lang="de-DE" sz="900" dirty="0" smtClean="0"/>
              <a:t> </a:t>
            </a:r>
            <a:r>
              <a:rPr lang="de-DE" sz="900" dirty="0" err="1" smtClean="0"/>
              <a:t>drive</a:t>
            </a:r>
            <a:r>
              <a:rPr lang="de-DE" sz="900" dirty="0" smtClean="0"/>
              <a:t> </a:t>
            </a:r>
            <a:r>
              <a:rPr lang="de-DE" sz="900" dirty="0" err="1" smtClean="0"/>
              <a:t>through</a:t>
            </a:r>
            <a:r>
              <a:rPr lang="de-DE" sz="900" dirty="0" smtClean="0"/>
              <a:t> Seattle</a:t>
            </a:r>
          </a:p>
          <a:p>
            <a:endParaRPr lang="de-DE" sz="200" dirty="0" smtClean="0"/>
          </a:p>
          <a:p>
            <a:r>
              <a:rPr lang="de-DE" sz="800" dirty="0"/>
              <a:t>Dataset </a:t>
            </a:r>
            <a:r>
              <a:rPr lang="de-DE" sz="800" dirty="0" err="1"/>
              <a:t>provided</a:t>
            </a:r>
            <a:r>
              <a:rPr lang="de-DE" sz="800" dirty="0"/>
              <a:t> </a:t>
            </a:r>
            <a:r>
              <a:rPr lang="de-DE" sz="800" dirty="0" err="1" smtClean="0"/>
              <a:t>by</a:t>
            </a:r>
            <a:r>
              <a:rPr lang="de-DE" sz="800" dirty="0" smtClean="0"/>
              <a:t>: P. </a:t>
            </a:r>
            <a:r>
              <a:rPr lang="de-DE" sz="800" dirty="0" err="1" smtClean="0"/>
              <a:t>Newson</a:t>
            </a:r>
            <a:r>
              <a:rPr lang="de-DE" sz="800" dirty="0"/>
              <a:t> </a:t>
            </a:r>
            <a:r>
              <a:rPr lang="de-DE" sz="800" dirty="0" err="1" smtClean="0"/>
              <a:t>and</a:t>
            </a:r>
            <a:r>
              <a:rPr lang="de-DE" sz="800" dirty="0" smtClean="0"/>
              <a:t> J. Krumm. </a:t>
            </a:r>
            <a:r>
              <a:rPr lang="en-US" sz="800" dirty="0" smtClean="0"/>
              <a:t>Hidden </a:t>
            </a:r>
            <a:r>
              <a:rPr lang="en-US" sz="800" dirty="0"/>
              <a:t>Markov Map Matching Through Noise and </a:t>
            </a:r>
            <a:r>
              <a:rPr lang="en-US" sz="800" dirty="0" smtClean="0"/>
              <a:t>Sparseness. ACMGIS 2009.</a:t>
            </a:r>
            <a:endParaRPr lang="de-DE" sz="800" dirty="0"/>
          </a:p>
        </p:txBody>
      </p:sp>
      <p:pic>
        <p:nvPicPr>
          <p:cNvPr id="7" name="Grafik 6"/>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12477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pic>
        <p:nvPicPr>
          <p:cNvPr id="6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047" y="2153664"/>
            <a:ext cx="375686" cy="219150"/>
          </a:xfrm>
          <a:prstGeom prst="rect">
            <a:avLst/>
          </a:prstGeom>
        </p:spPr>
      </p:pic>
      <mc:AlternateContent xmlns:mc="http://schemas.openxmlformats.org/markup-compatibility/2006" xmlns:a14="http://schemas.microsoft.com/office/drawing/2010/main">
        <mc:Choice Requires="a14">
          <p:sp>
            <p:nvSpPr>
              <p:cNvPr id="65" name="TextBox 5"/>
              <p:cNvSpPr txBox="1"/>
              <p:nvPr/>
            </p:nvSpPr>
            <p:spPr>
              <a:xfrm>
                <a:off x="4809736" y="3595485"/>
                <a:ext cx="651140"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65" name="TextBox 5"/>
              <p:cNvSpPr txBox="1">
                <a:spLocks noRot="1" noChangeAspect="1" noMove="1" noResize="1" noEditPoints="1" noAdjustHandles="1" noChangeArrowheads="1" noChangeShapeType="1" noTextEdit="1"/>
              </p:cNvSpPr>
              <p:nvPr/>
            </p:nvSpPr>
            <p:spPr>
              <a:xfrm>
                <a:off x="4809736" y="3595485"/>
                <a:ext cx="651140" cy="743537"/>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8"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4"/>
                <a:stretch>
                  <a:fillRect/>
                </a:stretch>
              </a:blipFill>
            </p:spPr>
            <p:txBody>
              <a:bodyPr/>
              <a:lstStyle/>
              <a:p>
                <a:r>
                  <a:rPr lang="de-DE">
                    <a:noFill/>
                  </a:rPr>
                  <a:t> </a:t>
                </a:r>
              </a:p>
            </p:txBody>
          </p:sp>
        </mc:Fallback>
      </mc:AlternateContent>
      <p:sp>
        <p:nvSpPr>
          <p:cNvPr id="22" name="Ellipse 21"/>
          <p:cNvSpPr/>
          <p:nvPr/>
        </p:nvSpPr>
        <p:spPr>
          <a:xfrm>
            <a:off x="509776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509776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509776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581784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581784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81784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653792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653792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653792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25800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25800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25800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4928569" y="3311165"/>
            <a:ext cx="460382" cy="307777"/>
          </a:xfrm>
          <a:prstGeom prst="rect">
            <a:avLst/>
          </a:prstGeom>
          <a:noFill/>
        </p:spPr>
        <p:txBody>
          <a:bodyPr wrap="none" rtlCol="0">
            <a:spAutoFit/>
          </a:bodyPr>
          <a:lstStyle/>
          <a:p>
            <a:r>
              <a:rPr lang="de-DE" dirty="0" smtClean="0"/>
              <a:t>t=0</a:t>
            </a:r>
            <a:endParaRPr lang="de-DE" dirty="0"/>
          </a:p>
        </p:txBody>
      </p:sp>
      <p:sp>
        <p:nvSpPr>
          <p:cNvPr id="38" name="Textfeld 37"/>
          <p:cNvSpPr txBox="1"/>
          <p:nvPr/>
        </p:nvSpPr>
        <p:spPr>
          <a:xfrm>
            <a:off x="5673832" y="3311165"/>
            <a:ext cx="460382" cy="307777"/>
          </a:xfrm>
          <a:prstGeom prst="rect">
            <a:avLst/>
          </a:prstGeom>
          <a:noFill/>
        </p:spPr>
        <p:txBody>
          <a:bodyPr wrap="none" rtlCol="0">
            <a:spAutoFit/>
          </a:bodyPr>
          <a:lstStyle/>
          <a:p>
            <a:r>
              <a:rPr lang="de-DE" dirty="0" smtClean="0"/>
              <a:t>t=1</a:t>
            </a:r>
            <a:endParaRPr lang="de-DE" dirty="0"/>
          </a:p>
        </p:txBody>
      </p:sp>
      <p:sp>
        <p:nvSpPr>
          <p:cNvPr id="39" name="Textfeld 38"/>
          <p:cNvSpPr txBox="1"/>
          <p:nvPr/>
        </p:nvSpPr>
        <p:spPr>
          <a:xfrm>
            <a:off x="6379226" y="3311165"/>
            <a:ext cx="460382" cy="307777"/>
          </a:xfrm>
          <a:prstGeom prst="rect">
            <a:avLst/>
          </a:prstGeom>
          <a:noFill/>
        </p:spPr>
        <p:txBody>
          <a:bodyPr wrap="none" rtlCol="0">
            <a:spAutoFit/>
          </a:bodyPr>
          <a:lstStyle/>
          <a:p>
            <a:r>
              <a:rPr lang="de-DE" dirty="0" smtClean="0"/>
              <a:t>t=2</a:t>
            </a:r>
            <a:endParaRPr lang="de-DE" dirty="0"/>
          </a:p>
        </p:txBody>
      </p:sp>
      <p:sp>
        <p:nvSpPr>
          <p:cNvPr id="40" name="Textfeld 39"/>
          <p:cNvSpPr txBox="1"/>
          <p:nvPr/>
        </p:nvSpPr>
        <p:spPr>
          <a:xfrm>
            <a:off x="7092482" y="3311165"/>
            <a:ext cx="460382" cy="307777"/>
          </a:xfrm>
          <a:prstGeom prst="rect">
            <a:avLst/>
          </a:prstGeom>
          <a:noFill/>
        </p:spPr>
        <p:txBody>
          <a:bodyPr wrap="none" rtlCol="0">
            <a:spAutoFit/>
          </a:bodyPr>
          <a:lstStyle/>
          <a:p>
            <a:r>
              <a:rPr lang="de-DE" dirty="0" smtClean="0"/>
              <a:t>t=3</a:t>
            </a:r>
            <a:endParaRPr lang="de-DE" dirty="0"/>
          </a:p>
        </p:txBody>
      </p:sp>
      <p:sp>
        <p:nvSpPr>
          <p:cNvPr id="58"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p:sp>
        <p:nvSpPr>
          <p:cNvPr id="34" name="Textfeld 33"/>
          <p:cNvSpPr txBox="1"/>
          <p:nvPr/>
        </p:nvSpPr>
        <p:spPr>
          <a:xfrm>
            <a:off x="4738430" y="2007827"/>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5" name="Textfeld 34"/>
          <p:cNvSpPr txBox="1"/>
          <p:nvPr/>
        </p:nvSpPr>
        <p:spPr>
          <a:xfrm>
            <a:off x="4716016" y="2432212"/>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6" name="Textfeld 35"/>
          <p:cNvSpPr txBox="1"/>
          <p:nvPr/>
        </p:nvSpPr>
        <p:spPr>
          <a:xfrm>
            <a:off x="4767108" y="2891720"/>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grpSp>
        <p:nvGrpSpPr>
          <p:cNvPr id="3" name="Gruppieren 2"/>
          <p:cNvGrpSpPr/>
          <p:nvPr/>
        </p:nvGrpSpPr>
        <p:grpSpPr>
          <a:xfrm>
            <a:off x="1133722" y="1883363"/>
            <a:ext cx="2740721" cy="1721240"/>
            <a:chOff x="1255215" y="2434686"/>
            <a:chExt cx="2740721" cy="1721240"/>
          </a:xfrm>
        </p:grpSpPr>
        <p:sp>
          <p:nvSpPr>
            <p:cNvPr id="37" name="Ellipse 36"/>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47" name="Textfeld 46"/>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48" name="Textfeld 47"/>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50" name="Gerade Verbindung mit Pfeil 49"/>
            <p:cNvCxnSpPr>
              <a:stCxn id="37" idx="5"/>
              <a:endCxn id="44"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1"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1" idx="5"/>
              <a:endCxn id="44"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a:stCxn id="44" idx="6"/>
              <a:endCxn id="41"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60" name="Textfeld 59"/>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62" name="Textfeld 61"/>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63" name="Textfeld 62"/>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69" name="Textfeld 68"/>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70" name="Grafik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71" name="Rechteck 16"/>
          <p:cNvSpPr/>
          <p:nvPr/>
        </p:nvSpPr>
        <p:spPr>
          <a:xfrm>
            <a:off x="6401402" y="2120765"/>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a14="http://schemas.microsoft.com/office/drawing/2010/main">
        <mc:Choice Requires="a14">
          <p:sp>
            <p:nvSpPr>
              <p:cNvPr id="46" name="TextBox 6"/>
              <p:cNvSpPr txBox="1"/>
              <p:nvPr/>
            </p:nvSpPr>
            <p:spPr>
              <a:xfrm>
                <a:off x="5601824" y="3595485"/>
                <a:ext cx="651140" cy="7419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qArr>
                        </m:e>
                      </m:d>
                    </m:oMath>
                  </m:oMathPara>
                </a14:m>
                <a:endParaRPr lang="de-DE" sz="1600" dirty="0"/>
              </a:p>
            </p:txBody>
          </p:sp>
        </mc:Choice>
        <mc:Fallback xmlns="">
          <p:sp>
            <p:nvSpPr>
              <p:cNvPr id="46" name="TextBox 6"/>
              <p:cNvSpPr txBox="1">
                <a:spLocks noRot="1" noChangeAspect="1" noMove="1" noResize="1" noEditPoints="1" noAdjustHandles="1" noChangeArrowheads="1" noChangeShapeType="1" noTextEdit="1"/>
              </p:cNvSpPr>
              <p:nvPr/>
            </p:nvSpPr>
            <p:spPr>
              <a:xfrm>
                <a:off x="5601824" y="3595485"/>
                <a:ext cx="651140" cy="741934"/>
              </a:xfrm>
              <a:prstGeom prst="rect">
                <a:avLst/>
              </a:prstGeom>
              <a:blipFill rotWithShape="0">
                <a:blip r:embed="rId6"/>
                <a:stretch>
                  <a:fillRect/>
                </a:stretch>
              </a:blipFill>
            </p:spPr>
            <p:txBody>
              <a:bodyPr/>
              <a:lstStyle/>
              <a:p>
                <a:r>
                  <a:rPr lang="de-DE">
                    <a:noFill/>
                  </a:rPr>
                  <a:t> </a:t>
                </a:r>
              </a:p>
            </p:txBody>
          </p:sp>
        </mc:Fallback>
      </mc:AlternateContent>
      <p:cxnSp>
        <p:nvCxnSpPr>
          <p:cNvPr id="49" name="Gerade Verbindung mit Pfeil 48"/>
          <p:cNvCxnSpPr/>
          <p:nvPr/>
        </p:nvCxnSpPr>
        <p:spPr>
          <a:xfrm>
            <a:off x="5220693" y="2301707"/>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Gekrümmte Verbindung 4"/>
          <p:cNvCxnSpPr>
            <a:stCxn id="65" idx="2"/>
            <a:endCxn id="46" idx="2"/>
          </p:cNvCxnSpPr>
          <p:nvPr/>
        </p:nvCxnSpPr>
        <p:spPr>
          <a:xfrm rot="5400000" flipH="1" flipV="1">
            <a:off x="5530548" y="3942177"/>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2"/>
              <p:cNvSpPr txBox="1"/>
              <p:nvPr/>
            </p:nvSpPr>
            <p:spPr>
              <a:xfrm>
                <a:off x="5257141" y="4587974"/>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51" name="TextBox 2"/>
              <p:cNvSpPr txBox="1">
                <a:spLocks noRot="1" noChangeAspect="1" noMove="1" noResize="1" noEditPoints="1" noAdjustHandles="1" noChangeArrowheads="1" noChangeShapeType="1" noTextEdit="1"/>
              </p:cNvSpPr>
              <p:nvPr/>
            </p:nvSpPr>
            <p:spPr>
              <a:xfrm>
                <a:off x="5257141" y="4587974"/>
                <a:ext cx="466987" cy="338554"/>
              </a:xfrm>
              <a:prstGeom prst="rect">
                <a:avLst/>
              </a:prstGeom>
              <a:blipFill rotWithShape="0">
                <a:blip r:embed="rId7"/>
                <a:stretch>
                  <a:fillRect l="-6494"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Box 7"/>
              <p:cNvSpPr txBox="1"/>
              <p:nvPr/>
            </p:nvSpPr>
            <p:spPr>
              <a:xfrm>
                <a:off x="6249896" y="3595485"/>
                <a:ext cx="8066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0.8</m:t>
                              </m:r>
                            </m:e>
                            <m:e>
                              <m:r>
                                <a:rPr lang="de-DE" sz="1600" b="0" i="1" smtClean="0">
                                  <a:latin typeface="Cambria Math"/>
                                </a:rPr>
                                <m:t>0.2</m:t>
                              </m:r>
                            </m:e>
                          </m:eqArr>
                        </m:e>
                      </m:d>
                    </m:oMath>
                  </m:oMathPara>
                </a14:m>
                <a:endParaRPr lang="de-DE" sz="1600" dirty="0"/>
              </a:p>
            </p:txBody>
          </p:sp>
        </mc:Choice>
        <mc:Fallback xmlns="">
          <p:sp>
            <p:nvSpPr>
              <p:cNvPr id="55" name="TextBox 7"/>
              <p:cNvSpPr txBox="1">
                <a:spLocks noRot="1" noChangeAspect="1" noMove="1" noResize="1" noEditPoints="1" noAdjustHandles="1" noChangeArrowheads="1" noChangeShapeType="1" noTextEdit="1"/>
              </p:cNvSpPr>
              <p:nvPr/>
            </p:nvSpPr>
            <p:spPr>
              <a:xfrm>
                <a:off x="6249896" y="3595485"/>
                <a:ext cx="806631" cy="743537"/>
              </a:xfrm>
              <a:prstGeom prst="rect">
                <a:avLst/>
              </a:prstGeom>
              <a:blipFill rotWithShape="0">
                <a:blip r:embed="rId8"/>
                <a:stretch>
                  <a:fillRect/>
                </a:stretch>
              </a:blipFill>
            </p:spPr>
            <p:txBody>
              <a:bodyPr/>
              <a:lstStyle/>
              <a:p>
                <a:r>
                  <a:rPr lang="de-DE">
                    <a:noFill/>
                  </a:rPr>
                  <a:t> </a:t>
                </a:r>
              </a:p>
            </p:txBody>
          </p:sp>
        </mc:Fallback>
      </mc:AlternateContent>
      <p:cxnSp>
        <p:nvCxnSpPr>
          <p:cNvPr id="56" name="Gerade Verbindung mit Pfeil 55"/>
          <p:cNvCxnSpPr/>
          <p:nvPr/>
        </p:nvCxnSpPr>
        <p:spPr>
          <a:xfrm flipV="1">
            <a:off x="5940773" y="2733755"/>
            <a:ext cx="618246"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5961864" y="3114886"/>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Gekrümmte Verbindung 65"/>
          <p:cNvCxnSpPr/>
          <p:nvPr/>
        </p:nvCxnSpPr>
        <p:spPr>
          <a:xfrm rot="5400000" flipH="1" flipV="1">
            <a:off x="6322637" y="3940573"/>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2"/>
              <p:cNvSpPr txBox="1"/>
              <p:nvPr/>
            </p:nvSpPr>
            <p:spPr>
              <a:xfrm>
                <a:off x="6049230" y="4586370"/>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67" name="TextBox 2"/>
              <p:cNvSpPr txBox="1">
                <a:spLocks noRot="1" noChangeAspect="1" noMove="1" noResize="1" noEditPoints="1" noAdjustHandles="1" noChangeArrowheads="1" noChangeShapeType="1" noTextEdit="1"/>
              </p:cNvSpPr>
              <p:nvPr/>
            </p:nvSpPr>
            <p:spPr>
              <a:xfrm>
                <a:off x="6049230" y="4586370"/>
                <a:ext cx="466987" cy="338554"/>
              </a:xfrm>
              <a:prstGeom prst="rect">
                <a:avLst/>
              </a:prstGeom>
              <a:blipFill rotWithShape="0">
                <a:blip r:embed="rId9"/>
                <a:stretch>
                  <a:fillRect l="-6494" t="-5357" b="-21429"/>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7DC1BBB0-96F0-4077-A278-0F3FB5C104D3}" type="slidenum">
              <a:rPr lang="de-DE" smtClean="0"/>
              <a:pPr/>
              <a:t>100</a:t>
            </a:fld>
            <a:endParaRPr lang="de-DE"/>
          </a:p>
        </p:txBody>
      </p:sp>
    </p:spTree>
    <p:extLst>
      <p:ext uri="{BB962C8B-B14F-4D97-AF65-F5344CB8AC3E}">
        <p14:creationId xmlns:p14="http://schemas.microsoft.com/office/powerpoint/2010/main" val="28357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pic>
        <p:nvPicPr>
          <p:cNvPr id="6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047" y="2153664"/>
            <a:ext cx="375686" cy="219150"/>
          </a:xfrm>
          <a:prstGeom prst="rect">
            <a:avLst/>
          </a:prstGeom>
        </p:spPr>
      </p:pic>
      <mc:AlternateContent xmlns:mc="http://schemas.openxmlformats.org/markup-compatibility/2006" xmlns:a14="http://schemas.microsoft.com/office/drawing/2010/main">
        <mc:Choice Requires="a14">
          <p:sp>
            <p:nvSpPr>
              <p:cNvPr id="65" name="TextBox 5"/>
              <p:cNvSpPr txBox="1"/>
              <p:nvPr/>
            </p:nvSpPr>
            <p:spPr>
              <a:xfrm>
                <a:off x="4809736" y="3595485"/>
                <a:ext cx="651140"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65" name="TextBox 5"/>
              <p:cNvSpPr txBox="1">
                <a:spLocks noRot="1" noChangeAspect="1" noMove="1" noResize="1" noEditPoints="1" noAdjustHandles="1" noChangeArrowheads="1" noChangeShapeType="1" noTextEdit="1"/>
              </p:cNvSpPr>
              <p:nvPr/>
            </p:nvSpPr>
            <p:spPr>
              <a:xfrm>
                <a:off x="4809736" y="3595485"/>
                <a:ext cx="651140" cy="743537"/>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8"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4"/>
                <a:stretch>
                  <a:fillRect/>
                </a:stretch>
              </a:blipFill>
            </p:spPr>
            <p:txBody>
              <a:bodyPr/>
              <a:lstStyle/>
              <a:p>
                <a:r>
                  <a:rPr lang="de-DE">
                    <a:noFill/>
                  </a:rPr>
                  <a:t> </a:t>
                </a:r>
              </a:p>
            </p:txBody>
          </p:sp>
        </mc:Fallback>
      </mc:AlternateContent>
      <p:sp>
        <p:nvSpPr>
          <p:cNvPr id="22" name="Ellipse 21"/>
          <p:cNvSpPr/>
          <p:nvPr/>
        </p:nvSpPr>
        <p:spPr>
          <a:xfrm>
            <a:off x="509776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509776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509776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581784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581784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81784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653792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653792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653792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25800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25800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25800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4928569" y="3311165"/>
            <a:ext cx="460382" cy="307777"/>
          </a:xfrm>
          <a:prstGeom prst="rect">
            <a:avLst/>
          </a:prstGeom>
          <a:noFill/>
        </p:spPr>
        <p:txBody>
          <a:bodyPr wrap="none" rtlCol="0">
            <a:spAutoFit/>
          </a:bodyPr>
          <a:lstStyle/>
          <a:p>
            <a:r>
              <a:rPr lang="de-DE" dirty="0" smtClean="0"/>
              <a:t>t=0</a:t>
            </a:r>
            <a:endParaRPr lang="de-DE" dirty="0"/>
          </a:p>
        </p:txBody>
      </p:sp>
      <p:sp>
        <p:nvSpPr>
          <p:cNvPr id="38" name="Textfeld 37"/>
          <p:cNvSpPr txBox="1"/>
          <p:nvPr/>
        </p:nvSpPr>
        <p:spPr>
          <a:xfrm>
            <a:off x="5673832" y="3311165"/>
            <a:ext cx="460382" cy="307777"/>
          </a:xfrm>
          <a:prstGeom prst="rect">
            <a:avLst/>
          </a:prstGeom>
          <a:noFill/>
        </p:spPr>
        <p:txBody>
          <a:bodyPr wrap="none" rtlCol="0">
            <a:spAutoFit/>
          </a:bodyPr>
          <a:lstStyle/>
          <a:p>
            <a:r>
              <a:rPr lang="de-DE" dirty="0" smtClean="0"/>
              <a:t>t=1</a:t>
            </a:r>
            <a:endParaRPr lang="de-DE" dirty="0"/>
          </a:p>
        </p:txBody>
      </p:sp>
      <p:sp>
        <p:nvSpPr>
          <p:cNvPr id="39" name="Textfeld 38"/>
          <p:cNvSpPr txBox="1"/>
          <p:nvPr/>
        </p:nvSpPr>
        <p:spPr>
          <a:xfrm>
            <a:off x="6379226" y="3311165"/>
            <a:ext cx="460382" cy="307777"/>
          </a:xfrm>
          <a:prstGeom prst="rect">
            <a:avLst/>
          </a:prstGeom>
          <a:noFill/>
        </p:spPr>
        <p:txBody>
          <a:bodyPr wrap="none" rtlCol="0">
            <a:spAutoFit/>
          </a:bodyPr>
          <a:lstStyle/>
          <a:p>
            <a:r>
              <a:rPr lang="de-DE" dirty="0" smtClean="0"/>
              <a:t>t=2</a:t>
            </a:r>
            <a:endParaRPr lang="de-DE" dirty="0"/>
          </a:p>
        </p:txBody>
      </p:sp>
      <p:sp>
        <p:nvSpPr>
          <p:cNvPr id="40" name="Textfeld 39"/>
          <p:cNvSpPr txBox="1"/>
          <p:nvPr/>
        </p:nvSpPr>
        <p:spPr>
          <a:xfrm>
            <a:off x="7092482" y="3311165"/>
            <a:ext cx="460382" cy="307777"/>
          </a:xfrm>
          <a:prstGeom prst="rect">
            <a:avLst/>
          </a:prstGeom>
          <a:noFill/>
        </p:spPr>
        <p:txBody>
          <a:bodyPr wrap="none" rtlCol="0">
            <a:spAutoFit/>
          </a:bodyPr>
          <a:lstStyle/>
          <a:p>
            <a:r>
              <a:rPr lang="de-DE" dirty="0" smtClean="0"/>
              <a:t>t=3</a:t>
            </a:r>
            <a:endParaRPr lang="de-DE" dirty="0"/>
          </a:p>
        </p:txBody>
      </p:sp>
      <p:sp>
        <p:nvSpPr>
          <p:cNvPr id="58"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p:sp>
        <p:nvSpPr>
          <p:cNvPr id="34" name="Textfeld 33"/>
          <p:cNvSpPr txBox="1"/>
          <p:nvPr/>
        </p:nvSpPr>
        <p:spPr>
          <a:xfrm>
            <a:off x="4738430" y="2007827"/>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5" name="Textfeld 34"/>
          <p:cNvSpPr txBox="1"/>
          <p:nvPr/>
        </p:nvSpPr>
        <p:spPr>
          <a:xfrm>
            <a:off x="4716016" y="2432212"/>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6" name="Textfeld 35"/>
          <p:cNvSpPr txBox="1"/>
          <p:nvPr/>
        </p:nvSpPr>
        <p:spPr>
          <a:xfrm>
            <a:off x="4767108" y="2891720"/>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grpSp>
        <p:nvGrpSpPr>
          <p:cNvPr id="3" name="Gruppieren 2"/>
          <p:cNvGrpSpPr/>
          <p:nvPr/>
        </p:nvGrpSpPr>
        <p:grpSpPr>
          <a:xfrm>
            <a:off x="1133722" y="1883363"/>
            <a:ext cx="2740721" cy="1721240"/>
            <a:chOff x="1255215" y="2434686"/>
            <a:chExt cx="2740721" cy="1721240"/>
          </a:xfrm>
        </p:grpSpPr>
        <p:sp>
          <p:nvSpPr>
            <p:cNvPr id="37" name="Ellipse 36"/>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47" name="Textfeld 46"/>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48" name="Textfeld 47"/>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50" name="Gerade Verbindung mit Pfeil 49"/>
            <p:cNvCxnSpPr>
              <a:stCxn id="37" idx="5"/>
              <a:endCxn id="44"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1"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1" idx="5"/>
              <a:endCxn id="44"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a:stCxn id="44" idx="6"/>
              <a:endCxn id="41"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60" name="Textfeld 59"/>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62" name="Textfeld 61"/>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63" name="Textfeld 62"/>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69" name="Textfeld 68"/>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70" name="Grafik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71" name="Rechteck 16"/>
          <p:cNvSpPr/>
          <p:nvPr/>
        </p:nvSpPr>
        <p:spPr>
          <a:xfrm>
            <a:off x="6401402" y="2120765"/>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a14="http://schemas.microsoft.com/office/drawing/2010/main">
        <mc:Choice Requires="a14">
          <p:sp>
            <p:nvSpPr>
              <p:cNvPr id="46" name="TextBox 6"/>
              <p:cNvSpPr txBox="1"/>
              <p:nvPr/>
            </p:nvSpPr>
            <p:spPr>
              <a:xfrm>
                <a:off x="5601824" y="3595485"/>
                <a:ext cx="651140" cy="7419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qArr>
                        </m:e>
                      </m:d>
                    </m:oMath>
                  </m:oMathPara>
                </a14:m>
                <a:endParaRPr lang="de-DE" sz="1600" dirty="0"/>
              </a:p>
            </p:txBody>
          </p:sp>
        </mc:Choice>
        <mc:Fallback xmlns="">
          <p:sp>
            <p:nvSpPr>
              <p:cNvPr id="46" name="TextBox 6"/>
              <p:cNvSpPr txBox="1">
                <a:spLocks noRot="1" noChangeAspect="1" noMove="1" noResize="1" noEditPoints="1" noAdjustHandles="1" noChangeArrowheads="1" noChangeShapeType="1" noTextEdit="1"/>
              </p:cNvSpPr>
              <p:nvPr/>
            </p:nvSpPr>
            <p:spPr>
              <a:xfrm>
                <a:off x="5601824" y="3595485"/>
                <a:ext cx="651140" cy="741934"/>
              </a:xfrm>
              <a:prstGeom prst="rect">
                <a:avLst/>
              </a:prstGeom>
              <a:blipFill rotWithShape="0">
                <a:blip r:embed="rId6"/>
                <a:stretch>
                  <a:fillRect/>
                </a:stretch>
              </a:blipFill>
            </p:spPr>
            <p:txBody>
              <a:bodyPr/>
              <a:lstStyle/>
              <a:p>
                <a:r>
                  <a:rPr lang="de-DE">
                    <a:noFill/>
                  </a:rPr>
                  <a:t> </a:t>
                </a:r>
              </a:p>
            </p:txBody>
          </p:sp>
        </mc:Fallback>
      </mc:AlternateContent>
      <p:cxnSp>
        <p:nvCxnSpPr>
          <p:cNvPr id="49" name="Gerade Verbindung mit Pfeil 48"/>
          <p:cNvCxnSpPr/>
          <p:nvPr/>
        </p:nvCxnSpPr>
        <p:spPr>
          <a:xfrm>
            <a:off x="5220693" y="2301707"/>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Gekrümmte Verbindung 4"/>
          <p:cNvCxnSpPr>
            <a:stCxn id="65" idx="2"/>
            <a:endCxn id="46" idx="2"/>
          </p:cNvCxnSpPr>
          <p:nvPr/>
        </p:nvCxnSpPr>
        <p:spPr>
          <a:xfrm rot="5400000" flipH="1" flipV="1">
            <a:off x="5530548" y="3942177"/>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2"/>
              <p:cNvSpPr txBox="1"/>
              <p:nvPr/>
            </p:nvSpPr>
            <p:spPr>
              <a:xfrm>
                <a:off x="5257141" y="4587974"/>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51" name="TextBox 2"/>
              <p:cNvSpPr txBox="1">
                <a:spLocks noRot="1" noChangeAspect="1" noMove="1" noResize="1" noEditPoints="1" noAdjustHandles="1" noChangeArrowheads="1" noChangeShapeType="1" noTextEdit="1"/>
              </p:cNvSpPr>
              <p:nvPr/>
            </p:nvSpPr>
            <p:spPr>
              <a:xfrm>
                <a:off x="5257141" y="4587974"/>
                <a:ext cx="466987" cy="338554"/>
              </a:xfrm>
              <a:prstGeom prst="rect">
                <a:avLst/>
              </a:prstGeom>
              <a:blipFill rotWithShape="0">
                <a:blip r:embed="rId7"/>
                <a:stretch>
                  <a:fillRect l="-6494"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Box 7"/>
              <p:cNvSpPr txBox="1"/>
              <p:nvPr/>
            </p:nvSpPr>
            <p:spPr>
              <a:xfrm>
                <a:off x="6249896" y="3595485"/>
                <a:ext cx="8066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0.8</m:t>
                              </m:r>
                            </m:e>
                            <m:e>
                              <m:r>
                                <a:rPr lang="de-DE" sz="1600" b="0" i="1" smtClean="0">
                                  <a:latin typeface="Cambria Math"/>
                                </a:rPr>
                                <m:t>0.2</m:t>
                              </m:r>
                            </m:e>
                          </m:eqArr>
                        </m:e>
                      </m:d>
                    </m:oMath>
                  </m:oMathPara>
                </a14:m>
                <a:endParaRPr lang="de-DE" sz="1600" dirty="0"/>
              </a:p>
            </p:txBody>
          </p:sp>
        </mc:Choice>
        <mc:Fallback xmlns="">
          <p:sp>
            <p:nvSpPr>
              <p:cNvPr id="55" name="TextBox 7"/>
              <p:cNvSpPr txBox="1">
                <a:spLocks noRot="1" noChangeAspect="1" noMove="1" noResize="1" noEditPoints="1" noAdjustHandles="1" noChangeArrowheads="1" noChangeShapeType="1" noTextEdit="1"/>
              </p:cNvSpPr>
              <p:nvPr/>
            </p:nvSpPr>
            <p:spPr>
              <a:xfrm>
                <a:off x="6249896" y="3595485"/>
                <a:ext cx="806631" cy="743537"/>
              </a:xfrm>
              <a:prstGeom prst="rect">
                <a:avLst/>
              </a:prstGeom>
              <a:blipFill rotWithShape="0">
                <a:blip r:embed="rId8"/>
                <a:stretch>
                  <a:fillRect/>
                </a:stretch>
              </a:blipFill>
            </p:spPr>
            <p:txBody>
              <a:bodyPr/>
              <a:lstStyle/>
              <a:p>
                <a:r>
                  <a:rPr lang="de-DE">
                    <a:noFill/>
                  </a:rPr>
                  <a:t> </a:t>
                </a:r>
              </a:p>
            </p:txBody>
          </p:sp>
        </mc:Fallback>
      </mc:AlternateContent>
      <p:cxnSp>
        <p:nvCxnSpPr>
          <p:cNvPr id="56" name="Gerade Verbindung mit Pfeil 55"/>
          <p:cNvCxnSpPr/>
          <p:nvPr/>
        </p:nvCxnSpPr>
        <p:spPr>
          <a:xfrm flipV="1">
            <a:off x="5940773" y="2733755"/>
            <a:ext cx="618246"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5961864" y="3114886"/>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Gekrümmte Verbindung 65"/>
          <p:cNvCxnSpPr/>
          <p:nvPr/>
        </p:nvCxnSpPr>
        <p:spPr>
          <a:xfrm rot="5400000" flipH="1" flipV="1">
            <a:off x="6322637" y="3940573"/>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2"/>
              <p:cNvSpPr txBox="1"/>
              <p:nvPr/>
            </p:nvSpPr>
            <p:spPr>
              <a:xfrm>
                <a:off x="6049230" y="4586370"/>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67" name="TextBox 2"/>
              <p:cNvSpPr txBox="1">
                <a:spLocks noRot="1" noChangeAspect="1" noMove="1" noResize="1" noEditPoints="1" noAdjustHandles="1" noChangeArrowheads="1" noChangeShapeType="1" noTextEdit="1"/>
              </p:cNvSpPr>
              <p:nvPr/>
            </p:nvSpPr>
            <p:spPr>
              <a:xfrm>
                <a:off x="6049230" y="4586370"/>
                <a:ext cx="466987" cy="338554"/>
              </a:xfrm>
              <a:prstGeom prst="rect">
                <a:avLst/>
              </a:prstGeom>
              <a:blipFill rotWithShape="0">
                <a:blip r:embed="rId9"/>
                <a:stretch>
                  <a:fillRect l="-6494" t="-5357" b="-21429"/>
                </a:stretch>
              </a:blipFill>
            </p:spPr>
            <p:txBody>
              <a:bodyPr/>
              <a:lstStyle/>
              <a:p>
                <a:r>
                  <a:rPr lang="de-DE">
                    <a:noFill/>
                  </a:rPr>
                  <a:t> </a:t>
                </a:r>
              </a:p>
            </p:txBody>
          </p:sp>
        </mc:Fallback>
      </mc:AlternateContent>
      <p:cxnSp>
        <p:nvCxnSpPr>
          <p:cNvPr id="72" name="Gerade Verbindung mit Pfeil 71"/>
          <p:cNvCxnSpPr/>
          <p:nvPr/>
        </p:nvCxnSpPr>
        <p:spPr>
          <a:xfrm flipV="1">
            <a:off x="6681114" y="2301707"/>
            <a:ext cx="597985"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a:off x="6660853" y="2733755"/>
            <a:ext cx="597155" cy="3811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a:off x="6681944" y="3114886"/>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flipV="1">
            <a:off x="6668296" y="2733755"/>
            <a:ext cx="610803" cy="3295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1"/>
              <p:cNvSpPr txBox="1"/>
              <p:nvPr/>
            </p:nvSpPr>
            <p:spPr>
              <a:xfrm>
                <a:off x="6897968" y="3595485"/>
                <a:ext cx="920444"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0.48</m:t>
                              </m:r>
                            </m:e>
                            <m:e>
                              <m:r>
                                <a:rPr lang="de-DE" sz="1600" b="0" i="1" smtClean="0">
                                  <a:latin typeface="Cambria Math"/>
                                </a:rPr>
                                <m:t>0.1</m:t>
                              </m:r>
                              <m:r>
                                <a:rPr lang="en-US" sz="1600" b="0" i="1" smtClean="0">
                                  <a:latin typeface="Cambria Math" panose="02040503050406030204" pitchFamily="18" charset="0"/>
                                </a:rPr>
                                <m:t>6</m:t>
                              </m:r>
                            </m:e>
                            <m:e>
                              <m:r>
                                <a:rPr lang="de-DE" sz="1600" b="0" i="1" smtClean="0">
                                  <a:latin typeface="Cambria Math"/>
                                </a:rPr>
                                <m:t>0.</m:t>
                              </m:r>
                              <m:r>
                                <a:rPr lang="en-US" sz="1600" b="0" i="1" smtClean="0">
                                  <a:latin typeface="Cambria Math" panose="02040503050406030204" pitchFamily="18" charset="0"/>
                                </a:rPr>
                                <m:t>36</m:t>
                              </m:r>
                            </m:e>
                          </m:eqArr>
                        </m:e>
                      </m:d>
                    </m:oMath>
                  </m:oMathPara>
                </a14:m>
                <a:endParaRPr lang="de-DE" sz="1600" dirty="0"/>
              </a:p>
            </p:txBody>
          </p:sp>
        </mc:Choice>
        <mc:Fallback xmlns="">
          <p:sp>
            <p:nvSpPr>
              <p:cNvPr id="76" name="TextBox 1"/>
              <p:cNvSpPr txBox="1">
                <a:spLocks noRot="1" noChangeAspect="1" noMove="1" noResize="1" noEditPoints="1" noAdjustHandles="1" noChangeArrowheads="1" noChangeShapeType="1" noTextEdit="1"/>
              </p:cNvSpPr>
              <p:nvPr/>
            </p:nvSpPr>
            <p:spPr>
              <a:xfrm>
                <a:off x="6897968" y="3595485"/>
                <a:ext cx="920444" cy="743537"/>
              </a:xfrm>
              <a:prstGeom prst="rect">
                <a:avLst/>
              </a:prstGeom>
              <a:blipFill rotWithShape="0">
                <a:blip r:embed="rId10"/>
                <a:stretch>
                  <a:fillRect/>
                </a:stretch>
              </a:blipFill>
            </p:spPr>
            <p:txBody>
              <a:bodyPr/>
              <a:lstStyle/>
              <a:p>
                <a:r>
                  <a:rPr lang="de-DE">
                    <a:noFill/>
                  </a:rPr>
                  <a:t> </a:t>
                </a:r>
              </a:p>
            </p:txBody>
          </p:sp>
        </mc:Fallback>
      </mc:AlternateContent>
      <p:cxnSp>
        <p:nvCxnSpPr>
          <p:cNvPr id="77" name="Gekrümmte Verbindung 76"/>
          <p:cNvCxnSpPr/>
          <p:nvPr/>
        </p:nvCxnSpPr>
        <p:spPr>
          <a:xfrm rot="5400000" flipH="1" flipV="1">
            <a:off x="7091681" y="3964029"/>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2"/>
              <p:cNvSpPr txBox="1"/>
              <p:nvPr/>
            </p:nvSpPr>
            <p:spPr>
              <a:xfrm>
                <a:off x="6818274" y="4609826"/>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78" name="TextBox 2"/>
              <p:cNvSpPr txBox="1">
                <a:spLocks noRot="1" noChangeAspect="1" noMove="1" noResize="1" noEditPoints="1" noAdjustHandles="1" noChangeArrowheads="1" noChangeShapeType="1" noTextEdit="1"/>
              </p:cNvSpPr>
              <p:nvPr/>
            </p:nvSpPr>
            <p:spPr>
              <a:xfrm>
                <a:off x="6818274" y="4609826"/>
                <a:ext cx="466987" cy="338554"/>
              </a:xfrm>
              <a:prstGeom prst="rect">
                <a:avLst/>
              </a:prstGeom>
              <a:blipFill rotWithShape="0">
                <a:blip r:embed="rId11"/>
                <a:stretch>
                  <a:fillRect l="-6494" t="-5357" b="-21429"/>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7DC1BBB0-96F0-4077-A278-0F3FB5C104D3}" type="slidenum">
              <a:rPr lang="de-DE" smtClean="0"/>
              <a:pPr/>
              <a:t>101</a:t>
            </a:fld>
            <a:endParaRPr lang="de-DE"/>
          </a:p>
        </p:txBody>
      </p:sp>
    </p:spTree>
    <p:extLst>
      <p:ext uri="{BB962C8B-B14F-4D97-AF65-F5344CB8AC3E}">
        <p14:creationId xmlns:p14="http://schemas.microsoft.com/office/powerpoint/2010/main" val="55875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pic>
        <p:nvPicPr>
          <p:cNvPr id="6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047" y="2153664"/>
            <a:ext cx="375686" cy="219150"/>
          </a:xfrm>
          <a:prstGeom prst="rect">
            <a:avLst/>
          </a:prstGeom>
        </p:spPr>
      </p:pic>
      <mc:AlternateContent xmlns:mc="http://schemas.openxmlformats.org/markup-compatibility/2006" xmlns:a14="http://schemas.microsoft.com/office/drawing/2010/main">
        <mc:Choice Requires="a14">
          <p:sp>
            <p:nvSpPr>
              <p:cNvPr id="65" name="TextBox 5"/>
              <p:cNvSpPr txBox="1"/>
              <p:nvPr/>
            </p:nvSpPr>
            <p:spPr>
              <a:xfrm>
                <a:off x="4809736" y="3595485"/>
                <a:ext cx="651140"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65" name="TextBox 5"/>
              <p:cNvSpPr txBox="1">
                <a:spLocks noRot="1" noChangeAspect="1" noMove="1" noResize="1" noEditPoints="1" noAdjustHandles="1" noChangeArrowheads="1" noChangeShapeType="1" noTextEdit="1"/>
              </p:cNvSpPr>
              <p:nvPr/>
            </p:nvSpPr>
            <p:spPr>
              <a:xfrm>
                <a:off x="4809736" y="3595485"/>
                <a:ext cx="651140" cy="743537"/>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8"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4"/>
                <a:stretch>
                  <a:fillRect/>
                </a:stretch>
              </a:blipFill>
            </p:spPr>
            <p:txBody>
              <a:bodyPr/>
              <a:lstStyle/>
              <a:p>
                <a:r>
                  <a:rPr lang="de-DE">
                    <a:noFill/>
                  </a:rPr>
                  <a:t> </a:t>
                </a:r>
              </a:p>
            </p:txBody>
          </p:sp>
        </mc:Fallback>
      </mc:AlternateContent>
      <p:sp>
        <p:nvSpPr>
          <p:cNvPr id="22" name="Ellipse 21"/>
          <p:cNvSpPr/>
          <p:nvPr/>
        </p:nvSpPr>
        <p:spPr>
          <a:xfrm>
            <a:off x="509776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509776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509776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581784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581784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81784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653792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653792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653792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25800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25800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25800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4928569" y="3311165"/>
            <a:ext cx="460382" cy="307777"/>
          </a:xfrm>
          <a:prstGeom prst="rect">
            <a:avLst/>
          </a:prstGeom>
          <a:noFill/>
        </p:spPr>
        <p:txBody>
          <a:bodyPr wrap="none" rtlCol="0">
            <a:spAutoFit/>
          </a:bodyPr>
          <a:lstStyle/>
          <a:p>
            <a:r>
              <a:rPr lang="de-DE" dirty="0" smtClean="0"/>
              <a:t>t=0</a:t>
            </a:r>
            <a:endParaRPr lang="de-DE" dirty="0"/>
          </a:p>
        </p:txBody>
      </p:sp>
      <p:sp>
        <p:nvSpPr>
          <p:cNvPr id="38" name="Textfeld 37"/>
          <p:cNvSpPr txBox="1"/>
          <p:nvPr/>
        </p:nvSpPr>
        <p:spPr>
          <a:xfrm>
            <a:off x="5673832" y="3311165"/>
            <a:ext cx="460382" cy="307777"/>
          </a:xfrm>
          <a:prstGeom prst="rect">
            <a:avLst/>
          </a:prstGeom>
          <a:noFill/>
        </p:spPr>
        <p:txBody>
          <a:bodyPr wrap="none" rtlCol="0">
            <a:spAutoFit/>
          </a:bodyPr>
          <a:lstStyle/>
          <a:p>
            <a:r>
              <a:rPr lang="de-DE" dirty="0" smtClean="0"/>
              <a:t>t=1</a:t>
            </a:r>
            <a:endParaRPr lang="de-DE" dirty="0"/>
          </a:p>
        </p:txBody>
      </p:sp>
      <p:sp>
        <p:nvSpPr>
          <p:cNvPr id="39" name="Textfeld 38"/>
          <p:cNvSpPr txBox="1"/>
          <p:nvPr/>
        </p:nvSpPr>
        <p:spPr>
          <a:xfrm>
            <a:off x="6379226" y="3311165"/>
            <a:ext cx="460382" cy="307777"/>
          </a:xfrm>
          <a:prstGeom prst="rect">
            <a:avLst/>
          </a:prstGeom>
          <a:noFill/>
        </p:spPr>
        <p:txBody>
          <a:bodyPr wrap="none" rtlCol="0">
            <a:spAutoFit/>
          </a:bodyPr>
          <a:lstStyle/>
          <a:p>
            <a:r>
              <a:rPr lang="de-DE" dirty="0" smtClean="0"/>
              <a:t>t=2</a:t>
            </a:r>
            <a:endParaRPr lang="de-DE" dirty="0"/>
          </a:p>
        </p:txBody>
      </p:sp>
      <p:sp>
        <p:nvSpPr>
          <p:cNvPr id="40" name="Textfeld 39"/>
          <p:cNvSpPr txBox="1"/>
          <p:nvPr/>
        </p:nvSpPr>
        <p:spPr>
          <a:xfrm>
            <a:off x="7092482" y="3311165"/>
            <a:ext cx="460382" cy="307777"/>
          </a:xfrm>
          <a:prstGeom prst="rect">
            <a:avLst/>
          </a:prstGeom>
          <a:noFill/>
        </p:spPr>
        <p:txBody>
          <a:bodyPr wrap="none" rtlCol="0">
            <a:spAutoFit/>
          </a:bodyPr>
          <a:lstStyle/>
          <a:p>
            <a:r>
              <a:rPr lang="de-DE" dirty="0" smtClean="0"/>
              <a:t>t=3</a:t>
            </a:r>
            <a:endParaRPr lang="de-DE" dirty="0"/>
          </a:p>
        </p:txBody>
      </p:sp>
      <p:sp>
        <p:nvSpPr>
          <p:cNvPr id="58"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p:sp>
        <p:nvSpPr>
          <p:cNvPr id="34" name="Textfeld 33"/>
          <p:cNvSpPr txBox="1"/>
          <p:nvPr/>
        </p:nvSpPr>
        <p:spPr>
          <a:xfrm>
            <a:off x="4738430" y="2007827"/>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5" name="Textfeld 34"/>
          <p:cNvSpPr txBox="1"/>
          <p:nvPr/>
        </p:nvSpPr>
        <p:spPr>
          <a:xfrm>
            <a:off x="4716016" y="2432212"/>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6" name="Textfeld 35"/>
          <p:cNvSpPr txBox="1"/>
          <p:nvPr/>
        </p:nvSpPr>
        <p:spPr>
          <a:xfrm>
            <a:off x="4767108" y="2891720"/>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grpSp>
        <p:nvGrpSpPr>
          <p:cNvPr id="3" name="Gruppieren 2"/>
          <p:cNvGrpSpPr/>
          <p:nvPr/>
        </p:nvGrpSpPr>
        <p:grpSpPr>
          <a:xfrm>
            <a:off x="1133722" y="1883363"/>
            <a:ext cx="2740721" cy="1721240"/>
            <a:chOff x="1255215" y="2434686"/>
            <a:chExt cx="2740721" cy="1721240"/>
          </a:xfrm>
        </p:grpSpPr>
        <p:sp>
          <p:nvSpPr>
            <p:cNvPr id="37" name="Ellipse 36"/>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47" name="Textfeld 46"/>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48" name="Textfeld 47"/>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50" name="Gerade Verbindung mit Pfeil 49"/>
            <p:cNvCxnSpPr>
              <a:stCxn id="37" idx="5"/>
              <a:endCxn id="44"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1"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1" idx="5"/>
              <a:endCxn id="44"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a:stCxn id="44" idx="6"/>
              <a:endCxn id="41"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60" name="Textfeld 59"/>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62" name="Textfeld 61"/>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63" name="Textfeld 62"/>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69" name="Textfeld 68"/>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70" name="Grafik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71" name="Rechteck 16"/>
          <p:cNvSpPr/>
          <p:nvPr/>
        </p:nvSpPr>
        <p:spPr>
          <a:xfrm>
            <a:off x="6401402" y="2120765"/>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a14="http://schemas.microsoft.com/office/drawing/2010/main">
        <mc:Choice Requires="a14">
          <p:sp>
            <p:nvSpPr>
              <p:cNvPr id="46" name="TextBox 6"/>
              <p:cNvSpPr txBox="1"/>
              <p:nvPr/>
            </p:nvSpPr>
            <p:spPr>
              <a:xfrm>
                <a:off x="5601824" y="3595485"/>
                <a:ext cx="651140" cy="7419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qArr>
                        </m:e>
                      </m:d>
                    </m:oMath>
                  </m:oMathPara>
                </a14:m>
                <a:endParaRPr lang="de-DE" sz="1600" dirty="0"/>
              </a:p>
            </p:txBody>
          </p:sp>
        </mc:Choice>
        <mc:Fallback xmlns="">
          <p:sp>
            <p:nvSpPr>
              <p:cNvPr id="46" name="TextBox 6"/>
              <p:cNvSpPr txBox="1">
                <a:spLocks noRot="1" noChangeAspect="1" noMove="1" noResize="1" noEditPoints="1" noAdjustHandles="1" noChangeArrowheads="1" noChangeShapeType="1" noTextEdit="1"/>
              </p:cNvSpPr>
              <p:nvPr/>
            </p:nvSpPr>
            <p:spPr>
              <a:xfrm>
                <a:off x="5601824" y="3595485"/>
                <a:ext cx="651140" cy="741934"/>
              </a:xfrm>
              <a:prstGeom prst="rect">
                <a:avLst/>
              </a:prstGeom>
              <a:blipFill rotWithShape="0">
                <a:blip r:embed="rId6"/>
                <a:stretch>
                  <a:fillRect/>
                </a:stretch>
              </a:blipFill>
            </p:spPr>
            <p:txBody>
              <a:bodyPr/>
              <a:lstStyle/>
              <a:p>
                <a:r>
                  <a:rPr lang="de-DE">
                    <a:noFill/>
                  </a:rPr>
                  <a:t> </a:t>
                </a:r>
              </a:p>
            </p:txBody>
          </p:sp>
        </mc:Fallback>
      </mc:AlternateContent>
      <p:cxnSp>
        <p:nvCxnSpPr>
          <p:cNvPr id="49" name="Gerade Verbindung mit Pfeil 48"/>
          <p:cNvCxnSpPr/>
          <p:nvPr/>
        </p:nvCxnSpPr>
        <p:spPr>
          <a:xfrm>
            <a:off x="5220693" y="2301707"/>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Gekrümmte Verbindung 4"/>
          <p:cNvCxnSpPr>
            <a:stCxn id="65" idx="2"/>
            <a:endCxn id="46" idx="2"/>
          </p:cNvCxnSpPr>
          <p:nvPr/>
        </p:nvCxnSpPr>
        <p:spPr>
          <a:xfrm rot="5400000" flipH="1" flipV="1">
            <a:off x="5530548" y="3942177"/>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2"/>
              <p:cNvSpPr txBox="1"/>
              <p:nvPr/>
            </p:nvSpPr>
            <p:spPr>
              <a:xfrm>
                <a:off x="5257141" y="4587974"/>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51" name="TextBox 2"/>
              <p:cNvSpPr txBox="1">
                <a:spLocks noRot="1" noChangeAspect="1" noMove="1" noResize="1" noEditPoints="1" noAdjustHandles="1" noChangeArrowheads="1" noChangeShapeType="1" noTextEdit="1"/>
              </p:cNvSpPr>
              <p:nvPr/>
            </p:nvSpPr>
            <p:spPr>
              <a:xfrm>
                <a:off x="5257141" y="4587974"/>
                <a:ext cx="466987" cy="338554"/>
              </a:xfrm>
              <a:prstGeom prst="rect">
                <a:avLst/>
              </a:prstGeom>
              <a:blipFill rotWithShape="0">
                <a:blip r:embed="rId7"/>
                <a:stretch>
                  <a:fillRect l="-6494"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Box 7"/>
              <p:cNvSpPr txBox="1"/>
              <p:nvPr/>
            </p:nvSpPr>
            <p:spPr>
              <a:xfrm>
                <a:off x="6249896" y="3595485"/>
                <a:ext cx="8066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0.8</m:t>
                              </m:r>
                            </m:e>
                            <m:e>
                              <m:r>
                                <a:rPr lang="de-DE" sz="1600" b="0" i="1" smtClean="0">
                                  <a:latin typeface="Cambria Math"/>
                                </a:rPr>
                                <m:t>0.2</m:t>
                              </m:r>
                            </m:e>
                          </m:eqArr>
                        </m:e>
                      </m:d>
                    </m:oMath>
                  </m:oMathPara>
                </a14:m>
                <a:endParaRPr lang="de-DE" sz="1600" dirty="0"/>
              </a:p>
            </p:txBody>
          </p:sp>
        </mc:Choice>
        <mc:Fallback xmlns="">
          <p:sp>
            <p:nvSpPr>
              <p:cNvPr id="55" name="TextBox 7"/>
              <p:cNvSpPr txBox="1">
                <a:spLocks noRot="1" noChangeAspect="1" noMove="1" noResize="1" noEditPoints="1" noAdjustHandles="1" noChangeArrowheads="1" noChangeShapeType="1" noTextEdit="1"/>
              </p:cNvSpPr>
              <p:nvPr/>
            </p:nvSpPr>
            <p:spPr>
              <a:xfrm>
                <a:off x="6249896" y="3595485"/>
                <a:ext cx="806631" cy="743537"/>
              </a:xfrm>
              <a:prstGeom prst="rect">
                <a:avLst/>
              </a:prstGeom>
              <a:blipFill rotWithShape="0">
                <a:blip r:embed="rId8"/>
                <a:stretch>
                  <a:fillRect/>
                </a:stretch>
              </a:blipFill>
            </p:spPr>
            <p:txBody>
              <a:bodyPr/>
              <a:lstStyle/>
              <a:p>
                <a:r>
                  <a:rPr lang="de-DE">
                    <a:noFill/>
                  </a:rPr>
                  <a:t> </a:t>
                </a:r>
              </a:p>
            </p:txBody>
          </p:sp>
        </mc:Fallback>
      </mc:AlternateContent>
      <p:cxnSp>
        <p:nvCxnSpPr>
          <p:cNvPr id="56" name="Gerade Verbindung mit Pfeil 55"/>
          <p:cNvCxnSpPr/>
          <p:nvPr/>
        </p:nvCxnSpPr>
        <p:spPr>
          <a:xfrm flipV="1">
            <a:off x="5940773" y="2733755"/>
            <a:ext cx="618246"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5961864" y="3114886"/>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Gekrümmte Verbindung 65"/>
          <p:cNvCxnSpPr/>
          <p:nvPr/>
        </p:nvCxnSpPr>
        <p:spPr>
          <a:xfrm rot="5400000" flipH="1" flipV="1">
            <a:off x="6322637" y="3940573"/>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2"/>
              <p:cNvSpPr txBox="1"/>
              <p:nvPr/>
            </p:nvSpPr>
            <p:spPr>
              <a:xfrm>
                <a:off x="6049230" y="4586370"/>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67" name="TextBox 2"/>
              <p:cNvSpPr txBox="1">
                <a:spLocks noRot="1" noChangeAspect="1" noMove="1" noResize="1" noEditPoints="1" noAdjustHandles="1" noChangeArrowheads="1" noChangeShapeType="1" noTextEdit="1"/>
              </p:cNvSpPr>
              <p:nvPr/>
            </p:nvSpPr>
            <p:spPr>
              <a:xfrm>
                <a:off x="6049230" y="4586370"/>
                <a:ext cx="466987" cy="338554"/>
              </a:xfrm>
              <a:prstGeom prst="rect">
                <a:avLst/>
              </a:prstGeom>
              <a:blipFill rotWithShape="0">
                <a:blip r:embed="rId9"/>
                <a:stretch>
                  <a:fillRect l="-6494" t="-5357" b="-21429"/>
                </a:stretch>
              </a:blipFill>
            </p:spPr>
            <p:txBody>
              <a:bodyPr/>
              <a:lstStyle/>
              <a:p>
                <a:r>
                  <a:rPr lang="de-DE">
                    <a:noFill/>
                  </a:rPr>
                  <a:t> </a:t>
                </a:r>
              </a:p>
            </p:txBody>
          </p:sp>
        </mc:Fallback>
      </mc:AlternateContent>
      <p:cxnSp>
        <p:nvCxnSpPr>
          <p:cNvPr id="72" name="Gerade Verbindung mit Pfeil 71"/>
          <p:cNvCxnSpPr/>
          <p:nvPr/>
        </p:nvCxnSpPr>
        <p:spPr>
          <a:xfrm flipV="1">
            <a:off x="6681114" y="2301707"/>
            <a:ext cx="597985" cy="3302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a:off x="6660853" y="2733755"/>
            <a:ext cx="597155" cy="3811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a:off x="6681944" y="3114886"/>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flipV="1">
            <a:off x="6668296" y="2733755"/>
            <a:ext cx="610803" cy="3295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1"/>
              <p:cNvSpPr txBox="1"/>
              <p:nvPr/>
            </p:nvSpPr>
            <p:spPr>
              <a:xfrm>
                <a:off x="6897968" y="3595485"/>
                <a:ext cx="920444"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r>
                                <a:rPr lang="en-US" sz="1600" b="0" i="1" smtClean="0">
                                  <a:latin typeface="Cambria Math" panose="02040503050406030204" pitchFamily="18" charset="0"/>
                                </a:rPr>
                                <m:t>0</m:t>
                              </m:r>
                            </m:e>
                            <m:e>
                              <m:r>
                                <a:rPr lang="de-DE" sz="1600" b="0" i="1" smtClean="0">
                                  <a:latin typeface="Cambria Math"/>
                                </a:rPr>
                                <m:t>0.</m:t>
                              </m:r>
                              <m:r>
                                <a:rPr lang="en-US" sz="1600" b="0" i="1" smtClean="0">
                                  <a:latin typeface="Cambria Math" panose="02040503050406030204" pitchFamily="18" charset="0"/>
                                </a:rPr>
                                <m:t>16</m:t>
                              </m:r>
                            </m:e>
                            <m:e>
                              <m:r>
                                <a:rPr lang="de-DE" sz="1600" b="0" i="1" smtClean="0">
                                  <a:latin typeface="Cambria Math"/>
                                </a:rPr>
                                <m:t>0.</m:t>
                              </m:r>
                              <m:r>
                                <a:rPr lang="en-US" sz="1600" b="0" i="1" smtClean="0">
                                  <a:latin typeface="Cambria Math" panose="02040503050406030204" pitchFamily="18" charset="0"/>
                                </a:rPr>
                                <m:t>04</m:t>
                              </m:r>
                            </m:e>
                          </m:eqArr>
                        </m:e>
                      </m:d>
                    </m:oMath>
                  </m:oMathPara>
                </a14:m>
                <a:endParaRPr lang="de-DE" sz="1600" dirty="0"/>
              </a:p>
            </p:txBody>
          </p:sp>
        </mc:Choice>
        <mc:Fallback xmlns="">
          <p:sp>
            <p:nvSpPr>
              <p:cNvPr id="76" name="TextBox 1"/>
              <p:cNvSpPr txBox="1">
                <a:spLocks noRot="1" noChangeAspect="1" noMove="1" noResize="1" noEditPoints="1" noAdjustHandles="1" noChangeArrowheads="1" noChangeShapeType="1" noTextEdit="1"/>
              </p:cNvSpPr>
              <p:nvPr/>
            </p:nvSpPr>
            <p:spPr>
              <a:xfrm>
                <a:off x="6897968" y="3595485"/>
                <a:ext cx="920444" cy="743537"/>
              </a:xfrm>
              <a:prstGeom prst="rect">
                <a:avLst/>
              </a:prstGeom>
              <a:blipFill rotWithShape="0">
                <a:blip r:embed="rId10"/>
                <a:stretch>
                  <a:fillRect/>
                </a:stretch>
              </a:blipFill>
            </p:spPr>
            <p:txBody>
              <a:bodyPr/>
              <a:lstStyle/>
              <a:p>
                <a:r>
                  <a:rPr lang="de-DE">
                    <a:noFill/>
                  </a:rPr>
                  <a:t> </a:t>
                </a:r>
              </a:p>
            </p:txBody>
          </p:sp>
        </mc:Fallback>
      </mc:AlternateContent>
      <p:cxnSp>
        <p:nvCxnSpPr>
          <p:cNvPr id="77" name="Gekrümmte Verbindung 76"/>
          <p:cNvCxnSpPr/>
          <p:nvPr/>
        </p:nvCxnSpPr>
        <p:spPr>
          <a:xfrm rot="5400000" flipH="1" flipV="1">
            <a:off x="7091681" y="3964029"/>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2"/>
              <p:cNvSpPr txBox="1"/>
              <p:nvPr/>
            </p:nvSpPr>
            <p:spPr>
              <a:xfrm>
                <a:off x="6818274" y="4609826"/>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78" name="TextBox 2"/>
              <p:cNvSpPr txBox="1">
                <a:spLocks noRot="1" noChangeAspect="1" noMove="1" noResize="1" noEditPoints="1" noAdjustHandles="1" noChangeArrowheads="1" noChangeShapeType="1" noTextEdit="1"/>
              </p:cNvSpPr>
              <p:nvPr/>
            </p:nvSpPr>
            <p:spPr>
              <a:xfrm>
                <a:off x="6818274" y="4609826"/>
                <a:ext cx="466987" cy="338554"/>
              </a:xfrm>
              <a:prstGeom prst="rect">
                <a:avLst/>
              </a:prstGeom>
              <a:blipFill rotWithShape="0">
                <a:blip r:embed="rId11"/>
                <a:stretch>
                  <a:fillRect l="-6494" t="-5357" b="-21429"/>
                </a:stretch>
              </a:blipFill>
            </p:spPr>
            <p:txBody>
              <a:bodyPr/>
              <a:lstStyle/>
              <a:p>
                <a:r>
                  <a:rPr lang="de-DE">
                    <a:noFill/>
                  </a:rPr>
                  <a:t> </a:t>
                </a:r>
              </a:p>
            </p:txBody>
          </p:sp>
        </mc:Fallback>
      </mc:AlternateContent>
      <p:sp>
        <p:nvSpPr>
          <p:cNvPr id="4" name="Ellipse 3"/>
          <p:cNvSpPr/>
          <p:nvPr/>
        </p:nvSpPr>
        <p:spPr>
          <a:xfrm>
            <a:off x="6523485" y="3840492"/>
            <a:ext cx="259451" cy="26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p:nvPr/>
        </p:nvCxnSpPr>
        <p:spPr>
          <a:xfrm flipV="1">
            <a:off x="6561481" y="3893120"/>
            <a:ext cx="183459" cy="190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4" idx="5"/>
            <a:endCxn id="15" idx="0"/>
          </p:cNvCxnSpPr>
          <p:nvPr/>
        </p:nvCxnSpPr>
        <p:spPr>
          <a:xfrm>
            <a:off x="6744940" y="4070805"/>
            <a:ext cx="874223" cy="723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7239710" y="3842727"/>
            <a:ext cx="259451" cy="26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0" name="Gerader Verbinder 79"/>
          <p:cNvCxnSpPr>
            <a:stCxn id="79" idx="3"/>
            <a:endCxn id="79" idx="7"/>
          </p:cNvCxnSpPr>
          <p:nvPr/>
        </p:nvCxnSpPr>
        <p:spPr>
          <a:xfrm flipV="1">
            <a:off x="7277706" y="3882242"/>
            <a:ext cx="183459" cy="190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a:stCxn id="79" idx="5"/>
            <a:endCxn id="15" idx="0"/>
          </p:cNvCxnSpPr>
          <p:nvPr/>
        </p:nvCxnSpPr>
        <p:spPr>
          <a:xfrm>
            <a:off x="7461165" y="4073040"/>
            <a:ext cx="157998" cy="721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993959" y="4794125"/>
            <a:ext cx="1250407" cy="307777"/>
          </a:xfrm>
          <a:prstGeom prst="rect">
            <a:avLst/>
          </a:prstGeom>
          <a:noFill/>
        </p:spPr>
        <p:txBody>
          <a:bodyPr wrap="none" rtlCol="0">
            <a:spAutoFit/>
          </a:bodyPr>
          <a:lstStyle/>
          <a:p>
            <a:r>
              <a:rPr lang="en-US" dirty="0" smtClean="0">
                <a:solidFill>
                  <a:srgbClr val="FF0000"/>
                </a:solidFill>
              </a:rPr>
              <a:t>Result = 0.96</a:t>
            </a:r>
            <a:endParaRPr lang="de-DE" dirty="0">
              <a:solidFill>
                <a:srgbClr val="FF0000"/>
              </a:solidFill>
            </a:endParaRPr>
          </a:p>
        </p:txBody>
      </p:sp>
      <p:sp>
        <p:nvSpPr>
          <p:cNvPr id="6" name="Foliennummernplatzhalter 5"/>
          <p:cNvSpPr>
            <a:spLocks noGrp="1"/>
          </p:cNvSpPr>
          <p:nvPr>
            <p:ph type="sldNum" sz="quarter" idx="12"/>
          </p:nvPr>
        </p:nvSpPr>
        <p:spPr/>
        <p:txBody>
          <a:bodyPr/>
          <a:lstStyle/>
          <a:p>
            <a:fld id="{7DC1BBB0-96F0-4077-A278-0F3FB5C104D3}" type="slidenum">
              <a:rPr lang="de-DE" smtClean="0"/>
              <a:pPr/>
              <a:t>102</a:t>
            </a:fld>
            <a:endParaRPr lang="de-DE"/>
          </a:p>
        </p:txBody>
      </p:sp>
    </p:spTree>
    <p:extLst>
      <p:ext uri="{BB962C8B-B14F-4D97-AF65-F5344CB8AC3E}">
        <p14:creationId xmlns:p14="http://schemas.microsoft.com/office/powerpoint/2010/main" val="7539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haltsplatzhalter 2"/>
          <p:cNvSpPr>
            <a:spLocks noGrp="1"/>
          </p:cNvSpPr>
          <p:nvPr>
            <p:ph idx="1"/>
          </p:nvPr>
        </p:nvSpPr>
        <p:spPr>
          <a:xfrm>
            <a:off x="1195389" y="915566"/>
            <a:ext cx="7339012" cy="4032448"/>
          </a:xfrm>
        </p:spPr>
        <p:txBody>
          <a:bodyPr/>
          <a:lstStyle/>
          <a:p>
            <a:r>
              <a:rPr lang="en-US" dirty="0" smtClean="0"/>
              <a:t>Solution based on matrix multiplications introduces a new state for the winner trajectories and two matrices</a:t>
            </a:r>
            <a:endParaRPr lang="en-US" dirty="0"/>
          </a:p>
        </p:txBody>
      </p:sp>
      <p:sp>
        <p:nvSpPr>
          <p:cNvPr id="4" name="Foliennummernplatzhalter 3"/>
          <p:cNvSpPr>
            <a:spLocks noGrp="1"/>
          </p:cNvSpPr>
          <p:nvPr>
            <p:ph type="sldNum" sz="quarter" idx="12"/>
          </p:nvPr>
        </p:nvSpPr>
        <p:spPr>
          <a:xfrm>
            <a:off x="8077201" y="4779934"/>
            <a:ext cx="457200" cy="273844"/>
          </a:xfrm>
        </p:spPr>
        <p:txBody>
          <a:bodyPr/>
          <a:lstStyle/>
          <a:p>
            <a:fld id="{7DC1BBB0-96F0-4077-A278-0F3FB5C104D3}" type="slidenum">
              <a:rPr lang="de-DE" smtClean="0"/>
              <a:pPr/>
              <a:t>103</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mc:AlternateContent xmlns:mc="http://schemas.openxmlformats.org/markup-compatibility/2006" xmlns:a14="http://schemas.microsoft.com/office/drawing/2010/main">
        <mc:Choice Requires="a14">
          <p:sp>
            <p:nvSpPr>
              <p:cNvPr id="69" name="TextBox 11"/>
              <p:cNvSpPr txBox="1"/>
              <p:nvPr/>
            </p:nvSpPr>
            <p:spPr>
              <a:xfrm>
                <a:off x="1298700" y="2063734"/>
                <a:ext cx="2697236" cy="10120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i="1">
                              <a:latin typeface="Cambria Math"/>
                            </a:rPr>
                            <m:t>𝑀</m:t>
                          </m:r>
                        </m:e>
                        <m:sup>
                          <m:r>
                            <a:rPr lang="de-DE" sz="1600" i="1">
                              <a:latin typeface="Cambria Math"/>
                            </a:rPr>
                            <m:t>−</m:t>
                          </m:r>
                        </m:sup>
                      </m:sSup>
                      <m:r>
                        <a:rPr lang="de-DE" sz="1600" i="1">
                          <a:latin typeface="Cambria Math"/>
                        </a:rPr>
                        <m:t>=</m:t>
                      </m:r>
                      <m:d>
                        <m:dPr>
                          <m:ctrlPr>
                            <a:rPr lang="en-US" sz="1600" i="1" smtClean="0">
                              <a:latin typeface="Cambria Math" panose="02040503050406030204" pitchFamily="18" charset="0"/>
                            </a:rPr>
                          </m:ctrlPr>
                        </m:dPr>
                        <m:e>
                          <m:m>
                            <m:mPr>
                              <m:mcs>
                                <m:mc>
                                  <m:mcPr>
                                    <m:count m:val="4"/>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e>
                                <m:r>
                                  <a:rPr lang="de-DE" sz="1600" b="0" i="1" smtClean="0">
                                    <a:latin typeface="Cambria Math"/>
                                  </a:rPr>
                                  <m:t>0</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e>
                                <m:r>
                                  <a:rPr lang="de-DE" sz="1600" b="0" i="1" smtClean="0">
                                    <a:latin typeface="Cambria Math"/>
                                  </a:rPr>
                                  <m:t>0</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e>
                                <m:r>
                                  <a:rPr lang="de-DE" sz="1600" b="0" i="1" smtClean="0">
                                    <a:latin typeface="Cambria Math"/>
                                  </a:rPr>
                                  <m:t>0</m:t>
                                </m:r>
                              </m:e>
                            </m:mr>
                            <m:mr>
                              <m:e>
                                <m:r>
                                  <a:rPr lang="de-DE" sz="1600" b="0" i="1" smtClean="0">
                                    <a:latin typeface="Cambria Math"/>
                                  </a:rPr>
                                  <m:t>0</m:t>
                                </m:r>
                              </m:e>
                              <m:e>
                                <m:r>
                                  <a:rPr lang="de-DE" sz="1600" b="0" i="1" smtClean="0">
                                    <a:latin typeface="Cambria Math"/>
                                  </a:rPr>
                                  <m:t>0</m:t>
                                </m:r>
                              </m:e>
                              <m:e>
                                <m:r>
                                  <a:rPr lang="de-DE" sz="1600" b="0" i="1" smtClean="0">
                                    <a:latin typeface="Cambria Math"/>
                                  </a:rPr>
                                  <m:t>0</m:t>
                                </m:r>
                              </m:e>
                              <m:e>
                                <m:r>
                                  <a:rPr lang="de-DE" sz="1600" b="0" i="1" smtClean="0">
                                    <a:latin typeface="Cambria Math"/>
                                  </a:rPr>
                                  <m:t>1</m:t>
                                </m:r>
                              </m:e>
                            </m:mr>
                          </m:m>
                        </m:e>
                      </m:d>
                    </m:oMath>
                  </m:oMathPara>
                </a14:m>
                <a:endParaRPr lang="en-US" sz="1600" dirty="0"/>
              </a:p>
            </p:txBody>
          </p:sp>
        </mc:Choice>
        <mc:Fallback xmlns="">
          <p:sp>
            <p:nvSpPr>
              <p:cNvPr id="69" name="TextBox 11"/>
              <p:cNvSpPr txBox="1">
                <a:spLocks noRot="1" noChangeAspect="1" noMove="1" noResize="1" noEditPoints="1" noAdjustHandles="1" noChangeArrowheads="1" noChangeShapeType="1" noTextEdit="1"/>
              </p:cNvSpPr>
              <p:nvPr/>
            </p:nvSpPr>
            <p:spPr>
              <a:xfrm>
                <a:off x="1298700" y="2063734"/>
                <a:ext cx="2697236" cy="1012072"/>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3" name="TextBox 16"/>
              <p:cNvSpPr txBox="1"/>
              <p:nvPr/>
            </p:nvSpPr>
            <p:spPr>
              <a:xfrm>
                <a:off x="5235544" y="3525380"/>
                <a:ext cx="702051" cy="1012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73" name="TextBox 16"/>
              <p:cNvSpPr txBox="1">
                <a:spLocks noRot="1" noChangeAspect="1" noMove="1" noResize="1" noEditPoints="1" noAdjustHandles="1" noChangeArrowheads="1" noChangeShapeType="1" noTextEdit="1"/>
              </p:cNvSpPr>
              <p:nvPr/>
            </p:nvSpPr>
            <p:spPr>
              <a:xfrm>
                <a:off x="5235544" y="3525380"/>
                <a:ext cx="702051" cy="1012072"/>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4" name="TextBox 17"/>
              <p:cNvSpPr txBox="1"/>
              <p:nvPr/>
            </p:nvSpPr>
            <p:spPr>
              <a:xfrm>
                <a:off x="5901645" y="3525380"/>
                <a:ext cx="702051" cy="1012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
                              <m:r>
                                <a:rPr lang="de-DE" sz="1600" b="0" i="1" smtClean="0">
                                  <a:latin typeface="Cambria Math"/>
                                </a:rPr>
                                <m:t>0</m:t>
                              </m:r>
                            </m:e>
                          </m:eqArr>
                        </m:e>
                      </m:d>
                    </m:oMath>
                  </m:oMathPara>
                </a14:m>
                <a:endParaRPr lang="de-DE" sz="1600" dirty="0"/>
              </a:p>
            </p:txBody>
          </p:sp>
        </mc:Choice>
        <mc:Fallback xmlns="">
          <p:sp>
            <p:nvSpPr>
              <p:cNvPr id="74" name="TextBox 17"/>
              <p:cNvSpPr txBox="1">
                <a:spLocks noRot="1" noChangeAspect="1" noMove="1" noResize="1" noEditPoints="1" noAdjustHandles="1" noChangeArrowheads="1" noChangeShapeType="1" noTextEdit="1"/>
              </p:cNvSpPr>
              <p:nvPr/>
            </p:nvSpPr>
            <p:spPr>
              <a:xfrm>
                <a:off x="5901645" y="3525380"/>
                <a:ext cx="702051" cy="1012072"/>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5" name="TextBox 18"/>
              <p:cNvSpPr txBox="1"/>
              <p:nvPr/>
            </p:nvSpPr>
            <p:spPr>
              <a:xfrm>
                <a:off x="6610250" y="3525380"/>
                <a:ext cx="857542" cy="1012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0.2</m:t>
                              </m:r>
                            </m:e>
                            <m:e>
                              <m:r>
                                <a:rPr lang="de-DE" sz="1600" b="0" i="1" smtClean="0">
                                  <a:latin typeface="Cambria Math"/>
                                </a:rPr>
                                <m:t>0.8</m:t>
                              </m:r>
                            </m:e>
                          </m:eqArr>
                        </m:e>
                      </m:d>
                    </m:oMath>
                  </m:oMathPara>
                </a14:m>
                <a:endParaRPr lang="de-DE" sz="1600" dirty="0"/>
              </a:p>
            </p:txBody>
          </p:sp>
        </mc:Choice>
        <mc:Fallback xmlns="">
          <p:sp>
            <p:nvSpPr>
              <p:cNvPr id="75" name="TextBox 18"/>
              <p:cNvSpPr txBox="1">
                <a:spLocks noRot="1" noChangeAspect="1" noMove="1" noResize="1" noEditPoints="1" noAdjustHandles="1" noChangeArrowheads="1" noChangeShapeType="1" noTextEdit="1"/>
              </p:cNvSpPr>
              <p:nvPr/>
            </p:nvSpPr>
            <p:spPr>
              <a:xfrm>
                <a:off x="6610250" y="3525380"/>
                <a:ext cx="857542" cy="1012072"/>
              </a:xfrm>
              <a:prstGeom prst="rect">
                <a:avLst/>
              </a:prstGeom>
              <a:blipFill rotWithShape="0">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Box 19"/>
              <p:cNvSpPr txBox="1"/>
              <p:nvPr/>
            </p:nvSpPr>
            <p:spPr>
              <a:xfrm>
                <a:off x="7216517" y="3525380"/>
                <a:ext cx="971355" cy="1012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0.04</m:t>
                              </m:r>
                            </m:e>
                            <m:e>
                              <m:r>
                                <a:rPr lang="de-DE" sz="1600" b="0" i="1" smtClean="0">
                                  <a:latin typeface="Cambria Math"/>
                                </a:rPr>
                                <m:t>0.96</m:t>
                              </m:r>
                            </m:e>
                          </m:eqArr>
                        </m:e>
                      </m:d>
                    </m:oMath>
                  </m:oMathPara>
                </a14:m>
                <a:endParaRPr lang="de-DE" sz="1600" dirty="0"/>
              </a:p>
            </p:txBody>
          </p:sp>
        </mc:Choice>
        <mc:Fallback xmlns="">
          <p:sp>
            <p:nvSpPr>
              <p:cNvPr id="76" name="TextBox 19"/>
              <p:cNvSpPr txBox="1">
                <a:spLocks noRot="1" noChangeAspect="1" noMove="1" noResize="1" noEditPoints="1" noAdjustHandles="1" noChangeArrowheads="1" noChangeShapeType="1" noTextEdit="1"/>
              </p:cNvSpPr>
              <p:nvPr/>
            </p:nvSpPr>
            <p:spPr>
              <a:xfrm>
                <a:off x="7216517" y="3525380"/>
                <a:ext cx="971355" cy="1012072"/>
              </a:xfrm>
              <a:prstGeom prst="rect">
                <a:avLst/>
              </a:prstGeom>
              <a:blipFill rotWithShape="0">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4" name="TextBox 14"/>
              <p:cNvSpPr txBox="1"/>
              <p:nvPr/>
            </p:nvSpPr>
            <p:spPr>
              <a:xfrm>
                <a:off x="1187624" y="3359878"/>
                <a:ext cx="2794946" cy="10120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i="1">
                              <a:latin typeface="Cambria Math"/>
                            </a:rPr>
                            <m:t>𝑀</m:t>
                          </m:r>
                        </m:e>
                        <m:sup>
                          <m:r>
                            <a:rPr lang="de-DE" sz="1600" i="1">
                              <a:latin typeface="Cambria Math"/>
                            </a:rPr>
                            <m:t>+</m:t>
                          </m:r>
                        </m:sup>
                      </m:sSup>
                      <m:r>
                        <a:rPr lang="de-DE" sz="1600" i="1">
                          <a:latin typeface="Cambria Math"/>
                        </a:rPr>
                        <m:t>=</m:t>
                      </m:r>
                      <m:d>
                        <m:dPr>
                          <m:ctrlPr>
                            <a:rPr lang="en-US" sz="1600" i="1" smtClean="0">
                              <a:latin typeface="Cambria Math" panose="02040503050406030204" pitchFamily="18" charset="0"/>
                            </a:rPr>
                          </m:ctrlPr>
                        </m:dPr>
                        <m:e>
                          <m:m>
                            <m:mPr>
                              <m:mcs>
                                <m:mc>
                                  <m:mcPr>
                                    <m:count m:val="4"/>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e>
                                <m:r>
                                  <a:rPr lang="de-DE" sz="1600" b="0" i="1" smtClean="0">
                                    <a:latin typeface="Cambria Math"/>
                                  </a:rPr>
                                  <m:t>0</m:t>
                                </m:r>
                              </m:e>
                            </m:mr>
                            <m:mr>
                              <m:e>
                                <m:r>
                                  <a:rPr lang="de-DE" sz="1600" b="0" i="1" smtClean="0">
                                    <a:latin typeface="Cambria Math"/>
                                  </a:rPr>
                                  <m:t>0</m:t>
                                </m:r>
                              </m:e>
                              <m:e>
                                <m:r>
                                  <a:rPr lang="de-DE" sz="1600" b="0" i="1" smtClean="0">
                                    <a:latin typeface="Cambria Math"/>
                                  </a:rPr>
                                  <m:t>0</m:t>
                                </m:r>
                              </m:e>
                              <m:e>
                                <m:r>
                                  <a:rPr lang="de-DE" sz="1600" b="0" i="1" smtClean="0">
                                    <a:latin typeface="Cambria Math"/>
                                  </a:rPr>
                                  <m:t>0.4</m:t>
                                </m:r>
                              </m:e>
                              <m:e>
                                <m:r>
                                  <a:rPr lang="de-DE" sz="1600" b="0" i="1" smtClean="0">
                                    <a:latin typeface="Cambria Math"/>
                                  </a:rPr>
                                  <m:t>0.6</m:t>
                                </m:r>
                              </m:e>
                            </m:mr>
                            <m:mr>
                              <m:e>
                                <m:r>
                                  <a:rPr lang="de-DE" sz="1600" b="0" i="1" smtClean="0">
                                    <a:latin typeface="Cambria Math"/>
                                  </a:rPr>
                                  <m:t>0</m:t>
                                </m:r>
                              </m:e>
                              <m:e>
                                <m:r>
                                  <a:rPr lang="de-DE" sz="1600" b="0" i="1" smtClean="0">
                                    <a:latin typeface="Cambria Math"/>
                                  </a:rPr>
                                  <m:t>0</m:t>
                                </m:r>
                              </m:e>
                              <m:e>
                                <m:r>
                                  <a:rPr lang="de-DE" sz="1600" b="0" i="1" smtClean="0">
                                    <a:latin typeface="Cambria Math"/>
                                  </a:rPr>
                                  <m:t>0.2</m:t>
                                </m:r>
                              </m:e>
                              <m:e>
                                <m:r>
                                  <a:rPr lang="de-DE" sz="1600" b="0" i="1" smtClean="0">
                                    <a:latin typeface="Cambria Math"/>
                                  </a:rPr>
                                  <m:t>0.</m:t>
                                </m:r>
                                <m:r>
                                  <a:rPr lang="en-US" sz="1600" b="0" i="1" smtClean="0">
                                    <a:latin typeface="Cambria Math" panose="02040503050406030204" pitchFamily="18" charset="0"/>
                                  </a:rPr>
                                  <m:t>8</m:t>
                                </m:r>
                              </m:e>
                            </m:mr>
                            <m:mr>
                              <m:e>
                                <m:r>
                                  <a:rPr lang="de-DE" sz="1600" b="0" i="1" smtClean="0">
                                    <a:latin typeface="Cambria Math"/>
                                  </a:rPr>
                                  <m:t>0</m:t>
                                </m:r>
                              </m:e>
                              <m:e>
                                <m:r>
                                  <a:rPr lang="de-DE" sz="1600" b="0" i="1" smtClean="0">
                                    <a:latin typeface="Cambria Math"/>
                                  </a:rPr>
                                  <m:t>0</m:t>
                                </m:r>
                              </m:e>
                              <m:e>
                                <m:r>
                                  <a:rPr lang="de-DE" sz="1600" b="0" i="1" smtClean="0">
                                    <a:latin typeface="Cambria Math"/>
                                  </a:rPr>
                                  <m:t>0</m:t>
                                </m:r>
                              </m:e>
                              <m:e>
                                <m:r>
                                  <a:rPr lang="de-DE" sz="1600" b="0" i="1" smtClean="0">
                                    <a:latin typeface="Cambria Math"/>
                                  </a:rPr>
                                  <m:t>1</m:t>
                                </m:r>
                              </m:e>
                            </m:mr>
                          </m:m>
                        </m:e>
                      </m:d>
                    </m:oMath>
                  </m:oMathPara>
                </a14:m>
                <a:endParaRPr lang="en-US" sz="1600" dirty="0"/>
              </a:p>
            </p:txBody>
          </p:sp>
        </mc:Choice>
        <mc:Fallback xmlns="">
          <p:sp>
            <p:nvSpPr>
              <p:cNvPr id="44" name="TextBox 14"/>
              <p:cNvSpPr txBox="1">
                <a:spLocks noRot="1" noChangeAspect="1" noMove="1" noResize="1" noEditPoints="1" noAdjustHandles="1" noChangeArrowheads="1" noChangeShapeType="1" noTextEdit="1"/>
              </p:cNvSpPr>
              <p:nvPr/>
            </p:nvSpPr>
            <p:spPr>
              <a:xfrm>
                <a:off x="1187624" y="3359878"/>
                <a:ext cx="2794946" cy="1012072"/>
              </a:xfrm>
              <a:prstGeom prst="rect">
                <a:avLst/>
              </a:prstGeom>
              <a:blipFill rotWithShape="0">
                <a:blip r:embed="rId7"/>
                <a:stretch>
                  <a:fillRect/>
                </a:stretch>
              </a:blipFill>
            </p:spPr>
            <p:txBody>
              <a:bodyPr/>
              <a:lstStyle/>
              <a:p>
                <a:r>
                  <a:rPr lang="de-DE">
                    <a:noFill/>
                  </a:rPr>
                  <a:t> </a:t>
                </a:r>
              </a:p>
            </p:txBody>
          </p:sp>
        </mc:Fallback>
      </mc:AlternateContent>
      <p:pic>
        <p:nvPicPr>
          <p:cNvPr id="47"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1802969"/>
            <a:ext cx="375686" cy="219150"/>
          </a:xfrm>
          <a:prstGeom prst="rect">
            <a:avLst/>
          </a:prstGeom>
        </p:spPr>
      </p:pic>
      <p:sp>
        <p:nvSpPr>
          <p:cNvPr id="48" name="Ellipse 47"/>
          <p:cNvSpPr/>
          <p:nvPr/>
        </p:nvSpPr>
        <p:spPr>
          <a:xfrm>
            <a:off x="5444745" y="18280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p:cNvSpPr/>
          <p:nvPr/>
        </p:nvSpPr>
        <p:spPr>
          <a:xfrm>
            <a:off x="5444745" y="226013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Ellipse 51"/>
          <p:cNvSpPr/>
          <p:nvPr/>
        </p:nvSpPr>
        <p:spPr>
          <a:xfrm>
            <a:off x="5444745" y="26921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Ellipse 52"/>
          <p:cNvSpPr/>
          <p:nvPr/>
        </p:nvSpPr>
        <p:spPr>
          <a:xfrm>
            <a:off x="6164825" y="18280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Ellipse 53"/>
          <p:cNvSpPr/>
          <p:nvPr/>
        </p:nvSpPr>
        <p:spPr>
          <a:xfrm>
            <a:off x="6164825" y="226013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Ellipse 56"/>
          <p:cNvSpPr/>
          <p:nvPr/>
        </p:nvSpPr>
        <p:spPr>
          <a:xfrm>
            <a:off x="6164825" y="26921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Ellipse 57"/>
          <p:cNvSpPr/>
          <p:nvPr/>
        </p:nvSpPr>
        <p:spPr>
          <a:xfrm>
            <a:off x="6884905" y="18280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Ellipse 58"/>
          <p:cNvSpPr/>
          <p:nvPr/>
        </p:nvSpPr>
        <p:spPr>
          <a:xfrm>
            <a:off x="6884905" y="226013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Ellipse 59"/>
          <p:cNvSpPr/>
          <p:nvPr/>
        </p:nvSpPr>
        <p:spPr>
          <a:xfrm>
            <a:off x="6884905" y="26921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Ellipse 77"/>
          <p:cNvSpPr/>
          <p:nvPr/>
        </p:nvSpPr>
        <p:spPr>
          <a:xfrm>
            <a:off x="7604985" y="18280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Ellipse 78"/>
          <p:cNvSpPr/>
          <p:nvPr/>
        </p:nvSpPr>
        <p:spPr>
          <a:xfrm>
            <a:off x="7604985" y="226013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Ellipse 79"/>
          <p:cNvSpPr/>
          <p:nvPr/>
        </p:nvSpPr>
        <p:spPr>
          <a:xfrm>
            <a:off x="7604985" y="26921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 name="Textfeld 80"/>
          <p:cNvSpPr txBox="1"/>
          <p:nvPr/>
        </p:nvSpPr>
        <p:spPr>
          <a:xfrm>
            <a:off x="5085407" y="1657132"/>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82" name="Textfeld 81"/>
          <p:cNvSpPr txBox="1"/>
          <p:nvPr/>
        </p:nvSpPr>
        <p:spPr>
          <a:xfrm>
            <a:off x="5062993" y="2081517"/>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83" name="Textfeld 82"/>
          <p:cNvSpPr txBox="1"/>
          <p:nvPr/>
        </p:nvSpPr>
        <p:spPr>
          <a:xfrm>
            <a:off x="5114085" y="254102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sp>
        <p:nvSpPr>
          <p:cNvPr id="84" name="Rechteck 16"/>
          <p:cNvSpPr/>
          <p:nvPr/>
        </p:nvSpPr>
        <p:spPr>
          <a:xfrm>
            <a:off x="6748379" y="1770070"/>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cxnSp>
        <p:nvCxnSpPr>
          <p:cNvPr id="85" name="Gerade Verbindung mit Pfeil 84"/>
          <p:cNvCxnSpPr/>
          <p:nvPr/>
        </p:nvCxnSpPr>
        <p:spPr>
          <a:xfrm>
            <a:off x="5567670" y="1951012"/>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flipV="1">
            <a:off x="6287750" y="2383060"/>
            <a:ext cx="618246" cy="330214"/>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p:nvPr/>
        </p:nvCxnSpPr>
        <p:spPr>
          <a:xfrm>
            <a:off x="6308841" y="2764191"/>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a:off x="7028921" y="2764191"/>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p:nvPr/>
        </p:nvCxnSpPr>
        <p:spPr>
          <a:xfrm flipV="1">
            <a:off x="7015273" y="2383060"/>
            <a:ext cx="610803" cy="329595"/>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Ellipse 91"/>
          <p:cNvSpPr/>
          <p:nvPr/>
        </p:nvSpPr>
        <p:spPr>
          <a:xfrm>
            <a:off x="5451568" y="313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Ellipse 92"/>
          <p:cNvSpPr/>
          <p:nvPr/>
        </p:nvSpPr>
        <p:spPr>
          <a:xfrm>
            <a:off x="6171648" y="313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Ellipse 93"/>
          <p:cNvSpPr/>
          <p:nvPr/>
        </p:nvSpPr>
        <p:spPr>
          <a:xfrm>
            <a:off x="6891728" y="313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Ellipse 94"/>
          <p:cNvSpPr/>
          <p:nvPr/>
        </p:nvSpPr>
        <p:spPr>
          <a:xfrm>
            <a:off x="7611808" y="313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Textfeld 95"/>
          <p:cNvSpPr txBox="1"/>
          <p:nvPr/>
        </p:nvSpPr>
        <p:spPr>
          <a:xfrm>
            <a:off x="5114085" y="3004323"/>
            <a:ext cx="409086" cy="400110"/>
          </a:xfrm>
          <a:prstGeom prst="rect">
            <a:avLst/>
          </a:prstGeom>
          <a:noFill/>
        </p:spPr>
        <p:txBody>
          <a:bodyPr wrap="none" rtlCol="0">
            <a:spAutoFit/>
          </a:bodyPr>
          <a:lstStyle/>
          <a:p>
            <a:r>
              <a:rPr lang="en-US" sz="2000" b="1" dirty="0" smtClean="0"/>
              <a:t>s</a:t>
            </a:r>
            <a:r>
              <a:rPr lang="en-US" sz="2000" b="1" baseline="-25000" dirty="0"/>
              <a:t>4</a:t>
            </a:r>
            <a:endParaRPr lang="de-DE" sz="2000" b="1" dirty="0"/>
          </a:p>
        </p:txBody>
      </p:sp>
      <mc:AlternateContent xmlns:mc="http://schemas.openxmlformats.org/markup-compatibility/2006" xmlns:a14="http://schemas.microsoft.com/office/drawing/2010/main">
        <mc:Choice Requires="a14">
          <p:sp>
            <p:nvSpPr>
              <p:cNvPr id="98" name="TextBox 2"/>
              <p:cNvSpPr txBox="1"/>
              <p:nvPr/>
            </p:nvSpPr>
            <p:spPr>
              <a:xfrm>
                <a:off x="5667592" y="4825484"/>
                <a:ext cx="611962" cy="338554"/>
              </a:xfrm>
              <a:prstGeom prst="rect">
                <a:avLst/>
              </a:prstGeom>
              <a:noFill/>
            </p:spPr>
            <p:txBody>
              <a:bodyPr wrap="none" rtlCol="0">
                <a:spAutoFit/>
              </a:bodyPr>
              <a:lstStyle/>
              <a:p>
                <a:r>
                  <a:rPr lang="de-DE" sz="1600" dirty="0" smtClean="0"/>
                  <a:t>*</a:t>
                </a:r>
                <a14:m>
                  <m:oMath xmlns:m="http://schemas.openxmlformats.org/officeDocument/2006/math">
                    <m:r>
                      <a:rPr lang="de-DE" sz="1600" b="0" i="1" smtClean="0">
                        <a:latin typeface="Cambria Math"/>
                      </a:rPr>
                      <m:t>𝑀</m:t>
                    </m:r>
                    <m:r>
                      <a:rPr lang="en-US" sz="1600" b="0" i="1" baseline="30000" smtClean="0">
                        <a:latin typeface="Cambria Math" panose="02040503050406030204" pitchFamily="18" charset="0"/>
                      </a:rPr>
                      <m:t>−</m:t>
                    </m:r>
                  </m:oMath>
                </a14:m>
                <a:endParaRPr lang="en-US" sz="1600" baseline="30000" dirty="0"/>
              </a:p>
            </p:txBody>
          </p:sp>
        </mc:Choice>
        <mc:Fallback xmlns="">
          <p:sp>
            <p:nvSpPr>
              <p:cNvPr id="98" name="TextBox 2"/>
              <p:cNvSpPr txBox="1">
                <a:spLocks noRot="1" noChangeAspect="1" noMove="1" noResize="1" noEditPoints="1" noAdjustHandles="1" noChangeArrowheads="1" noChangeShapeType="1" noTextEdit="1"/>
              </p:cNvSpPr>
              <p:nvPr/>
            </p:nvSpPr>
            <p:spPr>
              <a:xfrm>
                <a:off x="5667592" y="4825484"/>
                <a:ext cx="611962" cy="338554"/>
              </a:xfrm>
              <a:prstGeom prst="rect">
                <a:avLst/>
              </a:prstGeom>
              <a:blipFill rotWithShape="0">
                <a:blip r:embed="rId9"/>
                <a:stretch>
                  <a:fillRect l="-6000" t="-5455" b="-23636"/>
                </a:stretch>
              </a:blipFill>
            </p:spPr>
            <p:txBody>
              <a:bodyPr/>
              <a:lstStyle/>
              <a:p>
                <a:r>
                  <a:rPr lang="de-DE">
                    <a:noFill/>
                  </a:rPr>
                  <a:t> </a:t>
                </a:r>
              </a:p>
            </p:txBody>
          </p:sp>
        </mc:Fallback>
      </mc:AlternateContent>
      <p:cxnSp>
        <p:nvCxnSpPr>
          <p:cNvPr id="15" name="Gekrümmte Verbindung 14"/>
          <p:cNvCxnSpPr>
            <a:stCxn id="73" idx="2"/>
            <a:endCxn id="74" idx="2"/>
          </p:cNvCxnSpPr>
          <p:nvPr/>
        </p:nvCxnSpPr>
        <p:spPr>
          <a:xfrm rot="16200000" flipH="1">
            <a:off x="5919620" y="4204401"/>
            <a:ext cx="12700" cy="666101"/>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a:stCxn id="74" idx="2"/>
            <a:endCxn id="75" idx="2"/>
          </p:cNvCxnSpPr>
          <p:nvPr/>
        </p:nvCxnSpPr>
        <p:spPr>
          <a:xfrm rot="16200000" flipH="1">
            <a:off x="6645846" y="4144277"/>
            <a:ext cx="12700" cy="786350"/>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krümmte Verbindung 18"/>
          <p:cNvCxnSpPr>
            <a:stCxn id="75" idx="2"/>
            <a:endCxn id="76" idx="2"/>
          </p:cNvCxnSpPr>
          <p:nvPr/>
        </p:nvCxnSpPr>
        <p:spPr>
          <a:xfrm rot="16200000" flipH="1">
            <a:off x="7370608" y="4205865"/>
            <a:ext cx="12700" cy="663174"/>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2"/>
              <p:cNvSpPr txBox="1"/>
              <p:nvPr/>
            </p:nvSpPr>
            <p:spPr>
              <a:xfrm>
                <a:off x="6387672" y="4825484"/>
                <a:ext cx="611962" cy="338554"/>
              </a:xfrm>
              <a:prstGeom prst="rect">
                <a:avLst/>
              </a:prstGeom>
              <a:noFill/>
            </p:spPr>
            <p:txBody>
              <a:bodyPr wrap="none" rtlCol="0">
                <a:spAutoFit/>
              </a:bodyPr>
              <a:lstStyle/>
              <a:p>
                <a:r>
                  <a:rPr lang="de-DE" sz="1600" dirty="0" smtClean="0"/>
                  <a:t>*</a:t>
                </a:r>
                <a14:m>
                  <m:oMath xmlns:m="http://schemas.openxmlformats.org/officeDocument/2006/math">
                    <m:r>
                      <a:rPr lang="de-DE" sz="1600" b="0" i="1" smtClean="0">
                        <a:latin typeface="Cambria Math"/>
                      </a:rPr>
                      <m:t>𝑀</m:t>
                    </m:r>
                    <m:r>
                      <a:rPr lang="en-US" sz="1600" b="0" i="1" baseline="30000" smtClean="0">
                        <a:latin typeface="Cambria Math" panose="02040503050406030204" pitchFamily="18" charset="0"/>
                      </a:rPr>
                      <m:t>+</m:t>
                    </m:r>
                  </m:oMath>
                </a14:m>
                <a:endParaRPr lang="en-US" sz="1600" baseline="30000" dirty="0"/>
              </a:p>
            </p:txBody>
          </p:sp>
        </mc:Choice>
        <mc:Fallback xmlns="">
          <p:sp>
            <p:nvSpPr>
              <p:cNvPr id="103" name="TextBox 2"/>
              <p:cNvSpPr txBox="1">
                <a:spLocks noRot="1" noChangeAspect="1" noMove="1" noResize="1" noEditPoints="1" noAdjustHandles="1" noChangeArrowheads="1" noChangeShapeType="1" noTextEdit="1"/>
              </p:cNvSpPr>
              <p:nvPr/>
            </p:nvSpPr>
            <p:spPr>
              <a:xfrm>
                <a:off x="6387672" y="4825484"/>
                <a:ext cx="611962" cy="338554"/>
              </a:xfrm>
              <a:prstGeom prst="rect">
                <a:avLst/>
              </a:prstGeom>
              <a:blipFill rotWithShape="0">
                <a:blip r:embed="rId10"/>
                <a:stretch>
                  <a:fillRect l="-6000"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4" name="TextBox 2"/>
              <p:cNvSpPr txBox="1"/>
              <p:nvPr/>
            </p:nvSpPr>
            <p:spPr>
              <a:xfrm>
                <a:off x="7071854" y="4825484"/>
                <a:ext cx="611962" cy="338554"/>
              </a:xfrm>
              <a:prstGeom prst="rect">
                <a:avLst/>
              </a:prstGeom>
              <a:noFill/>
            </p:spPr>
            <p:txBody>
              <a:bodyPr wrap="none" rtlCol="0">
                <a:spAutoFit/>
              </a:bodyPr>
              <a:lstStyle/>
              <a:p>
                <a:r>
                  <a:rPr lang="de-DE" sz="1600" dirty="0" smtClean="0"/>
                  <a:t>*</a:t>
                </a:r>
                <a14:m>
                  <m:oMath xmlns:m="http://schemas.openxmlformats.org/officeDocument/2006/math">
                    <m:r>
                      <a:rPr lang="de-DE" sz="1600" b="0" i="1" smtClean="0">
                        <a:latin typeface="Cambria Math"/>
                      </a:rPr>
                      <m:t>𝑀</m:t>
                    </m:r>
                    <m:r>
                      <a:rPr lang="en-US" sz="1600" b="0" i="1" baseline="30000" smtClean="0">
                        <a:latin typeface="Cambria Math" panose="02040503050406030204" pitchFamily="18" charset="0"/>
                      </a:rPr>
                      <m:t>+</m:t>
                    </m:r>
                  </m:oMath>
                </a14:m>
                <a:endParaRPr lang="en-US" sz="1600" baseline="30000" dirty="0"/>
              </a:p>
            </p:txBody>
          </p:sp>
        </mc:Choice>
        <mc:Fallback xmlns="">
          <p:sp>
            <p:nvSpPr>
              <p:cNvPr id="104" name="TextBox 2"/>
              <p:cNvSpPr txBox="1">
                <a:spLocks noRot="1" noChangeAspect="1" noMove="1" noResize="1" noEditPoints="1" noAdjustHandles="1" noChangeArrowheads="1" noChangeShapeType="1" noTextEdit="1"/>
              </p:cNvSpPr>
              <p:nvPr/>
            </p:nvSpPr>
            <p:spPr>
              <a:xfrm>
                <a:off x="7071854" y="4825484"/>
                <a:ext cx="611962" cy="338554"/>
              </a:xfrm>
              <a:prstGeom prst="rect">
                <a:avLst/>
              </a:prstGeom>
              <a:blipFill rotWithShape="0">
                <a:blip r:embed="rId11"/>
                <a:stretch>
                  <a:fillRect l="-5000" t="-5455" b="-23636"/>
                </a:stretch>
              </a:blipFill>
            </p:spPr>
            <p:txBody>
              <a:bodyPr/>
              <a:lstStyle/>
              <a:p>
                <a:r>
                  <a:rPr lang="de-DE">
                    <a:noFill/>
                  </a:rPr>
                  <a:t> </a:t>
                </a:r>
              </a:p>
            </p:txBody>
          </p:sp>
        </mc:Fallback>
      </mc:AlternateContent>
      <p:cxnSp>
        <p:nvCxnSpPr>
          <p:cNvPr id="105" name="Gerade Verbindung mit Pfeil 104"/>
          <p:cNvCxnSpPr>
            <a:stCxn id="57" idx="5"/>
            <a:endCxn id="94" idx="2"/>
          </p:cNvCxnSpPr>
          <p:nvPr/>
        </p:nvCxnSpPr>
        <p:spPr>
          <a:xfrm>
            <a:off x="6287750" y="2815108"/>
            <a:ext cx="603978" cy="3877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105"/>
          <p:cNvCxnSpPr>
            <a:endCxn id="95" idx="2"/>
          </p:cNvCxnSpPr>
          <p:nvPr/>
        </p:nvCxnSpPr>
        <p:spPr>
          <a:xfrm>
            <a:off x="7002610" y="2815883"/>
            <a:ext cx="609198" cy="3869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a:endCxn id="95" idx="2"/>
          </p:cNvCxnSpPr>
          <p:nvPr/>
        </p:nvCxnSpPr>
        <p:spPr>
          <a:xfrm>
            <a:off x="7035744" y="3197415"/>
            <a:ext cx="576064" cy="5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Ellipse 107"/>
          <p:cNvSpPr/>
          <p:nvPr/>
        </p:nvSpPr>
        <p:spPr>
          <a:xfrm>
            <a:off x="7474346" y="4261790"/>
            <a:ext cx="496787" cy="26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16"/>
          <p:cNvSpPr/>
          <p:nvPr/>
        </p:nvSpPr>
        <p:spPr>
          <a:xfrm>
            <a:off x="2123728" y="3417418"/>
            <a:ext cx="504056" cy="6665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61" name="Rechteck 16"/>
          <p:cNvSpPr/>
          <p:nvPr/>
        </p:nvSpPr>
        <p:spPr>
          <a:xfrm>
            <a:off x="3234050" y="3412361"/>
            <a:ext cx="355789" cy="671558"/>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cxnSp>
        <p:nvCxnSpPr>
          <p:cNvPr id="12" name="Gekrümmte Verbindung 11"/>
          <p:cNvCxnSpPr>
            <a:stCxn id="49" idx="0"/>
            <a:endCxn id="61" idx="0"/>
          </p:cNvCxnSpPr>
          <p:nvPr/>
        </p:nvCxnSpPr>
        <p:spPr>
          <a:xfrm rot="5400000" flipH="1" flipV="1">
            <a:off x="2891322" y="2896796"/>
            <a:ext cx="5057" cy="1036189"/>
          </a:xfrm>
          <a:prstGeom prst="curvedConnector3">
            <a:avLst>
              <a:gd name="adj1" fmla="val 4620467"/>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0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104</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Multiple Observations</a:t>
            </a:r>
            <a:endParaRPr lang="en-US" sz="1600" dirty="0">
              <a:solidFill>
                <a:schemeClr val="bg1">
                  <a:lumMod val="65000"/>
                </a:schemeClr>
              </a:solidFill>
            </a:endParaRPr>
          </a:p>
        </p:txBody>
      </p:sp>
      <p:sp>
        <p:nvSpPr>
          <p:cNvPr id="43" name="Inhaltsplatzhalter 2"/>
          <p:cNvSpPr>
            <a:spLocks noGrp="1"/>
          </p:cNvSpPr>
          <p:nvPr>
            <p:ph idx="1"/>
          </p:nvPr>
        </p:nvSpPr>
        <p:spPr>
          <a:xfrm>
            <a:off x="1195389" y="915566"/>
            <a:ext cx="7339012" cy="4032448"/>
          </a:xfrm>
        </p:spPr>
        <p:txBody>
          <a:bodyPr/>
          <a:lstStyle/>
          <a:p>
            <a:endParaRPr lang="en-US" dirty="0" smtClean="0"/>
          </a:p>
          <a:p>
            <a:r>
              <a:rPr lang="en-US" dirty="0" smtClean="0"/>
              <a:t>So far we had only one observation</a:t>
            </a:r>
            <a:br>
              <a:rPr lang="en-US" dirty="0" smtClean="0"/>
            </a:br>
            <a:r>
              <a:rPr lang="en-US" dirty="0" smtClean="0"/>
              <a:t>from which we could extrapolate</a:t>
            </a:r>
          </a:p>
          <a:p>
            <a:endParaRPr lang="en-US" dirty="0"/>
          </a:p>
          <a:p>
            <a:r>
              <a:rPr lang="en-US" dirty="0" smtClean="0"/>
              <a:t>This is not really of interest since</a:t>
            </a:r>
            <a:br>
              <a:rPr lang="en-US" dirty="0" smtClean="0"/>
            </a:br>
            <a:r>
              <a:rPr lang="en-US" dirty="0" smtClean="0"/>
              <a:t>cars do not move randomly</a:t>
            </a:r>
          </a:p>
          <a:p>
            <a:endParaRPr lang="en-US" dirty="0"/>
          </a:p>
          <a:p>
            <a:r>
              <a:rPr lang="en-US" dirty="0" smtClean="0"/>
              <a:t>With two observations we have to</a:t>
            </a:r>
            <a:br>
              <a:rPr lang="en-US" dirty="0" smtClean="0"/>
            </a:br>
            <a:r>
              <a:rPr lang="en-US" dirty="0" smtClean="0"/>
              <a:t>introduce more artificial states and</a:t>
            </a:r>
            <a:br>
              <a:rPr lang="en-US" dirty="0" smtClean="0"/>
            </a:br>
            <a:r>
              <a:rPr lang="en-US" dirty="0" smtClean="0"/>
              <a:t>adapt the techniques</a:t>
            </a:r>
            <a:endParaRPr lang="en-US" dirty="0"/>
          </a:p>
        </p:txBody>
      </p:sp>
      <p:cxnSp>
        <p:nvCxnSpPr>
          <p:cNvPr id="6" name="Gerade Verbindung mit Pfeil 5"/>
          <p:cNvCxnSpPr/>
          <p:nvPr/>
        </p:nvCxnSpPr>
        <p:spPr>
          <a:xfrm>
            <a:off x="5981049" y="2127657"/>
            <a:ext cx="2619568" cy="7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rot="5400000" flipH="1" flipV="1">
            <a:off x="5334047" y="1480655"/>
            <a:ext cx="1294003" cy="7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rot="16200000">
            <a:off x="5261991" y="1326746"/>
            <a:ext cx="1140465" cy="246221"/>
          </a:xfrm>
          <a:prstGeom prst="rect">
            <a:avLst/>
          </a:prstGeom>
          <a:noFill/>
        </p:spPr>
        <p:txBody>
          <a:bodyPr wrap="square" rtlCol="0">
            <a:spAutoFit/>
          </a:bodyPr>
          <a:lstStyle/>
          <a:p>
            <a:r>
              <a:rPr lang="de-DE" sz="1000" dirty="0" err="1" smtClean="0">
                <a:latin typeface="Arial" pitchFamily="34" charset="0"/>
                <a:cs typeface="Arial" pitchFamily="34" charset="0"/>
              </a:rPr>
              <a:t>location</a:t>
            </a:r>
            <a:r>
              <a:rPr lang="de-DE" sz="1000" dirty="0" smtClean="0">
                <a:latin typeface="Arial" pitchFamily="34" charset="0"/>
                <a:cs typeface="Arial" pitchFamily="34" charset="0"/>
              </a:rPr>
              <a:t> </a:t>
            </a:r>
            <a:r>
              <a:rPr lang="de-DE" sz="1000" dirty="0" err="1" smtClean="0">
                <a:latin typeface="Arial" pitchFamily="34" charset="0"/>
                <a:cs typeface="Arial" pitchFamily="34" charset="0"/>
              </a:rPr>
              <a:t>space</a:t>
            </a:r>
            <a:endParaRPr lang="de-DE" sz="1000" dirty="0">
              <a:latin typeface="Arial" pitchFamily="34" charset="0"/>
              <a:cs typeface="Arial" pitchFamily="34" charset="0"/>
            </a:endParaRPr>
          </a:p>
        </p:txBody>
      </p:sp>
      <p:sp>
        <p:nvSpPr>
          <p:cNvPr id="9" name="Textfeld 8"/>
          <p:cNvSpPr txBox="1"/>
          <p:nvPr/>
        </p:nvSpPr>
        <p:spPr>
          <a:xfrm>
            <a:off x="6821490" y="2150153"/>
            <a:ext cx="866754" cy="246221"/>
          </a:xfrm>
          <a:prstGeom prst="rect">
            <a:avLst/>
          </a:prstGeom>
          <a:noFill/>
        </p:spPr>
        <p:txBody>
          <a:bodyPr wrap="square" rtlCol="0">
            <a:spAutoFit/>
          </a:bodyPr>
          <a:lstStyle/>
          <a:p>
            <a:r>
              <a:rPr lang="de-DE" sz="1000" dirty="0" smtClean="0">
                <a:latin typeface="Arial" pitchFamily="34" charset="0"/>
                <a:cs typeface="Arial" pitchFamily="34" charset="0"/>
              </a:rPr>
              <a:t>time </a:t>
            </a:r>
            <a:r>
              <a:rPr lang="de-DE" sz="1000" dirty="0" err="1" smtClean="0">
                <a:latin typeface="Arial" pitchFamily="34" charset="0"/>
                <a:cs typeface="Arial" pitchFamily="34" charset="0"/>
              </a:rPr>
              <a:t>space</a:t>
            </a:r>
            <a:endParaRPr lang="de-DE" sz="1000" dirty="0">
              <a:latin typeface="Arial" pitchFamily="34" charset="0"/>
              <a:cs typeface="Arial" pitchFamily="34" charset="0"/>
            </a:endParaRPr>
          </a:p>
        </p:txBody>
      </p:sp>
      <p:sp>
        <p:nvSpPr>
          <p:cNvPr id="10" name="Ellipse 9"/>
          <p:cNvSpPr/>
          <p:nvPr/>
        </p:nvSpPr>
        <p:spPr>
          <a:xfrm>
            <a:off x="6100004" y="1193810"/>
            <a:ext cx="50762" cy="50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23"/>
          <p:cNvCxnSpPr/>
          <p:nvPr/>
        </p:nvCxnSpPr>
        <p:spPr>
          <a:xfrm rot="5400000">
            <a:off x="5680926" y="1682578"/>
            <a:ext cx="883710" cy="71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045972" y="2100115"/>
            <a:ext cx="496662" cy="246221"/>
          </a:xfrm>
          <a:prstGeom prst="rect">
            <a:avLst/>
          </a:prstGeom>
          <a:noFill/>
        </p:spPr>
        <p:txBody>
          <a:bodyPr wrap="square" rtlCol="0">
            <a:spAutoFit/>
          </a:bodyPr>
          <a:lstStyle/>
          <a:p>
            <a:r>
              <a:rPr lang="en-US" sz="1000" dirty="0" smtClean="0">
                <a:latin typeface="Arial" pitchFamily="34" charset="0"/>
                <a:cs typeface="Arial" pitchFamily="34" charset="0"/>
              </a:rPr>
              <a:t>t</a:t>
            </a:r>
            <a:r>
              <a:rPr lang="en-US" sz="1000" baseline="-25000" dirty="0">
                <a:latin typeface="Arial" pitchFamily="34" charset="0"/>
                <a:cs typeface="Arial" pitchFamily="34" charset="0"/>
              </a:rPr>
              <a:t>0</a:t>
            </a:r>
          </a:p>
        </p:txBody>
      </p:sp>
      <p:sp>
        <p:nvSpPr>
          <p:cNvPr id="13" name="Ellipse 12"/>
          <p:cNvSpPr/>
          <p:nvPr/>
        </p:nvSpPr>
        <p:spPr>
          <a:xfrm>
            <a:off x="6542634" y="1193810"/>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p:cNvSpPr/>
          <p:nvPr/>
        </p:nvSpPr>
        <p:spPr>
          <a:xfrm>
            <a:off x="6542634" y="10620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p:cNvSpPr/>
          <p:nvPr/>
        </p:nvSpPr>
        <p:spPr>
          <a:xfrm>
            <a:off x="6542634" y="1335809"/>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p:cNvSpPr/>
          <p:nvPr/>
        </p:nvSpPr>
        <p:spPr>
          <a:xfrm>
            <a:off x="6998820" y="1198954"/>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p:cNvSpPr/>
          <p:nvPr/>
        </p:nvSpPr>
        <p:spPr>
          <a:xfrm>
            <a:off x="6998820" y="10620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p:cNvSpPr/>
          <p:nvPr/>
        </p:nvSpPr>
        <p:spPr>
          <a:xfrm>
            <a:off x="6998820" y="92524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p:cNvSpPr/>
          <p:nvPr/>
        </p:nvSpPr>
        <p:spPr>
          <a:xfrm>
            <a:off x="6998820" y="1330666"/>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p:cNvSpPr/>
          <p:nvPr/>
        </p:nvSpPr>
        <p:spPr>
          <a:xfrm>
            <a:off x="6998820" y="146752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p:cNvSpPr/>
          <p:nvPr/>
        </p:nvSpPr>
        <p:spPr>
          <a:xfrm>
            <a:off x="7455007" y="788386"/>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p:cNvSpPr/>
          <p:nvPr/>
        </p:nvSpPr>
        <p:spPr>
          <a:xfrm>
            <a:off x="7455007" y="1604377"/>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7911193" y="1741233"/>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7911193" y="651530"/>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8367380" y="514674"/>
            <a:ext cx="50762" cy="507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8367380" y="1878089"/>
            <a:ext cx="50762" cy="507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7455007" y="1198954"/>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7455007" y="10620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7455007" y="92524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7455007" y="1330666"/>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455007" y="146752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911193" y="788386"/>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911193" y="1604377"/>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p:cNvSpPr/>
          <p:nvPr/>
        </p:nvSpPr>
        <p:spPr>
          <a:xfrm>
            <a:off x="7911193" y="1198954"/>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Ellipse 34"/>
          <p:cNvSpPr/>
          <p:nvPr/>
        </p:nvSpPr>
        <p:spPr>
          <a:xfrm>
            <a:off x="7911193" y="10620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p:cNvSpPr/>
          <p:nvPr/>
        </p:nvSpPr>
        <p:spPr>
          <a:xfrm>
            <a:off x="7911193" y="92524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Ellipse 36"/>
          <p:cNvSpPr/>
          <p:nvPr/>
        </p:nvSpPr>
        <p:spPr>
          <a:xfrm>
            <a:off x="7911193" y="1330666"/>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Ellipse 37"/>
          <p:cNvSpPr/>
          <p:nvPr/>
        </p:nvSpPr>
        <p:spPr>
          <a:xfrm>
            <a:off x="7911193" y="146752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p:cNvSpPr/>
          <p:nvPr/>
        </p:nvSpPr>
        <p:spPr>
          <a:xfrm>
            <a:off x="8367380" y="1741233"/>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p:cNvSpPr/>
          <p:nvPr/>
        </p:nvSpPr>
        <p:spPr>
          <a:xfrm>
            <a:off x="8367380" y="651530"/>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8367380" y="788386"/>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8367380" y="1604377"/>
            <a:ext cx="50762" cy="507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44"/>
          <p:cNvSpPr/>
          <p:nvPr/>
        </p:nvSpPr>
        <p:spPr>
          <a:xfrm>
            <a:off x="8367380" y="1198954"/>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45"/>
          <p:cNvSpPr/>
          <p:nvPr/>
        </p:nvSpPr>
        <p:spPr>
          <a:xfrm>
            <a:off x="8367380" y="10620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p:cNvSpPr/>
          <p:nvPr/>
        </p:nvSpPr>
        <p:spPr>
          <a:xfrm>
            <a:off x="8367380" y="92524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Ellipse 47"/>
          <p:cNvSpPr/>
          <p:nvPr/>
        </p:nvSpPr>
        <p:spPr>
          <a:xfrm>
            <a:off x="8367380" y="1330666"/>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Ellipse 48"/>
          <p:cNvSpPr/>
          <p:nvPr/>
        </p:nvSpPr>
        <p:spPr>
          <a:xfrm>
            <a:off x="8367380" y="1467522"/>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4" name="Gerade Verbindung mit Pfeil 53"/>
          <p:cNvCxnSpPr/>
          <p:nvPr/>
        </p:nvCxnSpPr>
        <p:spPr>
          <a:xfrm>
            <a:off x="6091984" y="3936833"/>
            <a:ext cx="2619568" cy="7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rot="5400000" flipH="1" flipV="1">
            <a:off x="5444982" y="3289832"/>
            <a:ext cx="1294003" cy="7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feld 55"/>
          <p:cNvSpPr txBox="1"/>
          <p:nvPr/>
        </p:nvSpPr>
        <p:spPr>
          <a:xfrm rot="16200000">
            <a:off x="5372926" y="3135922"/>
            <a:ext cx="1140465" cy="246221"/>
          </a:xfrm>
          <a:prstGeom prst="rect">
            <a:avLst/>
          </a:prstGeom>
          <a:noFill/>
        </p:spPr>
        <p:txBody>
          <a:bodyPr wrap="square" rtlCol="0">
            <a:spAutoFit/>
          </a:bodyPr>
          <a:lstStyle/>
          <a:p>
            <a:r>
              <a:rPr lang="de-DE" sz="1000" dirty="0" err="1" smtClean="0">
                <a:latin typeface="Arial" pitchFamily="34" charset="0"/>
                <a:cs typeface="Arial" pitchFamily="34" charset="0"/>
              </a:rPr>
              <a:t>location</a:t>
            </a:r>
            <a:r>
              <a:rPr lang="de-DE" sz="1000" dirty="0" smtClean="0">
                <a:latin typeface="Arial" pitchFamily="34" charset="0"/>
                <a:cs typeface="Arial" pitchFamily="34" charset="0"/>
              </a:rPr>
              <a:t> </a:t>
            </a:r>
            <a:r>
              <a:rPr lang="de-DE" sz="1000" dirty="0" err="1" smtClean="0">
                <a:latin typeface="Arial" pitchFamily="34" charset="0"/>
                <a:cs typeface="Arial" pitchFamily="34" charset="0"/>
              </a:rPr>
              <a:t>space</a:t>
            </a:r>
            <a:endParaRPr lang="de-DE" sz="1000" dirty="0">
              <a:latin typeface="Arial" pitchFamily="34" charset="0"/>
              <a:cs typeface="Arial" pitchFamily="34" charset="0"/>
            </a:endParaRPr>
          </a:p>
        </p:txBody>
      </p:sp>
      <p:sp>
        <p:nvSpPr>
          <p:cNvPr id="57" name="Textfeld 56"/>
          <p:cNvSpPr txBox="1"/>
          <p:nvPr/>
        </p:nvSpPr>
        <p:spPr>
          <a:xfrm>
            <a:off x="6932425" y="3939902"/>
            <a:ext cx="866754" cy="246221"/>
          </a:xfrm>
          <a:prstGeom prst="rect">
            <a:avLst/>
          </a:prstGeom>
          <a:noFill/>
        </p:spPr>
        <p:txBody>
          <a:bodyPr wrap="square" rtlCol="0">
            <a:spAutoFit/>
          </a:bodyPr>
          <a:lstStyle/>
          <a:p>
            <a:r>
              <a:rPr lang="de-DE" sz="1000" dirty="0" smtClean="0">
                <a:latin typeface="Arial" pitchFamily="34" charset="0"/>
                <a:cs typeface="Arial" pitchFamily="34" charset="0"/>
              </a:rPr>
              <a:t>time </a:t>
            </a:r>
            <a:r>
              <a:rPr lang="de-DE" sz="1000" dirty="0" err="1" smtClean="0">
                <a:latin typeface="Arial" pitchFamily="34" charset="0"/>
                <a:cs typeface="Arial" pitchFamily="34" charset="0"/>
              </a:rPr>
              <a:t>space</a:t>
            </a:r>
            <a:endParaRPr lang="de-DE" sz="1000" dirty="0">
              <a:latin typeface="Arial" pitchFamily="34" charset="0"/>
              <a:cs typeface="Arial" pitchFamily="34" charset="0"/>
            </a:endParaRPr>
          </a:p>
        </p:txBody>
      </p:sp>
      <p:sp>
        <p:nvSpPr>
          <p:cNvPr id="58" name="Ellipse 57"/>
          <p:cNvSpPr/>
          <p:nvPr/>
        </p:nvSpPr>
        <p:spPr>
          <a:xfrm>
            <a:off x="6210939" y="3002986"/>
            <a:ext cx="50762" cy="50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 Verbindung 23"/>
          <p:cNvCxnSpPr/>
          <p:nvPr/>
        </p:nvCxnSpPr>
        <p:spPr>
          <a:xfrm rot="5400000">
            <a:off x="5791861" y="3491754"/>
            <a:ext cx="883709" cy="71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1" name="Ellipse 60"/>
          <p:cNvSpPr/>
          <p:nvPr/>
        </p:nvSpPr>
        <p:spPr>
          <a:xfrm>
            <a:off x="6653569" y="3002986"/>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p:cNvSpPr/>
          <p:nvPr/>
        </p:nvSpPr>
        <p:spPr>
          <a:xfrm>
            <a:off x="6653569" y="2871274"/>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p:cNvSpPr/>
          <p:nvPr/>
        </p:nvSpPr>
        <p:spPr>
          <a:xfrm>
            <a:off x="6653569" y="3144986"/>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p:cNvSpPr/>
          <p:nvPr/>
        </p:nvSpPr>
        <p:spPr>
          <a:xfrm>
            <a:off x="7109755" y="3008130"/>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Ellipse 64"/>
          <p:cNvSpPr/>
          <p:nvPr/>
        </p:nvSpPr>
        <p:spPr>
          <a:xfrm>
            <a:off x="7109755" y="2871274"/>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Ellipse 65"/>
          <p:cNvSpPr/>
          <p:nvPr/>
        </p:nvSpPr>
        <p:spPr>
          <a:xfrm>
            <a:off x="7109755" y="2734418"/>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Ellipse 66"/>
          <p:cNvSpPr/>
          <p:nvPr/>
        </p:nvSpPr>
        <p:spPr>
          <a:xfrm>
            <a:off x="7109755" y="3139842"/>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Ellipse 67"/>
          <p:cNvSpPr/>
          <p:nvPr/>
        </p:nvSpPr>
        <p:spPr>
          <a:xfrm>
            <a:off x="7109755" y="3276698"/>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Ellipse 68"/>
          <p:cNvSpPr/>
          <p:nvPr/>
        </p:nvSpPr>
        <p:spPr>
          <a:xfrm>
            <a:off x="7565942" y="3413554"/>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70" name="Gerade Verbindung mit Pfeil 69"/>
          <p:cNvCxnSpPr>
            <a:stCxn id="58" idx="7"/>
            <a:endCxn id="62" idx="3"/>
          </p:cNvCxnSpPr>
          <p:nvPr/>
        </p:nvCxnSpPr>
        <p:spPr>
          <a:xfrm rot="5400000" flipH="1" flipV="1">
            <a:off x="6409726" y="2759144"/>
            <a:ext cx="95817" cy="406734"/>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a:stCxn id="58" idx="6"/>
            <a:endCxn id="61" idx="2"/>
          </p:cNvCxnSpPr>
          <p:nvPr/>
        </p:nvCxnSpPr>
        <p:spPr>
          <a:xfrm>
            <a:off x="6261702" y="3028368"/>
            <a:ext cx="391867" cy="1014"/>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72" name="Gerade Verbindung mit Pfeil 71"/>
          <p:cNvCxnSpPr>
            <a:stCxn id="58" idx="5"/>
            <a:endCxn id="63" idx="2"/>
          </p:cNvCxnSpPr>
          <p:nvPr/>
        </p:nvCxnSpPr>
        <p:spPr>
          <a:xfrm rot="16200000" flipH="1">
            <a:off x="6391892" y="2908691"/>
            <a:ext cx="124052" cy="39930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73" name="Ellipse 72"/>
          <p:cNvSpPr/>
          <p:nvPr/>
        </p:nvSpPr>
        <p:spPr>
          <a:xfrm>
            <a:off x="7565942" y="3008130"/>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Ellipse 73"/>
          <p:cNvSpPr/>
          <p:nvPr/>
        </p:nvSpPr>
        <p:spPr>
          <a:xfrm>
            <a:off x="7565942" y="2871274"/>
            <a:ext cx="50762" cy="507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Ellipse 74"/>
          <p:cNvSpPr/>
          <p:nvPr/>
        </p:nvSpPr>
        <p:spPr>
          <a:xfrm>
            <a:off x="7565942" y="3139842"/>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Ellipse 75"/>
          <p:cNvSpPr/>
          <p:nvPr/>
        </p:nvSpPr>
        <p:spPr>
          <a:xfrm>
            <a:off x="7565942" y="3276698"/>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7" name="Ellipse 76"/>
          <p:cNvSpPr/>
          <p:nvPr/>
        </p:nvSpPr>
        <p:spPr>
          <a:xfrm>
            <a:off x="8022128" y="3413554"/>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Ellipse 77"/>
          <p:cNvSpPr/>
          <p:nvPr/>
        </p:nvSpPr>
        <p:spPr>
          <a:xfrm>
            <a:off x="8022128" y="3139842"/>
            <a:ext cx="50762" cy="507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Ellipse 78"/>
          <p:cNvSpPr/>
          <p:nvPr/>
        </p:nvSpPr>
        <p:spPr>
          <a:xfrm>
            <a:off x="8022128" y="3276698"/>
            <a:ext cx="50762" cy="5076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Ellipse 79"/>
          <p:cNvSpPr/>
          <p:nvPr/>
        </p:nvSpPr>
        <p:spPr>
          <a:xfrm>
            <a:off x="8478315" y="3276698"/>
            <a:ext cx="50762" cy="50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2" name="Gerade Verbindung 55"/>
          <p:cNvCxnSpPr>
            <a:stCxn id="80" idx="4"/>
          </p:cNvCxnSpPr>
          <p:nvPr/>
        </p:nvCxnSpPr>
        <p:spPr>
          <a:xfrm rot="5400000">
            <a:off x="8196124" y="3629885"/>
            <a:ext cx="609998" cy="514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4" name="Textfeld 83"/>
          <p:cNvSpPr txBox="1"/>
          <p:nvPr/>
        </p:nvSpPr>
        <p:spPr>
          <a:xfrm>
            <a:off x="6100004" y="3914929"/>
            <a:ext cx="496662" cy="246221"/>
          </a:xfrm>
          <a:prstGeom prst="rect">
            <a:avLst/>
          </a:prstGeom>
          <a:noFill/>
        </p:spPr>
        <p:txBody>
          <a:bodyPr wrap="square" rtlCol="0">
            <a:spAutoFit/>
          </a:bodyPr>
          <a:lstStyle/>
          <a:p>
            <a:r>
              <a:rPr lang="en-US" sz="1000" dirty="0" smtClean="0">
                <a:latin typeface="Arial" pitchFamily="34" charset="0"/>
                <a:cs typeface="Arial" pitchFamily="34" charset="0"/>
              </a:rPr>
              <a:t>t</a:t>
            </a:r>
            <a:r>
              <a:rPr lang="en-US" sz="1000" baseline="-25000" dirty="0">
                <a:latin typeface="Arial" pitchFamily="34" charset="0"/>
                <a:cs typeface="Arial" pitchFamily="34" charset="0"/>
              </a:rPr>
              <a:t>0</a:t>
            </a:r>
          </a:p>
        </p:txBody>
      </p:sp>
      <p:sp>
        <p:nvSpPr>
          <p:cNvPr id="85" name="Textfeld 84"/>
          <p:cNvSpPr txBox="1"/>
          <p:nvPr/>
        </p:nvSpPr>
        <p:spPr>
          <a:xfrm>
            <a:off x="8372353" y="3949529"/>
            <a:ext cx="496662" cy="246221"/>
          </a:xfrm>
          <a:prstGeom prst="rect">
            <a:avLst/>
          </a:prstGeom>
          <a:noFill/>
        </p:spPr>
        <p:txBody>
          <a:bodyPr wrap="square" rtlCol="0">
            <a:spAutoFit/>
          </a:bodyPr>
          <a:lstStyle/>
          <a:p>
            <a:r>
              <a:rPr lang="en-US" sz="1000" dirty="0" smtClean="0">
                <a:latin typeface="Arial" pitchFamily="34" charset="0"/>
                <a:cs typeface="Arial" pitchFamily="34" charset="0"/>
              </a:rPr>
              <a:t>t</a:t>
            </a:r>
            <a:r>
              <a:rPr lang="en-US" sz="1000" baseline="-25000" dirty="0" smtClean="0">
                <a:latin typeface="Arial" pitchFamily="34" charset="0"/>
                <a:cs typeface="Arial" pitchFamily="34" charset="0"/>
              </a:rPr>
              <a:t>1</a:t>
            </a:r>
            <a:endParaRPr lang="en-US" sz="1000" baseline="-25000" dirty="0">
              <a:latin typeface="Arial" pitchFamily="34" charset="0"/>
              <a:cs typeface="Arial" pitchFamily="34" charset="0"/>
            </a:endParaRPr>
          </a:p>
        </p:txBody>
      </p:sp>
      <p:cxnSp>
        <p:nvCxnSpPr>
          <p:cNvPr id="86" name="Gerade Verbindung mit Pfeil 85"/>
          <p:cNvCxnSpPr/>
          <p:nvPr/>
        </p:nvCxnSpPr>
        <p:spPr>
          <a:xfrm rot="5400000" flipH="1" flipV="1">
            <a:off x="6287359" y="952574"/>
            <a:ext cx="95817" cy="406734"/>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7" name="Gerade Verbindung mit Pfeil 86"/>
          <p:cNvCxnSpPr/>
          <p:nvPr/>
        </p:nvCxnSpPr>
        <p:spPr>
          <a:xfrm>
            <a:off x="6139335" y="1221798"/>
            <a:ext cx="391867" cy="1014"/>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88" name="Gerade Verbindung mit Pfeil 87"/>
          <p:cNvCxnSpPr/>
          <p:nvPr/>
        </p:nvCxnSpPr>
        <p:spPr>
          <a:xfrm rot="16200000" flipH="1">
            <a:off x="6269525" y="1102121"/>
            <a:ext cx="124052" cy="39930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67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Multiple Observations</a:t>
            </a:r>
            <a:endParaRPr lang="en-US" sz="1600" dirty="0">
              <a:solidFill>
                <a:schemeClr val="bg1">
                  <a:lumMod val="65000"/>
                </a:schemeClr>
              </a:solidFill>
            </a:endParaRPr>
          </a:p>
        </p:txBody>
      </p:sp>
      <p:sp>
        <p:nvSpPr>
          <p:cNvPr id="43" name="Inhaltsplatzhalter 2"/>
          <p:cNvSpPr>
            <a:spLocks noGrp="1"/>
          </p:cNvSpPr>
          <p:nvPr>
            <p:ph idx="1"/>
          </p:nvPr>
        </p:nvSpPr>
        <p:spPr>
          <a:xfrm>
            <a:off x="1195389" y="915566"/>
            <a:ext cx="7339012" cy="4032448"/>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de-DE" dirty="0" err="1"/>
              <a:t>We</a:t>
            </a:r>
            <a:r>
              <a:rPr lang="de-DE" dirty="0"/>
              <a:t> </a:t>
            </a:r>
            <a:r>
              <a:rPr lang="de-DE" dirty="0" err="1"/>
              <a:t>need</a:t>
            </a:r>
            <a:r>
              <a:rPr lang="de-DE" dirty="0"/>
              <a:t> </a:t>
            </a:r>
            <a:r>
              <a:rPr lang="de-DE" dirty="0" err="1"/>
              <a:t>to</a:t>
            </a:r>
            <a:r>
              <a:rPr lang="de-DE" dirty="0"/>
              <a:t> </a:t>
            </a:r>
            <a:r>
              <a:rPr lang="de-DE" dirty="0" err="1"/>
              <a:t>track</a:t>
            </a:r>
            <a:r>
              <a:rPr lang="de-DE" dirty="0"/>
              <a:t> </a:t>
            </a:r>
            <a:r>
              <a:rPr lang="de-DE" dirty="0" err="1"/>
              <a:t>where</a:t>
            </a:r>
            <a:r>
              <a:rPr lang="de-DE" dirty="0"/>
              <a:t> </a:t>
            </a:r>
            <a:r>
              <a:rPr lang="de-DE" dirty="0" err="1"/>
              <a:t>true</a:t>
            </a:r>
            <a:r>
              <a:rPr lang="de-DE" dirty="0"/>
              <a:t> </a:t>
            </a:r>
            <a:r>
              <a:rPr lang="de-DE" dirty="0" err="1"/>
              <a:t>hit</a:t>
            </a:r>
            <a:r>
              <a:rPr lang="de-DE" dirty="0"/>
              <a:t> </a:t>
            </a:r>
            <a:r>
              <a:rPr lang="de-DE" dirty="0" err="1"/>
              <a:t>worlds</a:t>
            </a:r>
            <a:r>
              <a:rPr lang="de-DE" dirty="0"/>
              <a:t> </a:t>
            </a:r>
            <a:r>
              <a:rPr lang="de-DE" dirty="0" err="1"/>
              <a:t>are</a:t>
            </a:r>
            <a:r>
              <a:rPr lang="de-DE" dirty="0"/>
              <a:t> </a:t>
            </a:r>
            <a:r>
              <a:rPr lang="de-DE" dirty="0" err="1"/>
              <a:t>located</a:t>
            </a:r>
            <a:endParaRPr lang="de-DE" dirty="0"/>
          </a:p>
          <a:p>
            <a:pPr lvl="1"/>
            <a:r>
              <a:rPr lang="de-DE" dirty="0"/>
              <a:t>2*|S| </a:t>
            </a:r>
            <a:r>
              <a:rPr lang="de-DE" dirty="0" err="1"/>
              <a:t>classes</a:t>
            </a:r>
            <a:r>
              <a:rPr lang="de-DE" dirty="0"/>
              <a:t> </a:t>
            </a:r>
            <a:r>
              <a:rPr lang="de-DE" dirty="0" err="1"/>
              <a:t>of</a:t>
            </a:r>
            <a:r>
              <a:rPr lang="de-DE" dirty="0"/>
              <a:t> </a:t>
            </a:r>
            <a:r>
              <a:rPr lang="de-DE" dirty="0" err="1"/>
              <a:t>equivalent</a:t>
            </a:r>
            <a:r>
              <a:rPr lang="de-DE" dirty="0"/>
              <a:t> </a:t>
            </a:r>
            <a:r>
              <a:rPr lang="de-DE" dirty="0" err="1"/>
              <a:t>worlds</a:t>
            </a:r>
            <a:endParaRPr lang="de-DE" dirty="0"/>
          </a:p>
          <a:p>
            <a:pPr lvl="1"/>
            <a:r>
              <a:rPr lang="de-DE" dirty="0" err="1"/>
              <a:t>One</a:t>
            </a:r>
            <a:r>
              <a:rPr lang="de-DE" dirty="0"/>
              <a:t> </a:t>
            </a:r>
            <a:r>
              <a:rPr lang="de-DE" dirty="0" err="1"/>
              <a:t>class</a:t>
            </a:r>
            <a:r>
              <a:rPr lang="de-DE" dirty="0"/>
              <a:t> </a:t>
            </a:r>
            <a:r>
              <a:rPr lang="de-DE" dirty="0" smtClean="0"/>
              <a:t>S</a:t>
            </a:r>
            <a:r>
              <a:rPr lang="de-DE" baseline="-25000" dirty="0" smtClean="0"/>
              <a:t>i</a:t>
            </a:r>
            <a:r>
              <a:rPr lang="de-DE" baseline="30000" dirty="0" smtClean="0"/>
              <a:t>- </a:t>
            </a:r>
            <a:r>
              <a:rPr lang="de-DE" dirty="0" err="1"/>
              <a:t>corresponding</a:t>
            </a:r>
            <a:r>
              <a:rPr lang="de-DE" dirty="0"/>
              <a:t> </a:t>
            </a:r>
            <a:r>
              <a:rPr lang="de-DE" dirty="0" err="1"/>
              <a:t>to</a:t>
            </a:r>
            <a:r>
              <a:rPr lang="de-DE" dirty="0"/>
              <a:t> </a:t>
            </a:r>
            <a:r>
              <a:rPr lang="de-DE" dirty="0" err="1"/>
              <a:t>worlds</a:t>
            </a:r>
            <a:r>
              <a:rPr lang="de-DE" dirty="0"/>
              <a:t> </a:t>
            </a:r>
            <a:r>
              <a:rPr lang="de-DE" dirty="0" err="1"/>
              <a:t>where</a:t>
            </a:r>
            <a:r>
              <a:rPr lang="de-DE" dirty="0"/>
              <a:t> o </a:t>
            </a:r>
            <a:r>
              <a:rPr lang="de-DE" dirty="0" err="1"/>
              <a:t>is</a:t>
            </a:r>
            <a:r>
              <a:rPr lang="de-DE" dirty="0"/>
              <a:t> </a:t>
            </a:r>
            <a:r>
              <a:rPr lang="de-DE" dirty="0" err="1"/>
              <a:t>located</a:t>
            </a:r>
            <a:r>
              <a:rPr lang="de-DE" dirty="0"/>
              <a:t> in </a:t>
            </a:r>
            <a:r>
              <a:rPr lang="de-DE" dirty="0" err="1"/>
              <a:t>state</a:t>
            </a:r>
            <a:r>
              <a:rPr lang="de-DE" dirty="0"/>
              <a:t> </a:t>
            </a:r>
            <a:r>
              <a:rPr lang="de-DE" dirty="0" smtClean="0"/>
              <a:t>s</a:t>
            </a:r>
            <a:r>
              <a:rPr lang="de-DE" baseline="-25000" dirty="0" smtClean="0"/>
              <a:t>i</a:t>
            </a:r>
            <a:r>
              <a:rPr lang="de-DE" dirty="0"/>
              <a:t>, </a:t>
            </a:r>
            <a:r>
              <a:rPr lang="de-DE" dirty="0" err="1"/>
              <a:t>and</a:t>
            </a:r>
            <a:r>
              <a:rPr lang="de-DE" dirty="0"/>
              <a:t> o </a:t>
            </a:r>
            <a:r>
              <a:rPr lang="de-DE" dirty="0" err="1"/>
              <a:t>has</a:t>
            </a:r>
            <a:r>
              <a:rPr lang="de-DE" dirty="0"/>
              <a:t> not </a:t>
            </a:r>
            <a:r>
              <a:rPr lang="de-DE" dirty="0" err="1"/>
              <a:t>intersected</a:t>
            </a:r>
            <a:r>
              <a:rPr lang="de-DE" dirty="0"/>
              <a:t> </a:t>
            </a:r>
            <a:r>
              <a:rPr lang="de-DE" dirty="0" err="1"/>
              <a:t>the</a:t>
            </a:r>
            <a:r>
              <a:rPr lang="de-DE" dirty="0"/>
              <a:t> </a:t>
            </a:r>
            <a:r>
              <a:rPr lang="de-DE" dirty="0" err="1"/>
              <a:t>window</a:t>
            </a:r>
            <a:endParaRPr lang="de-DE" dirty="0"/>
          </a:p>
          <a:p>
            <a:pPr lvl="1"/>
            <a:r>
              <a:rPr lang="de-DE" dirty="0" err="1"/>
              <a:t>One</a:t>
            </a:r>
            <a:r>
              <a:rPr lang="de-DE" dirty="0"/>
              <a:t> </a:t>
            </a:r>
            <a:r>
              <a:rPr lang="de-DE" dirty="0" err="1"/>
              <a:t>class</a:t>
            </a:r>
            <a:r>
              <a:rPr lang="de-DE" dirty="0"/>
              <a:t> </a:t>
            </a:r>
            <a:r>
              <a:rPr lang="de-DE" dirty="0" smtClean="0"/>
              <a:t>S</a:t>
            </a:r>
            <a:r>
              <a:rPr lang="de-DE" baseline="-25000" dirty="0" smtClean="0"/>
              <a:t>i</a:t>
            </a:r>
            <a:r>
              <a:rPr lang="de-DE" baseline="30000" dirty="0" smtClean="0"/>
              <a:t>+</a:t>
            </a:r>
            <a:r>
              <a:rPr lang="de-DE" dirty="0" smtClean="0"/>
              <a:t> </a:t>
            </a:r>
            <a:r>
              <a:rPr lang="de-DE" dirty="0" err="1"/>
              <a:t>corresponding</a:t>
            </a:r>
            <a:r>
              <a:rPr lang="de-DE" dirty="0"/>
              <a:t> </a:t>
            </a:r>
            <a:r>
              <a:rPr lang="de-DE" dirty="0" err="1"/>
              <a:t>to</a:t>
            </a:r>
            <a:r>
              <a:rPr lang="de-DE" dirty="0"/>
              <a:t> </a:t>
            </a:r>
            <a:r>
              <a:rPr lang="de-DE" dirty="0" err="1"/>
              <a:t>worlds</a:t>
            </a:r>
            <a:r>
              <a:rPr lang="de-DE" dirty="0"/>
              <a:t> </a:t>
            </a:r>
            <a:r>
              <a:rPr lang="de-DE" dirty="0" err="1"/>
              <a:t>where</a:t>
            </a:r>
            <a:r>
              <a:rPr lang="de-DE" dirty="0"/>
              <a:t> o </a:t>
            </a:r>
            <a:r>
              <a:rPr lang="de-DE" dirty="0" err="1"/>
              <a:t>is</a:t>
            </a:r>
            <a:r>
              <a:rPr lang="de-DE" dirty="0"/>
              <a:t> </a:t>
            </a:r>
            <a:r>
              <a:rPr lang="de-DE" dirty="0" err="1"/>
              <a:t>located</a:t>
            </a:r>
            <a:r>
              <a:rPr lang="de-DE" dirty="0"/>
              <a:t> in </a:t>
            </a:r>
            <a:r>
              <a:rPr lang="de-DE" dirty="0" err="1"/>
              <a:t>state</a:t>
            </a:r>
            <a:r>
              <a:rPr lang="de-DE" dirty="0"/>
              <a:t> </a:t>
            </a:r>
            <a:r>
              <a:rPr lang="de-DE" dirty="0" smtClean="0"/>
              <a:t>s</a:t>
            </a:r>
            <a:r>
              <a:rPr lang="de-DE" baseline="-25000" dirty="0" smtClean="0"/>
              <a:t>i</a:t>
            </a:r>
            <a:r>
              <a:rPr lang="de-DE" dirty="0"/>
              <a:t>, </a:t>
            </a:r>
            <a:r>
              <a:rPr lang="de-DE" dirty="0" err="1"/>
              <a:t>and</a:t>
            </a:r>
            <a:r>
              <a:rPr lang="de-DE" dirty="0"/>
              <a:t> o </a:t>
            </a:r>
            <a:r>
              <a:rPr lang="de-DE" dirty="0" err="1"/>
              <a:t>has</a:t>
            </a:r>
            <a:r>
              <a:rPr lang="de-DE" dirty="0"/>
              <a:t> not </a:t>
            </a:r>
            <a:r>
              <a:rPr lang="de-DE" dirty="0" err="1"/>
              <a:t>intersected</a:t>
            </a:r>
            <a:r>
              <a:rPr lang="de-DE" dirty="0"/>
              <a:t> </a:t>
            </a:r>
            <a:r>
              <a:rPr lang="de-DE" dirty="0" err="1"/>
              <a:t>the</a:t>
            </a:r>
            <a:r>
              <a:rPr lang="de-DE" dirty="0"/>
              <a:t> </a:t>
            </a:r>
            <a:r>
              <a:rPr lang="de-DE" dirty="0" err="1" smtClean="0"/>
              <a:t>window</a:t>
            </a:r>
            <a:endParaRPr lang="de-DE" dirty="0"/>
          </a:p>
        </p:txBody>
      </p:sp>
      <p:pic>
        <p:nvPicPr>
          <p:cNvPr id="8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089" y="1061403"/>
            <a:ext cx="375686" cy="219150"/>
          </a:xfrm>
          <a:prstGeom prst="rect">
            <a:avLst/>
          </a:prstGeom>
        </p:spPr>
      </p:pic>
      <mc:AlternateContent xmlns:mc="http://schemas.openxmlformats.org/markup-compatibility/2006" xmlns:a14="http://schemas.microsoft.com/office/drawing/2010/main">
        <mc:Choice Requires="a14">
          <p:sp>
            <p:nvSpPr>
              <p:cNvPr id="89" name="TextBox 2"/>
              <p:cNvSpPr txBox="1"/>
              <p:nvPr/>
            </p:nvSpPr>
            <p:spPr>
              <a:xfrm>
                <a:off x="6270190" y="1160634"/>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89" name="TextBox 2"/>
              <p:cNvSpPr txBox="1">
                <a:spLocks noRot="1" noChangeAspect="1" noMove="1" noResize="1" noEditPoints="1" noAdjustHandles="1" noChangeArrowheads="1" noChangeShapeType="1" noTextEdit="1"/>
              </p:cNvSpPr>
              <p:nvPr/>
            </p:nvSpPr>
            <p:spPr>
              <a:xfrm>
                <a:off x="6270190" y="1160634"/>
                <a:ext cx="2203231" cy="743537"/>
              </a:xfrm>
              <a:prstGeom prst="rect">
                <a:avLst/>
              </a:prstGeom>
              <a:blipFill rotWithShape="0">
                <a:blip r:embed="rId3"/>
                <a:stretch>
                  <a:fillRect/>
                </a:stretch>
              </a:blipFill>
            </p:spPr>
            <p:txBody>
              <a:bodyPr/>
              <a:lstStyle/>
              <a:p>
                <a:r>
                  <a:rPr lang="de-DE">
                    <a:noFill/>
                  </a:rPr>
                  <a:t> </a:t>
                </a:r>
              </a:p>
            </p:txBody>
          </p:sp>
        </mc:Fallback>
      </mc:AlternateContent>
      <p:sp>
        <p:nvSpPr>
          <p:cNvPr id="90" name="Ellipse 89"/>
          <p:cNvSpPr/>
          <p:nvPr/>
        </p:nvSpPr>
        <p:spPr>
          <a:xfrm>
            <a:off x="227381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Ellipse 90"/>
          <p:cNvSpPr/>
          <p:nvPr/>
        </p:nvSpPr>
        <p:spPr>
          <a:xfrm>
            <a:off x="227381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Ellipse 91"/>
          <p:cNvSpPr/>
          <p:nvPr/>
        </p:nvSpPr>
        <p:spPr>
          <a:xfrm>
            <a:off x="227381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Ellipse 92"/>
          <p:cNvSpPr/>
          <p:nvPr/>
        </p:nvSpPr>
        <p:spPr>
          <a:xfrm>
            <a:off x="299389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Ellipse 93"/>
          <p:cNvSpPr/>
          <p:nvPr/>
        </p:nvSpPr>
        <p:spPr>
          <a:xfrm>
            <a:off x="299389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Ellipse 94"/>
          <p:cNvSpPr/>
          <p:nvPr/>
        </p:nvSpPr>
        <p:spPr>
          <a:xfrm>
            <a:off x="299389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Ellipse 95"/>
          <p:cNvSpPr/>
          <p:nvPr/>
        </p:nvSpPr>
        <p:spPr>
          <a:xfrm>
            <a:off x="371397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Ellipse 96"/>
          <p:cNvSpPr/>
          <p:nvPr/>
        </p:nvSpPr>
        <p:spPr>
          <a:xfrm>
            <a:off x="371397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8" name="Ellipse 97"/>
          <p:cNvSpPr/>
          <p:nvPr/>
        </p:nvSpPr>
        <p:spPr>
          <a:xfrm>
            <a:off x="371397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9" name="Ellipse 98"/>
          <p:cNvSpPr/>
          <p:nvPr/>
        </p:nvSpPr>
        <p:spPr>
          <a:xfrm>
            <a:off x="443405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0" name="Ellipse 99"/>
          <p:cNvSpPr/>
          <p:nvPr/>
        </p:nvSpPr>
        <p:spPr>
          <a:xfrm>
            <a:off x="443405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1" name="Ellipse 100"/>
          <p:cNvSpPr/>
          <p:nvPr/>
        </p:nvSpPr>
        <p:spPr>
          <a:xfrm>
            <a:off x="443405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Textfeld 101"/>
          <p:cNvSpPr txBox="1"/>
          <p:nvPr/>
        </p:nvSpPr>
        <p:spPr>
          <a:xfrm>
            <a:off x="2104611" y="2218904"/>
            <a:ext cx="460382" cy="307777"/>
          </a:xfrm>
          <a:prstGeom prst="rect">
            <a:avLst/>
          </a:prstGeom>
          <a:noFill/>
        </p:spPr>
        <p:txBody>
          <a:bodyPr wrap="none" rtlCol="0">
            <a:spAutoFit/>
          </a:bodyPr>
          <a:lstStyle/>
          <a:p>
            <a:r>
              <a:rPr lang="de-DE" dirty="0" smtClean="0"/>
              <a:t>t=0</a:t>
            </a:r>
            <a:endParaRPr lang="de-DE" dirty="0"/>
          </a:p>
        </p:txBody>
      </p:sp>
      <p:sp>
        <p:nvSpPr>
          <p:cNvPr id="103" name="Textfeld 102"/>
          <p:cNvSpPr txBox="1"/>
          <p:nvPr/>
        </p:nvSpPr>
        <p:spPr>
          <a:xfrm>
            <a:off x="2849874" y="2218904"/>
            <a:ext cx="460382" cy="307777"/>
          </a:xfrm>
          <a:prstGeom prst="rect">
            <a:avLst/>
          </a:prstGeom>
          <a:noFill/>
        </p:spPr>
        <p:txBody>
          <a:bodyPr wrap="none" rtlCol="0">
            <a:spAutoFit/>
          </a:bodyPr>
          <a:lstStyle/>
          <a:p>
            <a:r>
              <a:rPr lang="de-DE" dirty="0" smtClean="0"/>
              <a:t>t=1</a:t>
            </a:r>
            <a:endParaRPr lang="de-DE" dirty="0"/>
          </a:p>
        </p:txBody>
      </p:sp>
      <p:sp>
        <p:nvSpPr>
          <p:cNvPr id="104" name="Textfeld 103"/>
          <p:cNvSpPr txBox="1"/>
          <p:nvPr/>
        </p:nvSpPr>
        <p:spPr>
          <a:xfrm>
            <a:off x="3555268" y="2218904"/>
            <a:ext cx="460382" cy="307777"/>
          </a:xfrm>
          <a:prstGeom prst="rect">
            <a:avLst/>
          </a:prstGeom>
          <a:noFill/>
        </p:spPr>
        <p:txBody>
          <a:bodyPr wrap="none" rtlCol="0">
            <a:spAutoFit/>
          </a:bodyPr>
          <a:lstStyle/>
          <a:p>
            <a:r>
              <a:rPr lang="de-DE" dirty="0" smtClean="0"/>
              <a:t>t=2</a:t>
            </a:r>
            <a:endParaRPr lang="de-DE" dirty="0"/>
          </a:p>
        </p:txBody>
      </p:sp>
      <p:sp>
        <p:nvSpPr>
          <p:cNvPr id="105" name="Textfeld 104"/>
          <p:cNvSpPr txBox="1"/>
          <p:nvPr/>
        </p:nvSpPr>
        <p:spPr>
          <a:xfrm>
            <a:off x="4268524" y="2218904"/>
            <a:ext cx="460382" cy="307777"/>
          </a:xfrm>
          <a:prstGeom prst="rect">
            <a:avLst/>
          </a:prstGeom>
          <a:noFill/>
        </p:spPr>
        <p:txBody>
          <a:bodyPr wrap="none" rtlCol="0">
            <a:spAutoFit/>
          </a:bodyPr>
          <a:lstStyle/>
          <a:p>
            <a:r>
              <a:rPr lang="de-DE" dirty="0" smtClean="0"/>
              <a:t>t=3</a:t>
            </a:r>
            <a:endParaRPr lang="de-DE" dirty="0"/>
          </a:p>
        </p:txBody>
      </p:sp>
      <p:sp>
        <p:nvSpPr>
          <p:cNvPr id="106" name="Textfeld 105"/>
          <p:cNvSpPr txBox="1"/>
          <p:nvPr/>
        </p:nvSpPr>
        <p:spPr>
          <a:xfrm>
            <a:off x="1914472" y="915566"/>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107" name="Textfeld 106"/>
          <p:cNvSpPr txBox="1"/>
          <p:nvPr/>
        </p:nvSpPr>
        <p:spPr>
          <a:xfrm>
            <a:off x="1892058" y="1339951"/>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108" name="Textfeld 107"/>
          <p:cNvSpPr txBox="1"/>
          <p:nvPr/>
        </p:nvSpPr>
        <p:spPr>
          <a:xfrm>
            <a:off x="1943150" y="1799459"/>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sp>
        <p:nvSpPr>
          <p:cNvPr id="127" name="Rechteck 16"/>
          <p:cNvSpPr/>
          <p:nvPr/>
        </p:nvSpPr>
        <p:spPr>
          <a:xfrm>
            <a:off x="2843808" y="987574"/>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cxnSp>
        <p:nvCxnSpPr>
          <p:cNvPr id="129" name="Gerade Verbindung mit Pfeil 128"/>
          <p:cNvCxnSpPr/>
          <p:nvPr/>
        </p:nvCxnSpPr>
        <p:spPr>
          <a:xfrm>
            <a:off x="2396735" y="1209446"/>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flipV="1">
            <a:off x="3116815" y="1641494"/>
            <a:ext cx="618246"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a:off x="3137906" y="2022625"/>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7" name="Gerade Verbindung mit Pfeil 136"/>
          <p:cNvCxnSpPr/>
          <p:nvPr/>
        </p:nvCxnSpPr>
        <p:spPr>
          <a:xfrm flipV="1">
            <a:off x="3857156" y="1209446"/>
            <a:ext cx="597985" cy="33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8" name="Gerade Verbindung mit Pfeil 137"/>
          <p:cNvCxnSpPr/>
          <p:nvPr/>
        </p:nvCxnSpPr>
        <p:spPr>
          <a:xfrm>
            <a:off x="3836895" y="1641494"/>
            <a:ext cx="597155" cy="3811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9" name="Gerade Verbindung mit Pfeil 138"/>
          <p:cNvCxnSpPr/>
          <p:nvPr/>
        </p:nvCxnSpPr>
        <p:spPr>
          <a:xfrm>
            <a:off x="3857986" y="2022625"/>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0" name="Gerade Verbindung mit Pfeil 139"/>
          <p:cNvCxnSpPr/>
          <p:nvPr/>
        </p:nvCxnSpPr>
        <p:spPr>
          <a:xfrm flipV="1">
            <a:off x="3844338" y="1641494"/>
            <a:ext cx="610803" cy="3295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362" y="1908411"/>
            <a:ext cx="375686" cy="219150"/>
          </a:xfrm>
          <a:prstGeom prst="rect">
            <a:avLst/>
          </a:prstGeom>
        </p:spPr>
      </p:pic>
      <p:sp>
        <p:nvSpPr>
          <p:cNvPr id="2" name="Foliennummernplatzhalter 1"/>
          <p:cNvSpPr>
            <a:spLocks noGrp="1"/>
          </p:cNvSpPr>
          <p:nvPr>
            <p:ph type="sldNum" sz="quarter" idx="12"/>
          </p:nvPr>
        </p:nvSpPr>
        <p:spPr/>
        <p:txBody>
          <a:bodyPr/>
          <a:lstStyle/>
          <a:p>
            <a:fld id="{7DC1BBB0-96F0-4077-A278-0F3FB5C104D3}" type="slidenum">
              <a:rPr lang="de-DE" smtClean="0"/>
              <a:pPr/>
              <a:t>105</a:t>
            </a:fld>
            <a:endParaRPr lang="de-DE"/>
          </a:p>
        </p:txBody>
      </p:sp>
    </p:spTree>
    <p:extLst>
      <p:ext uri="{BB962C8B-B14F-4D97-AF65-F5344CB8AC3E}">
        <p14:creationId xmlns:p14="http://schemas.microsoft.com/office/powerpoint/2010/main" val="3822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6518535" y="2597556"/>
            <a:ext cx="947551" cy="68529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7466087" y="2602623"/>
            <a:ext cx="924656" cy="6832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7465678" y="3285229"/>
            <a:ext cx="925066" cy="68084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6518535" y="3280676"/>
            <a:ext cx="947551" cy="68084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itel 1"/>
          <p:cNvSpPr>
            <a:spLocks noGrp="1"/>
          </p:cNvSpPr>
          <p:nvPr>
            <p:ph type="title"/>
          </p:nvPr>
        </p:nvSpPr>
        <p:spPr>
          <a:xfrm>
            <a:off x="1195389" y="95844"/>
            <a:ext cx="7339012" cy="675706"/>
          </a:xfrm>
        </p:spPr>
        <p:txBody>
          <a:bodyPr>
            <a:normAutofit/>
          </a:bodyPr>
          <a:lstStyle/>
          <a:p>
            <a:r>
              <a:rPr lang="en-US" dirty="0" smtClean="0"/>
              <a:t>Multiple Observations</a:t>
            </a:r>
            <a:endParaRPr lang="en-US" sz="1600" dirty="0">
              <a:solidFill>
                <a:schemeClr val="bg1">
                  <a:lumMod val="65000"/>
                </a:schemeClr>
              </a:solidFill>
            </a:endParaRPr>
          </a:p>
        </p:txBody>
      </p:sp>
      <p:sp>
        <p:nvSpPr>
          <p:cNvPr id="43" name="Inhaltsplatzhalter 2"/>
          <p:cNvSpPr>
            <a:spLocks noGrp="1"/>
          </p:cNvSpPr>
          <p:nvPr>
            <p:ph idx="1"/>
          </p:nvPr>
        </p:nvSpPr>
        <p:spPr>
          <a:xfrm>
            <a:off x="1195389" y="915566"/>
            <a:ext cx="7339012" cy="4032448"/>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8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089" y="1061403"/>
            <a:ext cx="375686" cy="219150"/>
          </a:xfrm>
          <a:prstGeom prst="rect">
            <a:avLst/>
          </a:prstGeom>
        </p:spPr>
      </p:pic>
      <mc:AlternateContent xmlns:mc="http://schemas.openxmlformats.org/markup-compatibility/2006" xmlns:a14="http://schemas.microsoft.com/office/drawing/2010/main">
        <mc:Choice Requires="a14">
          <p:sp>
            <p:nvSpPr>
              <p:cNvPr id="83" name="TextBox 5"/>
              <p:cNvSpPr txBox="1"/>
              <p:nvPr/>
            </p:nvSpPr>
            <p:spPr>
              <a:xfrm>
                <a:off x="1985778" y="2503224"/>
                <a:ext cx="712310" cy="1465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
                              <m:r>
                                <a:rPr lang="de-DE" sz="1600" b="0" i="1" smtClean="0">
                                  <a:latin typeface="Cambria Math" panose="02040503050406030204" pitchFamily="18" charset="0"/>
                                </a:rPr>
                                <m:t>0</m:t>
                              </m:r>
                            </m:e>
                            <m:e>
                              <m:r>
                                <a:rPr lang="de-DE" sz="1600" b="0" i="1" smtClean="0">
                                  <a:latin typeface="Cambria Math" panose="02040503050406030204" pitchFamily="18" charset="0"/>
                                </a:rPr>
                                <m:t>0</m:t>
                              </m:r>
                            </m:e>
                            <m:e>
                              <m:r>
                                <a:rPr lang="de-DE" sz="1600" b="0" i="1" smtClean="0">
                                  <a:latin typeface="Cambria Math" panose="02040503050406030204" pitchFamily="18" charset="0"/>
                                </a:rPr>
                                <m:t>0</m:t>
                              </m:r>
                            </m:e>
                          </m:eqArr>
                        </m:e>
                      </m:d>
                    </m:oMath>
                  </m:oMathPara>
                </a14:m>
                <a:endParaRPr lang="de-DE" sz="1600" dirty="0"/>
              </a:p>
            </p:txBody>
          </p:sp>
        </mc:Choice>
        <mc:Fallback xmlns="">
          <p:sp>
            <p:nvSpPr>
              <p:cNvPr id="83" name="TextBox 5"/>
              <p:cNvSpPr txBox="1">
                <a:spLocks noRot="1" noChangeAspect="1" noMove="1" noResize="1" noEditPoints="1" noAdjustHandles="1" noChangeArrowheads="1" noChangeShapeType="1" noTextEdit="1"/>
              </p:cNvSpPr>
              <p:nvPr/>
            </p:nvSpPr>
            <p:spPr>
              <a:xfrm>
                <a:off x="1985778" y="2503224"/>
                <a:ext cx="712310" cy="1465273"/>
              </a:xfrm>
              <a:prstGeom prst="rect">
                <a:avLst/>
              </a:prstGeom>
              <a:blipFill rotWithShape="0">
                <a:blip r:embed="rId3"/>
                <a:stretch>
                  <a:fillRect/>
                </a:stretch>
              </a:blipFill>
            </p:spPr>
            <p:txBody>
              <a:bodyPr/>
              <a:lstStyle/>
              <a:p>
                <a:r>
                  <a:rPr lang="de-DE">
                    <a:noFill/>
                  </a:rPr>
                  <a:t> </a:t>
                </a:r>
              </a:p>
            </p:txBody>
          </p:sp>
        </mc:Fallback>
      </mc:AlternateContent>
      <p:sp>
        <p:nvSpPr>
          <p:cNvPr id="90" name="Ellipse 89"/>
          <p:cNvSpPr/>
          <p:nvPr/>
        </p:nvSpPr>
        <p:spPr>
          <a:xfrm>
            <a:off x="227381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Ellipse 90"/>
          <p:cNvSpPr/>
          <p:nvPr/>
        </p:nvSpPr>
        <p:spPr>
          <a:xfrm>
            <a:off x="227381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Ellipse 91"/>
          <p:cNvSpPr/>
          <p:nvPr/>
        </p:nvSpPr>
        <p:spPr>
          <a:xfrm>
            <a:off x="227381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Ellipse 92"/>
          <p:cNvSpPr/>
          <p:nvPr/>
        </p:nvSpPr>
        <p:spPr>
          <a:xfrm>
            <a:off x="299389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Ellipse 93"/>
          <p:cNvSpPr/>
          <p:nvPr/>
        </p:nvSpPr>
        <p:spPr>
          <a:xfrm>
            <a:off x="299389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Ellipse 94"/>
          <p:cNvSpPr/>
          <p:nvPr/>
        </p:nvSpPr>
        <p:spPr>
          <a:xfrm>
            <a:off x="299389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Ellipse 95"/>
          <p:cNvSpPr/>
          <p:nvPr/>
        </p:nvSpPr>
        <p:spPr>
          <a:xfrm>
            <a:off x="371397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Ellipse 96"/>
          <p:cNvSpPr/>
          <p:nvPr/>
        </p:nvSpPr>
        <p:spPr>
          <a:xfrm>
            <a:off x="371397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8" name="Ellipse 97"/>
          <p:cNvSpPr/>
          <p:nvPr/>
        </p:nvSpPr>
        <p:spPr>
          <a:xfrm>
            <a:off x="371397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9" name="Ellipse 98"/>
          <p:cNvSpPr/>
          <p:nvPr/>
        </p:nvSpPr>
        <p:spPr>
          <a:xfrm>
            <a:off x="4434050" y="10865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0" name="Ellipse 99"/>
          <p:cNvSpPr/>
          <p:nvPr/>
        </p:nvSpPr>
        <p:spPr>
          <a:xfrm>
            <a:off x="4434050" y="15185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1" name="Ellipse 100"/>
          <p:cNvSpPr/>
          <p:nvPr/>
        </p:nvSpPr>
        <p:spPr>
          <a:xfrm>
            <a:off x="4434050" y="19506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Textfeld 101"/>
          <p:cNvSpPr txBox="1"/>
          <p:nvPr/>
        </p:nvSpPr>
        <p:spPr>
          <a:xfrm>
            <a:off x="2104611" y="2218904"/>
            <a:ext cx="460382" cy="307777"/>
          </a:xfrm>
          <a:prstGeom prst="rect">
            <a:avLst/>
          </a:prstGeom>
          <a:noFill/>
        </p:spPr>
        <p:txBody>
          <a:bodyPr wrap="none" rtlCol="0">
            <a:spAutoFit/>
          </a:bodyPr>
          <a:lstStyle/>
          <a:p>
            <a:r>
              <a:rPr lang="de-DE" dirty="0" smtClean="0"/>
              <a:t>t=0</a:t>
            </a:r>
            <a:endParaRPr lang="de-DE" dirty="0"/>
          </a:p>
        </p:txBody>
      </p:sp>
      <p:sp>
        <p:nvSpPr>
          <p:cNvPr id="103" name="Textfeld 102"/>
          <p:cNvSpPr txBox="1"/>
          <p:nvPr/>
        </p:nvSpPr>
        <p:spPr>
          <a:xfrm>
            <a:off x="2849874" y="2218904"/>
            <a:ext cx="460382" cy="307777"/>
          </a:xfrm>
          <a:prstGeom prst="rect">
            <a:avLst/>
          </a:prstGeom>
          <a:noFill/>
        </p:spPr>
        <p:txBody>
          <a:bodyPr wrap="none" rtlCol="0">
            <a:spAutoFit/>
          </a:bodyPr>
          <a:lstStyle/>
          <a:p>
            <a:r>
              <a:rPr lang="de-DE" dirty="0" smtClean="0"/>
              <a:t>t=1</a:t>
            </a:r>
            <a:endParaRPr lang="de-DE" dirty="0"/>
          </a:p>
        </p:txBody>
      </p:sp>
      <p:sp>
        <p:nvSpPr>
          <p:cNvPr id="104" name="Textfeld 103"/>
          <p:cNvSpPr txBox="1"/>
          <p:nvPr/>
        </p:nvSpPr>
        <p:spPr>
          <a:xfrm>
            <a:off x="3555268" y="2218904"/>
            <a:ext cx="460382" cy="307777"/>
          </a:xfrm>
          <a:prstGeom prst="rect">
            <a:avLst/>
          </a:prstGeom>
          <a:noFill/>
        </p:spPr>
        <p:txBody>
          <a:bodyPr wrap="none" rtlCol="0">
            <a:spAutoFit/>
          </a:bodyPr>
          <a:lstStyle/>
          <a:p>
            <a:r>
              <a:rPr lang="de-DE" dirty="0" smtClean="0"/>
              <a:t>t=2</a:t>
            </a:r>
            <a:endParaRPr lang="de-DE" dirty="0"/>
          </a:p>
        </p:txBody>
      </p:sp>
      <p:sp>
        <p:nvSpPr>
          <p:cNvPr id="105" name="Textfeld 104"/>
          <p:cNvSpPr txBox="1"/>
          <p:nvPr/>
        </p:nvSpPr>
        <p:spPr>
          <a:xfrm>
            <a:off x="4268524" y="2218904"/>
            <a:ext cx="460382" cy="307777"/>
          </a:xfrm>
          <a:prstGeom prst="rect">
            <a:avLst/>
          </a:prstGeom>
          <a:noFill/>
        </p:spPr>
        <p:txBody>
          <a:bodyPr wrap="none" rtlCol="0">
            <a:spAutoFit/>
          </a:bodyPr>
          <a:lstStyle/>
          <a:p>
            <a:r>
              <a:rPr lang="de-DE" dirty="0" smtClean="0"/>
              <a:t>t=3</a:t>
            </a:r>
            <a:endParaRPr lang="de-DE" dirty="0"/>
          </a:p>
        </p:txBody>
      </p:sp>
      <p:sp>
        <p:nvSpPr>
          <p:cNvPr id="106" name="Textfeld 105"/>
          <p:cNvSpPr txBox="1"/>
          <p:nvPr/>
        </p:nvSpPr>
        <p:spPr>
          <a:xfrm>
            <a:off x="1914472" y="915566"/>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107" name="Textfeld 106"/>
          <p:cNvSpPr txBox="1"/>
          <p:nvPr/>
        </p:nvSpPr>
        <p:spPr>
          <a:xfrm>
            <a:off x="1892058" y="1339951"/>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108" name="Textfeld 107"/>
          <p:cNvSpPr txBox="1"/>
          <p:nvPr/>
        </p:nvSpPr>
        <p:spPr>
          <a:xfrm>
            <a:off x="1943150" y="1799459"/>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sp>
        <p:nvSpPr>
          <p:cNvPr id="127" name="Rechteck 16"/>
          <p:cNvSpPr/>
          <p:nvPr/>
        </p:nvSpPr>
        <p:spPr>
          <a:xfrm>
            <a:off x="2843808" y="987574"/>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a14="http://schemas.microsoft.com/office/drawing/2010/main">
        <mc:Choice Requires="a14">
          <p:sp>
            <p:nvSpPr>
              <p:cNvPr id="128" name="TextBox 6"/>
              <p:cNvSpPr txBox="1"/>
              <p:nvPr/>
            </p:nvSpPr>
            <p:spPr>
              <a:xfrm>
                <a:off x="2777866" y="2503224"/>
                <a:ext cx="712310" cy="1465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eqArr>
                        </m:e>
                      </m:d>
                    </m:oMath>
                  </m:oMathPara>
                </a14:m>
                <a:endParaRPr lang="de-DE" sz="1600" dirty="0"/>
              </a:p>
            </p:txBody>
          </p:sp>
        </mc:Choice>
        <mc:Fallback xmlns="">
          <p:sp>
            <p:nvSpPr>
              <p:cNvPr id="128" name="TextBox 6"/>
              <p:cNvSpPr txBox="1">
                <a:spLocks noRot="1" noChangeAspect="1" noMove="1" noResize="1" noEditPoints="1" noAdjustHandles="1" noChangeArrowheads="1" noChangeShapeType="1" noTextEdit="1"/>
              </p:cNvSpPr>
              <p:nvPr/>
            </p:nvSpPr>
            <p:spPr>
              <a:xfrm>
                <a:off x="2777866" y="2503224"/>
                <a:ext cx="712310" cy="1465273"/>
              </a:xfrm>
              <a:prstGeom prst="rect">
                <a:avLst/>
              </a:prstGeom>
              <a:blipFill rotWithShape="0">
                <a:blip r:embed="rId4"/>
                <a:stretch>
                  <a:fillRect/>
                </a:stretch>
              </a:blipFill>
            </p:spPr>
            <p:txBody>
              <a:bodyPr/>
              <a:lstStyle/>
              <a:p>
                <a:r>
                  <a:rPr lang="de-DE">
                    <a:noFill/>
                  </a:rPr>
                  <a:t> </a:t>
                </a:r>
              </a:p>
            </p:txBody>
          </p:sp>
        </mc:Fallback>
      </mc:AlternateContent>
      <p:cxnSp>
        <p:nvCxnSpPr>
          <p:cNvPr id="129" name="Gerade Verbindung mit Pfeil 128"/>
          <p:cNvCxnSpPr/>
          <p:nvPr/>
        </p:nvCxnSpPr>
        <p:spPr>
          <a:xfrm>
            <a:off x="2396735" y="1209446"/>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7"/>
              <p:cNvSpPr txBox="1"/>
              <p:nvPr/>
            </p:nvSpPr>
            <p:spPr>
              <a:xfrm>
                <a:off x="3425938" y="2503224"/>
                <a:ext cx="867802" cy="1463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0.2</m:t>
                              </m:r>
                            </m:e>
                            <m:e>
                              <m:r>
                                <a:rPr lang="en-US" sz="1600" b="0" i="1" smtClean="0">
                                  <a:latin typeface="Cambria Math" panose="02040503050406030204" pitchFamily="18" charset="0"/>
                                </a:rPr>
                                <m:t>0</m:t>
                              </m:r>
                            </m:e>
                            <m:e>
                              <m:r>
                                <a:rPr lang="en-US" sz="1600" b="0" i="1" smtClean="0">
                                  <a:latin typeface="Cambria Math" panose="02040503050406030204" pitchFamily="18" charset="0"/>
                                </a:rPr>
                                <m:t>0.8</m:t>
                              </m:r>
                            </m:e>
                            <m:e>
                              <m:r>
                                <a:rPr lang="en-US" sz="1600" b="0" i="1" smtClean="0">
                                  <a:latin typeface="Cambria Math" panose="02040503050406030204" pitchFamily="18" charset="0"/>
                                </a:rPr>
                                <m:t>0</m:t>
                              </m:r>
                            </m:e>
                          </m:eqArr>
                        </m:e>
                      </m:d>
                    </m:oMath>
                  </m:oMathPara>
                </a14:m>
                <a:endParaRPr lang="de-DE" sz="1600" dirty="0"/>
              </a:p>
            </p:txBody>
          </p:sp>
        </mc:Choice>
        <mc:Fallback xmlns="">
          <p:sp>
            <p:nvSpPr>
              <p:cNvPr id="132" name="TextBox 7"/>
              <p:cNvSpPr txBox="1">
                <a:spLocks noRot="1" noChangeAspect="1" noMove="1" noResize="1" noEditPoints="1" noAdjustHandles="1" noChangeArrowheads="1" noChangeShapeType="1" noTextEdit="1"/>
              </p:cNvSpPr>
              <p:nvPr/>
            </p:nvSpPr>
            <p:spPr>
              <a:xfrm>
                <a:off x="3425938" y="2503224"/>
                <a:ext cx="867802" cy="1463670"/>
              </a:xfrm>
              <a:prstGeom prst="rect">
                <a:avLst/>
              </a:prstGeom>
              <a:blipFill rotWithShape="0">
                <a:blip r:embed="rId5"/>
                <a:stretch>
                  <a:fillRect/>
                </a:stretch>
              </a:blipFill>
            </p:spPr>
            <p:txBody>
              <a:bodyPr/>
              <a:lstStyle/>
              <a:p>
                <a:r>
                  <a:rPr lang="de-DE">
                    <a:noFill/>
                  </a:rPr>
                  <a:t> </a:t>
                </a:r>
              </a:p>
            </p:txBody>
          </p:sp>
        </mc:Fallback>
      </mc:AlternateContent>
      <p:cxnSp>
        <p:nvCxnSpPr>
          <p:cNvPr id="133" name="Gerade Verbindung mit Pfeil 132"/>
          <p:cNvCxnSpPr/>
          <p:nvPr/>
        </p:nvCxnSpPr>
        <p:spPr>
          <a:xfrm flipV="1">
            <a:off x="3116815" y="1641494"/>
            <a:ext cx="618246" cy="330214"/>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a:off x="3137906" y="2022625"/>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7" name="Gerade Verbindung mit Pfeil 136"/>
          <p:cNvCxnSpPr/>
          <p:nvPr/>
        </p:nvCxnSpPr>
        <p:spPr>
          <a:xfrm flipV="1">
            <a:off x="3857156" y="1209446"/>
            <a:ext cx="597985" cy="330214"/>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Gerade Verbindung mit Pfeil 137"/>
          <p:cNvCxnSpPr/>
          <p:nvPr/>
        </p:nvCxnSpPr>
        <p:spPr>
          <a:xfrm>
            <a:off x="3836895" y="1641494"/>
            <a:ext cx="597155" cy="381131"/>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 Verbindung mit Pfeil 138"/>
          <p:cNvCxnSpPr/>
          <p:nvPr/>
        </p:nvCxnSpPr>
        <p:spPr>
          <a:xfrm>
            <a:off x="3857986" y="2022625"/>
            <a:ext cx="576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0" name="Gerade Verbindung mit Pfeil 139"/>
          <p:cNvCxnSpPr/>
          <p:nvPr/>
        </p:nvCxnSpPr>
        <p:spPr>
          <a:xfrm flipV="1">
            <a:off x="3844338" y="1641494"/>
            <a:ext cx="610803" cy="3295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
              <p:cNvSpPr txBox="1"/>
              <p:nvPr/>
            </p:nvSpPr>
            <p:spPr>
              <a:xfrm>
                <a:off x="4074010" y="2503224"/>
                <a:ext cx="981614" cy="1463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r>
                                <a:rPr lang="en-US" sz="1600" b="0" i="1" smtClean="0">
                                  <a:latin typeface="Cambria Math" panose="02040503050406030204" pitchFamily="18" charset="0"/>
                                </a:rPr>
                                <m:t>.16</m:t>
                              </m:r>
                            </m:e>
                            <m:e>
                              <m:r>
                                <a:rPr lang="de-DE" sz="1600" b="0" i="1" smtClean="0">
                                  <a:latin typeface="Cambria Math"/>
                                </a:rPr>
                                <m:t>0.</m:t>
                              </m:r>
                              <m:r>
                                <a:rPr lang="en-US" sz="1600" b="0" i="1" smtClean="0">
                                  <a:latin typeface="Cambria Math" panose="02040503050406030204" pitchFamily="18" charset="0"/>
                                </a:rPr>
                                <m:t>04</m:t>
                              </m:r>
                            </m:e>
                            <m:e>
                              <m:r>
                                <a:rPr lang="en-US" sz="1600" b="0" i="1" smtClean="0">
                                  <a:latin typeface="Cambria Math" panose="02040503050406030204" pitchFamily="18" charset="0"/>
                                </a:rPr>
                                <m:t>0.48</m:t>
                              </m:r>
                            </m:e>
                            <m:e>
                              <m:r>
                                <a:rPr lang="en-US" sz="1600" b="0" i="1" smtClean="0">
                                  <a:latin typeface="Cambria Math" panose="02040503050406030204" pitchFamily="18" charset="0"/>
                                </a:rPr>
                                <m:t>0</m:t>
                              </m:r>
                            </m:e>
                            <m:e>
                              <m:r>
                                <a:rPr lang="en-US" sz="1600" b="0" i="1" smtClean="0">
                                  <a:latin typeface="Cambria Math" panose="02040503050406030204" pitchFamily="18" charset="0"/>
                                </a:rPr>
                                <m:t>0.32</m:t>
                              </m:r>
                            </m:e>
                          </m:eqArr>
                        </m:e>
                      </m:d>
                    </m:oMath>
                  </m:oMathPara>
                </a14:m>
                <a:endParaRPr lang="de-DE" sz="1600" dirty="0"/>
              </a:p>
            </p:txBody>
          </p:sp>
        </mc:Choice>
        <mc:Fallback xmlns="">
          <p:sp>
            <p:nvSpPr>
              <p:cNvPr id="141" name="TextBox 1"/>
              <p:cNvSpPr txBox="1">
                <a:spLocks noRot="1" noChangeAspect="1" noMove="1" noResize="1" noEditPoints="1" noAdjustHandles="1" noChangeArrowheads="1" noChangeShapeType="1" noTextEdit="1"/>
              </p:cNvSpPr>
              <p:nvPr/>
            </p:nvSpPr>
            <p:spPr>
              <a:xfrm>
                <a:off x="4074010" y="2503224"/>
                <a:ext cx="981614" cy="1463670"/>
              </a:xfrm>
              <a:prstGeom prst="rect">
                <a:avLst/>
              </a:prstGeom>
              <a:blipFill rotWithShape="0">
                <a:blip r:embed="rId6"/>
                <a:stretch>
                  <a:fillRect/>
                </a:stretch>
              </a:blipFill>
            </p:spPr>
            <p:txBody>
              <a:bodyPr/>
              <a:lstStyle/>
              <a:p>
                <a:r>
                  <a:rPr lang="de-DE">
                    <a:noFill/>
                  </a:rPr>
                  <a:t> </a:t>
                </a:r>
              </a:p>
            </p:txBody>
          </p:sp>
        </mc:Fallback>
      </mc:AlternateContent>
      <p:pic>
        <p:nvPicPr>
          <p:cNvPr id="15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362" y="1908411"/>
            <a:ext cx="375686" cy="219150"/>
          </a:xfrm>
          <a:prstGeom prst="rect">
            <a:avLst/>
          </a:prstGeom>
        </p:spPr>
      </p:pic>
      <p:sp>
        <p:nvSpPr>
          <p:cNvPr id="2" name="Rechteck 1"/>
          <p:cNvSpPr/>
          <p:nvPr/>
        </p:nvSpPr>
        <p:spPr>
          <a:xfrm>
            <a:off x="1691680" y="2499742"/>
            <a:ext cx="433132" cy="1449115"/>
          </a:xfrm>
          <a:prstGeom prst="rect">
            <a:avLst/>
          </a:prstGeom>
        </p:spPr>
        <p:txBody>
          <a:bodyPr wrap="none">
            <a:spAutoFit/>
          </a:bodyPr>
          <a:lstStyle/>
          <a:p>
            <a:pPr>
              <a:spcBef>
                <a:spcPts val="100"/>
              </a:spcBef>
            </a:pPr>
            <a:r>
              <a:rPr lang="de-DE" b="1" dirty="0" smtClean="0"/>
              <a:t>S</a:t>
            </a:r>
            <a:r>
              <a:rPr lang="de-DE" b="1" baseline="-25000" dirty="0" smtClean="0"/>
              <a:t>1</a:t>
            </a:r>
            <a:r>
              <a:rPr lang="de-DE" b="1" baseline="30000" dirty="0" smtClean="0"/>
              <a:t>-</a:t>
            </a:r>
          </a:p>
          <a:p>
            <a:pPr>
              <a:spcBef>
                <a:spcPts val="100"/>
              </a:spcBef>
            </a:pPr>
            <a:r>
              <a:rPr lang="de-DE" b="1" dirty="0" smtClean="0"/>
              <a:t>S</a:t>
            </a:r>
            <a:r>
              <a:rPr lang="de-DE" b="1" baseline="-25000" dirty="0" smtClean="0"/>
              <a:t>2</a:t>
            </a:r>
            <a:r>
              <a:rPr lang="de-DE" b="1" baseline="30000" dirty="0" smtClean="0"/>
              <a:t>-</a:t>
            </a:r>
            <a:endParaRPr lang="de-DE" b="1" baseline="30000" dirty="0"/>
          </a:p>
          <a:p>
            <a:pPr>
              <a:spcBef>
                <a:spcPts val="100"/>
              </a:spcBef>
            </a:pPr>
            <a:r>
              <a:rPr lang="de-DE" b="1" dirty="0" smtClean="0"/>
              <a:t>S</a:t>
            </a:r>
            <a:r>
              <a:rPr lang="de-DE" b="1" baseline="-25000" dirty="0" smtClean="0"/>
              <a:t>3</a:t>
            </a:r>
            <a:r>
              <a:rPr lang="de-DE" b="1" baseline="30000" dirty="0" smtClean="0"/>
              <a:t>-</a:t>
            </a:r>
            <a:endParaRPr lang="de-DE" b="1" baseline="30000" dirty="0"/>
          </a:p>
          <a:p>
            <a:pPr>
              <a:spcBef>
                <a:spcPts val="100"/>
              </a:spcBef>
            </a:pPr>
            <a:r>
              <a:rPr lang="de-DE" b="1" dirty="0" smtClean="0"/>
              <a:t>S</a:t>
            </a:r>
            <a:r>
              <a:rPr lang="de-DE" b="1" baseline="-25000" dirty="0" smtClean="0"/>
              <a:t>1</a:t>
            </a:r>
            <a:r>
              <a:rPr lang="de-DE" b="1" baseline="30000" dirty="0" smtClean="0"/>
              <a:t>+</a:t>
            </a:r>
          </a:p>
          <a:p>
            <a:pPr>
              <a:spcBef>
                <a:spcPts val="100"/>
              </a:spcBef>
            </a:pPr>
            <a:r>
              <a:rPr lang="de-DE" b="1" dirty="0" smtClean="0"/>
              <a:t>S</a:t>
            </a:r>
            <a:r>
              <a:rPr lang="de-DE" b="1" baseline="-25000" dirty="0" smtClean="0"/>
              <a:t>2</a:t>
            </a:r>
            <a:r>
              <a:rPr lang="de-DE" b="1" baseline="30000" dirty="0"/>
              <a:t>+</a:t>
            </a:r>
            <a:endParaRPr lang="de-DE" b="1" baseline="30000" dirty="0" smtClean="0"/>
          </a:p>
          <a:p>
            <a:pPr>
              <a:spcBef>
                <a:spcPts val="100"/>
              </a:spcBef>
            </a:pPr>
            <a:r>
              <a:rPr lang="de-DE" b="1" dirty="0" smtClean="0"/>
              <a:t>S</a:t>
            </a:r>
            <a:r>
              <a:rPr lang="de-DE" b="1" baseline="-25000" dirty="0" smtClean="0"/>
              <a:t>3</a:t>
            </a:r>
            <a:r>
              <a:rPr lang="de-DE" b="1" baseline="30000" dirty="0"/>
              <a:t>+</a:t>
            </a:r>
          </a:p>
        </p:txBody>
      </p:sp>
      <p:pic>
        <p:nvPicPr>
          <p:cNvPr id="15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8402" y="3003798"/>
            <a:ext cx="375686" cy="219150"/>
          </a:xfrm>
          <a:prstGeom prst="rect">
            <a:avLst/>
          </a:prstGeom>
        </p:spPr>
      </p:pic>
      <p:pic>
        <p:nvPicPr>
          <p:cNvPr id="15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720752"/>
            <a:ext cx="375686" cy="219150"/>
          </a:xfrm>
          <a:prstGeom prst="rect">
            <a:avLst/>
          </a:prstGeom>
        </p:spPr>
      </p:pic>
      <mc:AlternateContent xmlns:mc="http://schemas.openxmlformats.org/markup-compatibility/2006" xmlns:a14="http://schemas.microsoft.com/office/drawing/2010/main">
        <mc:Choice Requires="a14">
          <p:sp>
            <p:nvSpPr>
              <p:cNvPr id="50" name="Rechteck 49"/>
              <p:cNvSpPr/>
              <p:nvPr/>
            </p:nvSpPr>
            <p:spPr>
              <a:xfrm>
                <a:off x="971600" y="2691159"/>
                <a:ext cx="55015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a:rPr>
                        <m:t>¬</m:t>
                      </m:r>
                      <m:r>
                        <a:rPr lang="de-DE" i="1">
                          <a:latin typeface="Cambria Math"/>
                          <a:ea typeface="Cambria Math"/>
                        </a:rPr>
                        <m:t>∎</m:t>
                      </m:r>
                    </m:oMath>
                  </m:oMathPara>
                </a14:m>
                <a:endParaRPr lang="de-DE" dirty="0"/>
              </a:p>
            </p:txBody>
          </p:sp>
        </mc:Choice>
        <mc:Fallback xmlns="">
          <p:sp>
            <p:nvSpPr>
              <p:cNvPr id="50" name="Rechteck 49"/>
              <p:cNvSpPr>
                <a:spLocks noRot="1" noChangeAspect="1" noMove="1" noResize="1" noEditPoints="1" noAdjustHandles="1" noChangeArrowheads="1" noChangeShapeType="1" noTextEdit="1"/>
              </p:cNvSpPr>
              <p:nvPr/>
            </p:nvSpPr>
            <p:spPr>
              <a:xfrm>
                <a:off x="971600" y="2691159"/>
                <a:ext cx="550151" cy="307777"/>
              </a:xfrm>
              <a:prstGeom prst="rect">
                <a:avLst/>
              </a:prstGeom>
              <a:blipFill rotWithShape="0">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Rechteck 155"/>
              <p:cNvSpPr/>
              <p:nvPr/>
            </p:nvSpPr>
            <p:spPr>
              <a:xfrm>
                <a:off x="1105280" y="3349550"/>
                <a:ext cx="4154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a:ea typeface="Cambria Math"/>
                        </a:rPr>
                        <m:t>∎</m:t>
                      </m:r>
                    </m:oMath>
                  </m:oMathPara>
                </a14:m>
                <a:endParaRPr lang="de-DE" dirty="0"/>
              </a:p>
            </p:txBody>
          </p:sp>
        </mc:Choice>
        <mc:Fallback xmlns="">
          <p:sp>
            <p:nvSpPr>
              <p:cNvPr id="156" name="Rechteck 155"/>
              <p:cNvSpPr>
                <a:spLocks noRot="1" noChangeAspect="1" noMove="1" noResize="1" noEditPoints="1" noAdjustHandles="1" noChangeArrowheads="1" noChangeShapeType="1" noTextEdit="1"/>
              </p:cNvSpPr>
              <p:nvPr/>
            </p:nvSpPr>
            <p:spPr>
              <a:xfrm>
                <a:off x="1105280" y="3349550"/>
                <a:ext cx="415498" cy="307777"/>
              </a:xfrm>
              <a:prstGeom prst="rect">
                <a:avLst/>
              </a:prstGeom>
              <a:blipFill rotWithShape="0">
                <a:blip r:embed="rId9"/>
                <a:stretch>
                  <a:fillRect/>
                </a:stretch>
              </a:blipFill>
            </p:spPr>
            <p:txBody>
              <a:bodyPr/>
              <a:lstStyle/>
              <a:p>
                <a:r>
                  <a:rPr lang="de-DE">
                    <a:noFill/>
                  </a:rPr>
                  <a:t> </a:t>
                </a:r>
              </a:p>
            </p:txBody>
          </p:sp>
        </mc:Fallback>
      </mc:AlternateContent>
      <p:sp>
        <p:nvSpPr>
          <p:cNvPr id="51" name="Geschweifte Klammer links 50"/>
          <p:cNvSpPr/>
          <p:nvPr/>
        </p:nvSpPr>
        <p:spPr>
          <a:xfrm>
            <a:off x="1550459" y="2571750"/>
            <a:ext cx="150546" cy="57517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7" name="Geschweifte Klammer links 156"/>
          <p:cNvSpPr/>
          <p:nvPr/>
        </p:nvSpPr>
        <p:spPr>
          <a:xfrm>
            <a:off x="1548278" y="3220716"/>
            <a:ext cx="150546" cy="57517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Foliennummernplatzhalter 51"/>
          <p:cNvSpPr>
            <a:spLocks noGrp="1"/>
          </p:cNvSpPr>
          <p:nvPr>
            <p:ph type="sldNum" sz="quarter" idx="12"/>
          </p:nvPr>
        </p:nvSpPr>
        <p:spPr/>
        <p:txBody>
          <a:bodyPr/>
          <a:lstStyle/>
          <a:p>
            <a:fld id="{7DC1BBB0-96F0-4077-A278-0F3FB5C104D3}" type="slidenum">
              <a:rPr lang="de-DE" smtClean="0"/>
              <a:pPr/>
              <a:t>106</a:t>
            </a:fld>
            <a:endParaRPr lang="de-DE"/>
          </a:p>
        </p:txBody>
      </p:sp>
      <mc:AlternateContent xmlns:mc="http://schemas.openxmlformats.org/markup-compatibility/2006" xmlns:a14="http://schemas.microsoft.com/office/drawing/2010/main">
        <mc:Choice Requires="a14">
          <p:sp>
            <p:nvSpPr>
              <p:cNvPr id="55" name="TextBox 2"/>
              <p:cNvSpPr txBox="1"/>
              <p:nvPr/>
            </p:nvSpPr>
            <p:spPr>
              <a:xfrm>
                <a:off x="5669178" y="1710354"/>
                <a:ext cx="1420902" cy="5029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de-DE" sz="1600" b="0" i="1" smtClean="0">
                              <a:latin typeface="Cambria Math"/>
                            </a:rPr>
                            <m:t>𝑀</m:t>
                          </m:r>
                        </m:e>
                        <m:sup>
                          <m:r>
                            <a:rPr lang="de-DE" sz="1600" b="0" i="1" smtClean="0">
                              <a:latin typeface="Cambria Math" panose="02040503050406030204" pitchFamily="18" charset="0"/>
                            </a:rPr>
                            <m:t>−</m:t>
                          </m:r>
                        </m:sup>
                      </m:sSup>
                      <m:r>
                        <a:rPr lang="de-DE" sz="1600" b="0" i="1" smtClean="0">
                          <a:latin typeface="Cambria Math"/>
                        </a:rPr>
                        <m:t>=</m:t>
                      </m:r>
                      <m:d>
                        <m:dPr>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𝑀</m:t>
                              </m:r>
                              <m:r>
                                <a:rPr lang="en-US" sz="1600" b="0" i="1" smtClean="0">
                                  <a:latin typeface="Cambria Math" panose="02040503050406030204" pitchFamily="18" charset="0"/>
                                </a:rPr>
                                <m:t> 0</m:t>
                              </m:r>
                            </m:e>
                            <m:e>
                              <m:r>
                                <a:rPr lang="en-US" sz="1600" b="0" i="1" smtClean="0">
                                  <a:latin typeface="Cambria Math" panose="02040503050406030204" pitchFamily="18" charset="0"/>
                                </a:rPr>
                                <m:t>0 </m:t>
                              </m:r>
                              <m:r>
                                <a:rPr lang="en-US" sz="1600" b="0" i="1" smtClean="0">
                                  <a:latin typeface="Cambria Math" panose="02040503050406030204" pitchFamily="18" charset="0"/>
                                </a:rPr>
                                <m:t>𝑀</m:t>
                              </m:r>
                            </m:e>
                          </m:eqArr>
                        </m:e>
                      </m:d>
                    </m:oMath>
                  </m:oMathPara>
                </a14:m>
                <a:endParaRPr lang="en-US" sz="1600" dirty="0"/>
              </a:p>
            </p:txBody>
          </p:sp>
        </mc:Choice>
        <mc:Fallback xmlns="">
          <p:sp>
            <p:nvSpPr>
              <p:cNvPr id="55" name="TextBox 2"/>
              <p:cNvSpPr txBox="1">
                <a:spLocks noRot="1" noChangeAspect="1" noMove="1" noResize="1" noEditPoints="1" noAdjustHandles="1" noChangeArrowheads="1" noChangeShapeType="1" noTextEdit="1"/>
              </p:cNvSpPr>
              <p:nvPr/>
            </p:nvSpPr>
            <p:spPr>
              <a:xfrm>
                <a:off x="5669178" y="1710354"/>
                <a:ext cx="1420902" cy="502958"/>
              </a:xfrm>
              <a:prstGeom prst="rect">
                <a:avLst/>
              </a:prstGeom>
              <a:blipFill rotWithShape="0">
                <a:blip r:embed="rId10"/>
                <a:stretch>
                  <a:fillRect b="-365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TextBox 2"/>
              <p:cNvSpPr txBox="1"/>
              <p:nvPr/>
            </p:nvSpPr>
            <p:spPr>
              <a:xfrm>
                <a:off x="5652120" y="2546637"/>
                <a:ext cx="3048783" cy="1465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de-DE" sz="1600" b="0" i="1" smtClean="0">
                              <a:latin typeface="Cambria Math"/>
                            </a:rPr>
                            <m:t>𝑀</m:t>
                          </m:r>
                        </m:e>
                        <m:sup>
                          <m:r>
                            <a:rPr lang="de-DE" sz="1600" b="0" i="1" smtClean="0">
                              <a:latin typeface="Cambria Math" panose="02040503050406030204" pitchFamily="18" charset="0"/>
                            </a:rPr>
                            <m:t>+</m:t>
                          </m:r>
                        </m:sup>
                      </m:sSup>
                      <m:r>
                        <a:rPr lang="de-DE" sz="1600" b="0" i="1" smtClean="0">
                          <a:latin typeface="Cambria Math"/>
                        </a:rPr>
                        <m:t>=</m:t>
                      </m:r>
                      <m:d>
                        <m:dPr>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0.0 0.0 1.0 0.0 0.0 0.0</m:t>
                              </m:r>
                            </m:e>
                            <m:e>
                              <m:r>
                                <a:rPr lang="en-US" sz="1600" i="1">
                                  <a:latin typeface="Cambria Math" panose="02040503050406030204" pitchFamily="18" charset="0"/>
                                </a:rPr>
                                <m:t>0.0 0.0</m:t>
                              </m:r>
                              <m:r>
                                <a:rPr lang="en-US" sz="1600" b="0" i="1" smtClean="0">
                                  <a:latin typeface="Cambria Math" panose="02040503050406030204" pitchFamily="18" charset="0"/>
                                </a:rPr>
                                <m:t> </m:t>
                              </m:r>
                              <m:r>
                                <a:rPr lang="en-US" sz="1600" i="1">
                                  <a:latin typeface="Cambria Math" panose="02040503050406030204" pitchFamily="18" charset="0"/>
                                </a:rPr>
                                <m:t>0.4 0.6 0.0</m:t>
                              </m:r>
                              <m:r>
                                <a:rPr lang="en-US" sz="1600" b="0" i="1" smtClean="0">
                                  <a:latin typeface="Cambria Math" panose="02040503050406030204" pitchFamily="18" charset="0"/>
                                </a:rPr>
                                <m:t> </m:t>
                              </m:r>
                              <m:r>
                                <a:rPr lang="en-US" sz="1600" i="1">
                                  <a:latin typeface="Cambria Math" panose="02040503050406030204" pitchFamily="18" charset="0"/>
                                </a:rPr>
                                <m:t>0.0</m:t>
                              </m:r>
                            </m:e>
                            <m:e>
                              <m:r>
                                <a:rPr lang="en-US" sz="1600" i="1">
                                  <a:latin typeface="Cambria Math" panose="02040503050406030204" pitchFamily="18" charset="0"/>
                                </a:rPr>
                                <m:t>0.0 0.0</m:t>
                              </m:r>
                              <m:r>
                                <a:rPr lang="en-US" sz="1600" b="0" i="1" smtClean="0">
                                  <a:latin typeface="Cambria Math" panose="02040503050406030204" pitchFamily="18" charset="0"/>
                                </a:rPr>
                                <m:t> </m:t>
                              </m:r>
                              <m:r>
                                <a:rPr lang="en-US" sz="1600" i="1">
                                  <a:latin typeface="Cambria Math" panose="02040503050406030204" pitchFamily="18" charset="0"/>
                                </a:rPr>
                                <m:t>0.2 0.0</m:t>
                              </m:r>
                              <m:r>
                                <a:rPr lang="en-US" sz="1600" b="0" i="1" smtClean="0">
                                  <a:latin typeface="Cambria Math" panose="02040503050406030204" pitchFamily="18" charset="0"/>
                                </a:rPr>
                                <m:t> </m:t>
                              </m:r>
                              <m:r>
                                <a:rPr lang="en-US" sz="1600" i="1">
                                  <a:latin typeface="Cambria Math" panose="02040503050406030204" pitchFamily="18" charset="0"/>
                                </a:rPr>
                                <m:t>0.8 0.0</m:t>
                              </m:r>
                            </m:e>
                            <m:e>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1.0</m:t>
                              </m:r>
                            </m:e>
                            <m:e>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0.6 0.0</m:t>
                              </m:r>
                              <m:r>
                                <a:rPr lang="en-US" sz="1600" b="0" i="1" smtClean="0">
                                  <a:latin typeface="Cambria Math" panose="02040503050406030204" pitchFamily="18" charset="0"/>
                                </a:rPr>
                                <m:t> </m:t>
                              </m:r>
                              <m:r>
                                <a:rPr lang="en-US" sz="1600" i="1">
                                  <a:latin typeface="Cambria Math" panose="02040503050406030204" pitchFamily="18" charset="0"/>
                                </a:rPr>
                                <m:t>0.4</m:t>
                              </m:r>
                            </m:e>
                            <m:e>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0.0</m:t>
                              </m:r>
                              <m:r>
                                <a:rPr lang="en-US" sz="1600" b="0" i="1" smtClean="0">
                                  <a:latin typeface="Cambria Math" panose="02040503050406030204" pitchFamily="18" charset="0"/>
                                </a:rPr>
                                <m:t> </m:t>
                              </m:r>
                              <m:r>
                                <a:rPr lang="en-US" sz="1600" i="1">
                                  <a:latin typeface="Cambria Math" panose="02040503050406030204" pitchFamily="18" charset="0"/>
                                </a:rPr>
                                <m:t>0.8 0.2 </m:t>
                              </m:r>
                            </m:e>
                          </m:eqArr>
                        </m:e>
                      </m:d>
                    </m:oMath>
                  </m:oMathPara>
                </a14:m>
                <a:endParaRPr lang="pt-BR" sz="1600" dirty="0"/>
              </a:p>
            </p:txBody>
          </p:sp>
        </mc:Choice>
        <mc:Fallback xmlns="">
          <p:sp>
            <p:nvSpPr>
              <p:cNvPr id="56" name="TextBox 2"/>
              <p:cNvSpPr txBox="1">
                <a:spLocks noRot="1" noChangeAspect="1" noMove="1" noResize="1" noEditPoints="1" noAdjustHandles="1" noChangeArrowheads="1" noChangeShapeType="1" noTextEdit="1"/>
              </p:cNvSpPr>
              <p:nvPr/>
            </p:nvSpPr>
            <p:spPr>
              <a:xfrm>
                <a:off x="5652120" y="2546637"/>
                <a:ext cx="3048783" cy="1465273"/>
              </a:xfrm>
              <a:prstGeom prst="rect">
                <a:avLst/>
              </a:prstGeom>
              <a:blipFill rotWithShape="0">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Box 2"/>
              <p:cNvSpPr txBox="1"/>
              <p:nvPr/>
            </p:nvSpPr>
            <p:spPr>
              <a:xfrm>
                <a:off x="5691592" y="82893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2" name="TextBox 2"/>
              <p:cNvSpPr txBox="1">
                <a:spLocks noRot="1" noChangeAspect="1" noMove="1" noResize="1" noEditPoints="1" noAdjustHandles="1" noChangeArrowheads="1" noChangeShapeType="1" noTextEdit="1"/>
              </p:cNvSpPr>
              <p:nvPr/>
            </p:nvSpPr>
            <p:spPr>
              <a:xfrm>
                <a:off x="5691592" y="828930"/>
                <a:ext cx="2203231" cy="743537"/>
              </a:xfrm>
              <a:prstGeom prst="rect">
                <a:avLst/>
              </a:prstGeom>
              <a:blipFill rotWithShape="0">
                <a:blip r:embed="rId12"/>
                <a:stretch>
                  <a:fillRect/>
                </a:stretch>
              </a:blipFill>
            </p:spPr>
            <p:txBody>
              <a:bodyPr/>
              <a:lstStyle/>
              <a:p>
                <a:r>
                  <a:rPr lang="de-DE">
                    <a:noFill/>
                  </a:rPr>
                  <a:t> </a:t>
                </a:r>
              </a:p>
            </p:txBody>
          </p:sp>
        </mc:Fallback>
      </mc:AlternateContent>
      <p:cxnSp>
        <p:nvCxnSpPr>
          <p:cNvPr id="14" name="Gekrümmte Verbindung 13"/>
          <p:cNvCxnSpPr>
            <a:stCxn id="83" idx="2"/>
            <a:endCxn id="128" idx="2"/>
          </p:cNvCxnSpPr>
          <p:nvPr/>
        </p:nvCxnSpPr>
        <p:spPr>
          <a:xfrm rot="16200000" flipH="1">
            <a:off x="2737977" y="3572453"/>
            <a:ext cx="12700" cy="792088"/>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krümmte Verbindung 15"/>
          <p:cNvCxnSpPr>
            <a:stCxn id="128" idx="2"/>
            <a:endCxn id="132" idx="2"/>
          </p:cNvCxnSpPr>
          <p:nvPr/>
        </p:nvCxnSpPr>
        <p:spPr>
          <a:xfrm rot="5400000" flipH="1" flipV="1">
            <a:off x="3496128" y="3604787"/>
            <a:ext cx="1603" cy="72581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krümmte Verbindung 17"/>
          <p:cNvCxnSpPr>
            <a:stCxn id="132" idx="2"/>
            <a:endCxn id="141" idx="2"/>
          </p:cNvCxnSpPr>
          <p:nvPr/>
        </p:nvCxnSpPr>
        <p:spPr>
          <a:xfrm rot="16200000" flipH="1">
            <a:off x="4212328" y="3614405"/>
            <a:ext cx="12700" cy="704978"/>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2"/>
              <p:cNvSpPr txBox="1"/>
              <p:nvPr/>
            </p:nvSpPr>
            <p:spPr>
              <a:xfrm>
                <a:off x="2459952" y="4252817"/>
                <a:ext cx="581313" cy="338554"/>
              </a:xfrm>
              <a:prstGeom prst="rect">
                <a:avLst/>
              </a:prstGeom>
              <a:noFill/>
            </p:spPr>
            <p:txBody>
              <a:bodyPr wrap="none" rtlCol="0">
                <a:spAutoFit/>
              </a:bodyPr>
              <a:lstStyle/>
              <a:p>
                <a:r>
                  <a:rPr lang="en-US" sz="1600" b="0" dirty="0" smtClean="0"/>
                  <a:t>*</a:t>
                </a:r>
                <a14:m>
                  <m:oMath xmlns:m="http://schemas.openxmlformats.org/officeDocument/2006/math">
                    <m:sSup>
                      <m:sSupPr>
                        <m:ctrlPr>
                          <a:rPr lang="en-US" sz="1600" b="0" i="1" smtClean="0">
                            <a:latin typeface="Cambria Math" panose="02040503050406030204" pitchFamily="18" charset="0"/>
                          </a:rPr>
                        </m:ctrlPr>
                      </m:sSupPr>
                      <m:e>
                        <m:r>
                          <a:rPr lang="de-DE" sz="1600" b="0" i="1" smtClean="0">
                            <a:latin typeface="Cambria Math"/>
                          </a:rPr>
                          <m:t>𝑀</m:t>
                        </m:r>
                      </m:e>
                      <m:sup>
                        <m:r>
                          <a:rPr lang="de-DE" sz="1600" b="0" i="1" smtClean="0">
                            <a:latin typeface="Cambria Math" panose="02040503050406030204" pitchFamily="18" charset="0"/>
                          </a:rPr>
                          <m:t>+</m:t>
                        </m:r>
                      </m:sup>
                    </m:sSup>
                  </m:oMath>
                </a14:m>
                <a:endParaRPr lang="en-US" sz="1600" dirty="0"/>
              </a:p>
            </p:txBody>
          </p:sp>
        </mc:Choice>
        <mc:Fallback xmlns="">
          <p:sp>
            <p:nvSpPr>
              <p:cNvPr id="72" name="TextBox 2"/>
              <p:cNvSpPr txBox="1">
                <a:spLocks noRot="1" noChangeAspect="1" noMove="1" noResize="1" noEditPoints="1" noAdjustHandles="1" noChangeArrowheads="1" noChangeShapeType="1" noTextEdit="1"/>
              </p:cNvSpPr>
              <p:nvPr/>
            </p:nvSpPr>
            <p:spPr>
              <a:xfrm>
                <a:off x="2459952" y="4252817"/>
                <a:ext cx="581313" cy="338554"/>
              </a:xfrm>
              <a:prstGeom prst="rect">
                <a:avLst/>
              </a:prstGeom>
              <a:blipFill rotWithShape="0">
                <a:blip r:embed="rId13"/>
                <a:stretch>
                  <a:fillRect l="-6316"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3" name="TextBox 2"/>
              <p:cNvSpPr txBox="1"/>
              <p:nvPr/>
            </p:nvSpPr>
            <p:spPr>
              <a:xfrm>
                <a:off x="3131840" y="4253973"/>
                <a:ext cx="581313" cy="338554"/>
              </a:xfrm>
              <a:prstGeom prst="rect">
                <a:avLst/>
              </a:prstGeom>
              <a:noFill/>
            </p:spPr>
            <p:txBody>
              <a:bodyPr wrap="none" rtlCol="0">
                <a:spAutoFit/>
              </a:bodyPr>
              <a:lstStyle/>
              <a:p>
                <a:r>
                  <a:rPr lang="en-US" sz="1600" b="0" dirty="0" smtClean="0"/>
                  <a:t>*</a:t>
                </a:r>
                <a14:m>
                  <m:oMath xmlns:m="http://schemas.openxmlformats.org/officeDocument/2006/math">
                    <m:sSup>
                      <m:sSupPr>
                        <m:ctrlPr>
                          <a:rPr lang="en-US" sz="1600" b="0" i="1" smtClean="0">
                            <a:latin typeface="Cambria Math" panose="02040503050406030204" pitchFamily="18" charset="0"/>
                          </a:rPr>
                        </m:ctrlPr>
                      </m:sSupPr>
                      <m:e>
                        <m:r>
                          <a:rPr lang="de-DE" sz="1600" b="0" i="1" smtClean="0">
                            <a:latin typeface="Cambria Math"/>
                          </a:rPr>
                          <m:t>𝑀</m:t>
                        </m:r>
                      </m:e>
                      <m:sup>
                        <m:r>
                          <a:rPr lang="de-DE" sz="1600" b="0" i="1" smtClean="0">
                            <a:latin typeface="Cambria Math" panose="02040503050406030204" pitchFamily="18" charset="0"/>
                          </a:rPr>
                          <m:t>+</m:t>
                        </m:r>
                      </m:sup>
                    </m:sSup>
                  </m:oMath>
                </a14:m>
                <a:endParaRPr lang="en-US" sz="1600" dirty="0"/>
              </a:p>
            </p:txBody>
          </p:sp>
        </mc:Choice>
        <mc:Fallback xmlns="">
          <p:sp>
            <p:nvSpPr>
              <p:cNvPr id="73" name="TextBox 2"/>
              <p:cNvSpPr txBox="1">
                <a:spLocks noRot="1" noChangeAspect="1" noMove="1" noResize="1" noEditPoints="1" noAdjustHandles="1" noChangeArrowheads="1" noChangeShapeType="1" noTextEdit="1"/>
              </p:cNvSpPr>
              <p:nvPr/>
            </p:nvSpPr>
            <p:spPr>
              <a:xfrm>
                <a:off x="3131840" y="4253973"/>
                <a:ext cx="581313" cy="338554"/>
              </a:xfrm>
              <a:prstGeom prst="rect">
                <a:avLst/>
              </a:prstGeom>
              <a:blipFill rotWithShape="0">
                <a:blip r:embed="rId14"/>
                <a:stretch>
                  <a:fillRect l="-6316" t="-5455" b="-2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4" name="TextBox 2"/>
              <p:cNvSpPr txBox="1"/>
              <p:nvPr/>
            </p:nvSpPr>
            <p:spPr>
              <a:xfrm>
                <a:off x="3923928" y="4256915"/>
                <a:ext cx="581313" cy="338554"/>
              </a:xfrm>
              <a:prstGeom prst="rect">
                <a:avLst/>
              </a:prstGeom>
              <a:noFill/>
            </p:spPr>
            <p:txBody>
              <a:bodyPr wrap="none" rtlCol="0">
                <a:spAutoFit/>
              </a:bodyPr>
              <a:lstStyle/>
              <a:p>
                <a:r>
                  <a:rPr lang="en-US" sz="1600" b="0" dirty="0" smtClean="0"/>
                  <a:t>*</a:t>
                </a:r>
                <a14:m>
                  <m:oMath xmlns:m="http://schemas.openxmlformats.org/officeDocument/2006/math">
                    <m:sSup>
                      <m:sSupPr>
                        <m:ctrlPr>
                          <a:rPr lang="en-US" sz="1600" b="0" i="1" smtClean="0">
                            <a:latin typeface="Cambria Math" panose="02040503050406030204" pitchFamily="18" charset="0"/>
                          </a:rPr>
                        </m:ctrlPr>
                      </m:sSupPr>
                      <m:e>
                        <m:r>
                          <a:rPr lang="de-DE" sz="1600" b="0" i="1" smtClean="0">
                            <a:latin typeface="Cambria Math"/>
                          </a:rPr>
                          <m:t>𝑀</m:t>
                        </m:r>
                      </m:e>
                      <m:sup>
                        <m:r>
                          <a:rPr lang="de-DE" sz="1600" b="0" i="1" smtClean="0">
                            <a:latin typeface="Cambria Math" panose="02040503050406030204" pitchFamily="18" charset="0"/>
                          </a:rPr>
                          <m:t>−</m:t>
                        </m:r>
                      </m:sup>
                    </m:sSup>
                  </m:oMath>
                </a14:m>
                <a:endParaRPr lang="en-US" sz="1600" dirty="0"/>
              </a:p>
            </p:txBody>
          </p:sp>
        </mc:Choice>
        <mc:Fallback xmlns="">
          <p:sp>
            <p:nvSpPr>
              <p:cNvPr id="74" name="TextBox 2"/>
              <p:cNvSpPr txBox="1">
                <a:spLocks noRot="1" noChangeAspect="1" noMove="1" noResize="1" noEditPoints="1" noAdjustHandles="1" noChangeArrowheads="1" noChangeShapeType="1" noTextEdit="1"/>
              </p:cNvSpPr>
              <p:nvPr/>
            </p:nvSpPr>
            <p:spPr>
              <a:xfrm>
                <a:off x="3923928" y="4256915"/>
                <a:ext cx="581313" cy="338554"/>
              </a:xfrm>
              <a:prstGeom prst="rect">
                <a:avLst/>
              </a:prstGeom>
              <a:blipFill rotWithShape="0">
                <a:blip r:embed="rId15"/>
                <a:stretch>
                  <a:fillRect l="-6316" t="-5357" b="-21429"/>
                </a:stretch>
              </a:blipFill>
            </p:spPr>
            <p:txBody>
              <a:bodyPr/>
              <a:lstStyle/>
              <a:p>
                <a:r>
                  <a:rPr lang="de-DE">
                    <a:noFill/>
                  </a:rPr>
                  <a:t> </a:t>
                </a:r>
              </a:p>
            </p:txBody>
          </p:sp>
        </mc:Fallback>
      </mc:AlternateContent>
    </p:spTree>
    <p:extLst>
      <p:ext uri="{BB962C8B-B14F-4D97-AF65-F5344CB8AC3E}">
        <p14:creationId xmlns:p14="http://schemas.microsoft.com/office/powerpoint/2010/main" val="30709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613" y="2319048"/>
            <a:ext cx="321688" cy="187651"/>
          </a:xfrm>
          <a:prstGeom prst="rect">
            <a:avLst/>
          </a:prstGeom>
        </p:spPr>
      </p:pic>
      <p:pic>
        <p:nvPicPr>
          <p:cNvPr id="44"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654" y="3511831"/>
            <a:ext cx="321688" cy="187651"/>
          </a:xfrm>
          <a:prstGeom prst="rect">
            <a:avLst/>
          </a:prstGeom>
        </p:spPr>
      </p:pic>
      <p:pic>
        <p:nvPicPr>
          <p:cNvPr id="45"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646" y="3169304"/>
            <a:ext cx="321688" cy="187651"/>
          </a:xfrm>
          <a:prstGeom prst="rect">
            <a:avLst/>
          </a:prstGeom>
        </p:spPr>
      </p:pic>
      <p:pic>
        <p:nvPicPr>
          <p:cNvPr id="47"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094" y="3504484"/>
            <a:ext cx="321688" cy="187651"/>
          </a:xfrm>
          <a:prstGeom prst="rect">
            <a:avLst/>
          </a:prstGeom>
        </p:spPr>
      </p:pic>
      <p:pic>
        <p:nvPicPr>
          <p:cNvPr id="48"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013" y="2673673"/>
            <a:ext cx="321688" cy="187651"/>
          </a:xfrm>
          <a:prstGeom prst="rect">
            <a:avLst/>
          </a:prstGeom>
        </p:spPr>
      </p:pic>
      <p:pic>
        <p:nvPicPr>
          <p:cNvPr id="51"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814" y="2666409"/>
            <a:ext cx="321688" cy="187651"/>
          </a:xfrm>
          <a:prstGeom prst="rect">
            <a:avLst/>
          </a:prstGeom>
        </p:spPr>
      </p:pic>
      <p:pic>
        <p:nvPicPr>
          <p:cNvPr id="52"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102" y="2298064"/>
            <a:ext cx="321688" cy="187651"/>
          </a:xfrm>
          <a:prstGeom prst="rect">
            <a:avLst/>
          </a:prstGeom>
        </p:spPr>
      </p:pic>
      <p:pic>
        <p:nvPicPr>
          <p:cNvPr id="53"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366" y="2493614"/>
            <a:ext cx="321688" cy="187651"/>
          </a:xfrm>
          <a:prstGeom prst="rect">
            <a:avLst/>
          </a:prstGeom>
        </p:spPr>
      </p:pic>
      <mc:AlternateContent xmlns:mc="http://schemas.openxmlformats.org/markup-compatibility/2006" xmlns:a14="http://schemas.microsoft.com/office/drawing/2010/main">
        <mc:Choice Requires="a14">
          <p:sp>
            <p:nvSpPr>
              <p:cNvPr id="50" name="TextBox 32"/>
              <p:cNvSpPr txBox="1"/>
              <p:nvPr/>
            </p:nvSpPr>
            <p:spPr>
              <a:xfrm>
                <a:off x="5983766" y="2198641"/>
                <a:ext cx="1641667" cy="733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a:rPr>
                        <m:t>=</m:t>
                      </m:r>
                      <m:f>
                        <m:fPr>
                          <m:ctrlPr>
                            <a:rPr lang="de-DE" sz="2000" b="0" i="1" smtClean="0">
                              <a:latin typeface="Cambria Math" panose="02040503050406030204" pitchFamily="18" charset="0"/>
                            </a:rPr>
                          </m:ctrlPr>
                        </m:fPr>
                        <m:num>
                          <m:r>
                            <a:rPr lang="de-DE" sz="2000" b="0" i="1" smtClean="0">
                              <a:latin typeface="Cambria Math"/>
                            </a:rPr>
                            <m:t>𝑃</m:t>
                          </m:r>
                          <m:r>
                            <a:rPr lang="de-DE" sz="2000" b="0" i="1" smtClean="0">
                              <a:latin typeface="Cambria Math"/>
                            </a:rPr>
                            <m:t>(∎∧     )</m:t>
                          </m:r>
                        </m:num>
                        <m:den>
                          <m:r>
                            <a:rPr lang="de-DE" sz="2000" b="0" i="1" smtClean="0">
                              <a:latin typeface="Cambria Math"/>
                            </a:rPr>
                            <m:t>𝑃</m:t>
                          </m:r>
                          <m:r>
                            <a:rPr lang="de-DE" sz="2000" b="0" i="1" smtClean="0">
                              <a:latin typeface="Cambria Math"/>
                            </a:rPr>
                            <m:t>(    )</m:t>
                          </m:r>
                        </m:den>
                      </m:f>
                    </m:oMath>
                  </m:oMathPara>
                </a14:m>
                <a:endParaRPr lang="en-US" sz="2000" dirty="0"/>
              </a:p>
            </p:txBody>
          </p:sp>
        </mc:Choice>
        <mc:Fallback xmlns="">
          <p:sp>
            <p:nvSpPr>
              <p:cNvPr id="50" name="TextBox 32"/>
              <p:cNvSpPr txBox="1">
                <a:spLocks noRot="1" noChangeAspect="1" noMove="1" noResize="1" noEditPoints="1" noAdjustHandles="1" noChangeArrowheads="1" noChangeShapeType="1" noTextEdit="1"/>
              </p:cNvSpPr>
              <p:nvPr/>
            </p:nvSpPr>
            <p:spPr>
              <a:xfrm>
                <a:off x="5983766" y="2198641"/>
                <a:ext cx="1641667" cy="733149"/>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Box 36"/>
              <p:cNvSpPr txBox="1"/>
              <p:nvPr/>
            </p:nvSpPr>
            <p:spPr>
              <a:xfrm>
                <a:off x="2959430" y="2198641"/>
                <a:ext cx="3284554" cy="733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a:rPr>
                        <m:t>𝑃</m:t>
                      </m:r>
                      <m:d>
                        <m:dPr>
                          <m:endChr m:val="|"/>
                          <m:ctrlPr>
                            <a:rPr lang="de-DE" sz="2000" b="0" i="1" smtClean="0">
                              <a:latin typeface="Cambria Math" panose="02040503050406030204" pitchFamily="18" charset="0"/>
                            </a:rPr>
                          </m:ctrlPr>
                        </m:dPr>
                        <m:e>
                          <m:r>
                            <a:rPr lang="de-DE" sz="2000" b="0" i="1" smtClean="0">
                              <a:latin typeface="Cambria Math"/>
                              <a:ea typeface="Cambria Math"/>
                            </a:rPr>
                            <m:t>∎</m:t>
                          </m:r>
                        </m:e>
                      </m:d>
                      <m:r>
                        <a:rPr lang="de-DE" sz="2000" b="0" i="1" smtClean="0">
                          <a:latin typeface="Cambria Math"/>
                          <a:ea typeface="Cambria Math"/>
                        </a:rPr>
                        <m:t>    </m:t>
                      </m:r>
                      <m:r>
                        <a:rPr lang="de-DE" sz="2000" b="0" i="1" smtClean="0">
                          <a:latin typeface="Cambria Math"/>
                        </a:rPr>
                        <m:t>)=</m:t>
                      </m:r>
                      <m:f>
                        <m:fPr>
                          <m:ctrlPr>
                            <a:rPr lang="de-DE" sz="2000" b="0" i="1" smtClean="0">
                              <a:latin typeface="Cambria Math" panose="02040503050406030204" pitchFamily="18" charset="0"/>
                            </a:rPr>
                          </m:ctrlPr>
                        </m:fPr>
                        <m:num>
                          <m:r>
                            <a:rPr lang="de-DE" sz="2000" b="0" i="1" smtClean="0">
                              <a:latin typeface="Cambria Math"/>
                            </a:rPr>
                            <m:t>𝑃</m:t>
                          </m:r>
                          <m:r>
                            <a:rPr lang="de-DE" sz="2000" b="0" i="1" smtClean="0">
                              <a:latin typeface="Cambria Math"/>
                            </a:rPr>
                            <m:t>(     |∎)∗</m:t>
                          </m:r>
                          <m:r>
                            <a:rPr lang="de-DE" sz="2000" b="0" i="1" smtClean="0">
                              <a:latin typeface="Cambria Math"/>
                            </a:rPr>
                            <m:t>𝑃</m:t>
                          </m:r>
                          <m:r>
                            <a:rPr lang="de-DE" sz="2000" b="0" i="1" smtClean="0">
                              <a:latin typeface="Cambria Math"/>
                            </a:rPr>
                            <m:t>(∎)</m:t>
                          </m:r>
                        </m:num>
                        <m:den>
                          <m:r>
                            <a:rPr lang="de-DE" sz="2000" b="0" i="1" smtClean="0">
                              <a:latin typeface="Cambria Math"/>
                            </a:rPr>
                            <m:t>𝑃</m:t>
                          </m:r>
                          <m:r>
                            <a:rPr lang="de-DE" sz="2000" b="0" i="1" smtClean="0">
                              <a:latin typeface="Cambria Math"/>
                            </a:rPr>
                            <m:t>(    )</m:t>
                          </m:r>
                        </m:den>
                      </m:f>
                    </m:oMath>
                  </m:oMathPara>
                </a14:m>
                <a:endParaRPr lang="en-US" sz="2000" dirty="0"/>
              </a:p>
            </p:txBody>
          </p:sp>
        </mc:Choice>
        <mc:Fallback xmlns="">
          <p:sp>
            <p:nvSpPr>
              <p:cNvPr id="54" name="TextBox 36"/>
              <p:cNvSpPr txBox="1">
                <a:spLocks noRot="1" noChangeAspect="1" noMove="1" noResize="1" noEditPoints="1" noAdjustHandles="1" noChangeArrowheads="1" noChangeShapeType="1" noTextEdit="1"/>
              </p:cNvSpPr>
              <p:nvPr/>
            </p:nvSpPr>
            <p:spPr>
              <a:xfrm>
                <a:off x="2959430" y="2198641"/>
                <a:ext cx="3284554" cy="733149"/>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Box 26"/>
              <p:cNvSpPr txBox="1"/>
              <p:nvPr/>
            </p:nvSpPr>
            <p:spPr>
              <a:xfrm>
                <a:off x="2997782" y="3062737"/>
                <a:ext cx="3262945" cy="733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a:rPr>
                        <m:t>=</m:t>
                      </m:r>
                      <m:f>
                        <m:fPr>
                          <m:ctrlPr>
                            <a:rPr lang="de-DE" sz="2000" b="0" i="1" smtClean="0">
                              <a:latin typeface="Cambria Math" panose="02040503050406030204" pitchFamily="18" charset="0"/>
                            </a:rPr>
                          </m:ctrlPr>
                        </m:fPr>
                        <m:num>
                          <m:r>
                            <a:rPr lang="de-DE" sz="2000" b="0" i="1" smtClean="0">
                              <a:latin typeface="Cambria Math"/>
                            </a:rPr>
                            <m:t>𝑃</m:t>
                          </m:r>
                          <m:r>
                            <a:rPr lang="de-DE" sz="2000" b="0" i="1" smtClean="0">
                              <a:latin typeface="Cambria Math"/>
                            </a:rPr>
                            <m:t>(∎∧     )</m:t>
                          </m:r>
                        </m:num>
                        <m:den>
                          <m:r>
                            <a:rPr lang="de-DE" sz="2000" b="0" i="1" smtClean="0">
                              <a:latin typeface="Cambria Math"/>
                            </a:rPr>
                            <m:t>𝑃</m:t>
                          </m:r>
                          <m:d>
                            <m:dPr>
                              <m:ctrlPr>
                                <a:rPr lang="de-DE" sz="2000" b="0" i="1" smtClean="0">
                                  <a:latin typeface="Cambria Math" panose="02040503050406030204" pitchFamily="18" charset="0"/>
                                </a:rPr>
                              </m:ctrlPr>
                            </m:dPr>
                            <m:e>
                              <m:r>
                                <a:rPr lang="de-DE" sz="2000" b="0" i="1" smtClean="0">
                                  <a:latin typeface="Cambria Math"/>
                                </a:rPr>
                                <m:t>      </m:t>
                              </m:r>
                              <m:r>
                                <a:rPr lang="de-DE" sz="2000" b="0" i="1" smtClean="0">
                                  <a:latin typeface="Cambria Math"/>
                                  <a:ea typeface="Cambria Math"/>
                                </a:rPr>
                                <m:t>∧∎</m:t>
                              </m:r>
                            </m:e>
                          </m:d>
                          <m:r>
                            <a:rPr lang="de-DE" sz="2000" b="0" i="1" smtClean="0">
                              <a:latin typeface="Cambria Math"/>
                            </a:rPr>
                            <m:t>+</m:t>
                          </m:r>
                          <m:r>
                            <a:rPr lang="de-DE" sz="2000" b="0" i="1" smtClean="0">
                              <a:latin typeface="Cambria Math"/>
                            </a:rPr>
                            <m:t>𝑃</m:t>
                          </m:r>
                          <m:r>
                            <a:rPr lang="de-DE" sz="2000" b="0" i="1" smtClean="0">
                              <a:latin typeface="Cambria Math"/>
                            </a:rPr>
                            <m:t>(     ∧¬∎)</m:t>
                          </m:r>
                        </m:den>
                      </m:f>
                    </m:oMath>
                  </m:oMathPara>
                </a14:m>
                <a:endParaRPr lang="en-US" sz="2000" dirty="0"/>
              </a:p>
            </p:txBody>
          </p:sp>
        </mc:Choice>
        <mc:Fallback xmlns="">
          <p:sp>
            <p:nvSpPr>
              <p:cNvPr id="46" name="TextBox 26"/>
              <p:cNvSpPr txBox="1">
                <a:spLocks noRot="1" noChangeAspect="1" noMove="1" noResize="1" noEditPoints="1" noAdjustHandles="1" noChangeArrowheads="1" noChangeShapeType="1" noTextEdit="1"/>
              </p:cNvSpPr>
              <p:nvPr/>
            </p:nvSpPr>
            <p:spPr>
              <a:xfrm>
                <a:off x="2997782" y="3062737"/>
                <a:ext cx="3262945" cy="733149"/>
              </a:xfrm>
              <a:prstGeom prst="rect">
                <a:avLst/>
              </a:prstGeom>
              <a:blipFill rotWithShape="0">
                <a:blip r:embed="rId5"/>
                <a:stretch>
                  <a:fillRect/>
                </a:stretch>
              </a:blipFill>
            </p:spPr>
            <p:txBody>
              <a:bodyPr/>
              <a:lstStyle/>
              <a:p>
                <a:r>
                  <a:rPr lang="de-DE">
                    <a:noFill/>
                  </a:rPr>
                  <a:t> </a:t>
                </a:r>
              </a:p>
            </p:txBody>
          </p:sp>
        </mc:Fallback>
      </mc:AlternateContent>
      <p:sp>
        <p:nvSpPr>
          <p:cNvPr id="42" name="Titel 1"/>
          <p:cNvSpPr>
            <a:spLocks noGrp="1"/>
          </p:cNvSpPr>
          <p:nvPr>
            <p:ph type="title"/>
          </p:nvPr>
        </p:nvSpPr>
        <p:spPr>
          <a:xfrm>
            <a:off x="1195389" y="95844"/>
            <a:ext cx="7339012" cy="675706"/>
          </a:xfrm>
        </p:spPr>
        <p:txBody>
          <a:bodyPr>
            <a:normAutofit/>
          </a:bodyPr>
          <a:lstStyle/>
          <a:p>
            <a:r>
              <a:rPr lang="en-US" dirty="0" smtClean="0"/>
              <a:t>Bayes’ Theorem</a:t>
            </a:r>
            <a:endParaRPr lang="en-US" sz="1600" dirty="0">
              <a:solidFill>
                <a:schemeClr val="bg1">
                  <a:lumMod val="65000"/>
                </a:schemeClr>
              </a:solidFill>
            </a:endParaRPr>
          </a:p>
        </p:txBody>
      </p:sp>
      <mc:AlternateContent xmlns:mc="http://schemas.openxmlformats.org/markup-compatibility/2006" xmlns:a14="http://schemas.microsoft.com/office/drawing/2010/main">
        <mc:Choice Requires="a14">
          <p:sp>
            <p:nvSpPr>
              <p:cNvPr id="141" name="TextBox 1"/>
              <p:cNvSpPr txBox="1"/>
              <p:nvPr/>
            </p:nvSpPr>
            <p:spPr>
              <a:xfrm>
                <a:off x="1322060" y="2270649"/>
                <a:ext cx="981614" cy="1463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r>
                                <a:rPr lang="en-US" sz="1600" b="0" i="1" smtClean="0">
                                  <a:latin typeface="Cambria Math" panose="02040503050406030204" pitchFamily="18" charset="0"/>
                                </a:rPr>
                                <m:t>.16</m:t>
                              </m:r>
                            </m:e>
                            <m:e>
                              <m:r>
                                <a:rPr lang="de-DE" sz="1600" b="0" i="1" smtClean="0">
                                  <a:latin typeface="Cambria Math"/>
                                </a:rPr>
                                <m:t>0.</m:t>
                              </m:r>
                              <m:r>
                                <a:rPr lang="en-US" sz="1600" b="0" i="1" smtClean="0">
                                  <a:latin typeface="Cambria Math" panose="02040503050406030204" pitchFamily="18" charset="0"/>
                                </a:rPr>
                                <m:t>04</m:t>
                              </m:r>
                            </m:e>
                            <m:e>
                              <m:r>
                                <a:rPr lang="en-US" sz="1600" b="0" i="1" smtClean="0">
                                  <a:latin typeface="Cambria Math" panose="02040503050406030204" pitchFamily="18" charset="0"/>
                                </a:rPr>
                                <m:t>0.48</m:t>
                              </m:r>
                            </m:e>
                            <m:e>
                              <m:r>
                                <a:rPr lang="en-US" sz="1600" b="0" i="1" smtClean="0">
                                  <a:latin typeface="Cambria Math" panose="02040503050406030204" pitchFamily="18" charset="0"/>
                                </a:rPr>
                                <m:t>0</m:t>
                              </m:r>
                            </m:e>
                            <m:e>
                              <m:r>
                                <a:rPr lang="en-US" sz="1600" b="0" i="1" smtClean="0">
                                  <a:latin typeface="Cambria Math" panose="02040503050406030204" pitchFamily="18" charset="0"/>
                                </a:rPr>
                                <m:t>0.32</m:t>
                              </m:r>
                            </m:e>
                          </m:eqArr>
                        </m:e>
                      </m:d>
                    </m:oMath>
                  </m:oMathPara>
                </a14:m>
                <a:endParaRPr lang="de-DE" sz="1600" dirty="0"/>
              </a:p>
            </p:txBody>
          </p:sp>
        </mc:Choice>
        <mc:Fallback xmlns="">
          <p:sp>
            <p:nvSpPr>
              <p:cNvPr id="141" name="TextBox 1"/>
              <p:cNvSpPr txBox="1">
                <a:spLocks noRot="1" noChangeAspect="1" noMove="1" noResize="1" noEditPoints="1" noAdjustHandles="1" noChangeArrowheads="1" noChangeShapeType="1" noTextEdit="1"/>
              </p:cNvSpPr>
              <p:nvPr/>
            </p:nvSpPr>
            <p:spPr>
              <a:xfrm>
                <a:off x="1322060" y="2270649"/>
                <a:ext cx="981614" cy="1463670"/>
              </a:xfrm>
              <a:prstGeom prst="rect">
                <a:avLst/>
              </a:prstGeom>
              <a:blipFill rotWithShape="0">
                <a:blip r:embed="rId6"/>
                <a:stretch>
                  <a:fillRect/>
                </a:stretch>
              </a:blipFill>
            </p:spPr>
            <p:txBody>
              <a:bodyPr/>
              <a:lstStyle/>
              <a:p>
                <a:r>
                  <a:rPr lang="de-DE">
                    <a:noFill/>
                  </a:rPr>
                  <a:t> </a:t>
                </a:r>
              </a:p>
            </p:txBody>
          </p:sp>
        </mc:Fallback>
      </mc:AlternateContent>
      <p:pic>
        <p:nvPicPr>
          <p:cNvPr id="15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452" y="2771223"/>
            <a:ext cx="375686" cy="219150"/>
          </a:xfrm>
          <a:prstGeom prst="rect">
            <a:avLst/>
          </a:prstGeom>
        </p:spPr>
      </p:pic>
      <p:pic>
        <p:nvPicPr>
          <p:cNvPr id="15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098" y="3488177"/>
            <a:ext cx="375686" cy="219150"/>
          </a:xfrm>
          <a:prstGeom prst="rect">
            <a:avLst/>
          </a:prstGeom>
        </p:spPr>
      </p:pic>
      <mc:AlternateContent xmlns:mc="http://schemas.openxmlformats.org/markup-compatibility/2006" xmlns:a14="http://schemas.microsoft.com/office/drawing/2010/main">
        <mc:Choice Requires="a14">
          <p:sp>
            <p:nvSpPr>
              <p:cNvPr id="41" name="TextBox 28"/>
              <p:cNvSpPr txBox="1"/>
              <p:nvPr/>
            </p:nvSpPr>
            <p:spPr>
              <a:xfrm>
                <a:off x="6088057" y="3072324"/>
                <a:ext cx="2660407" cy="6756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a:rPr>
                        <m:t>=</m:t>
                      </m:r>
                      <m:f>
                        <m:fPr>
                          <m:ctrlPr>
                            <a:rPr lang="de-DE" sz="2000" b="0" i="1" smtClean="0">
                              <a:latin typeface="Cambria Math" panose="02040503050406030204" pitchFamily="18" charset="0"/>
                            </a:rPr>
                          </m:ctrlPr>
                        </m:fPr>
                        <m:num>
                          <m:r>
                            <a:rPr lang="de-DE" sz="2000" b="0" i="1" smtClean="0">
                              <a:latin typeface="Cambria Math" panose="02040503050406030204" pitchFamily="18" charset="0"/>
                            </a:rPr>
                            <m:t>0.32</m:t>
                          </m:r>
                        </m:num>
                        <m:den>
                          <m:r>
                            <a:rPr lang="de-DE" sz="2000" b="0" i="1" smtClean="0">
                              <a:latin typeface="Cambria Math" panose="02040503050406030204" pitchFamily="18" charset="0"/>
                            </a:rPr>
                            <m:t>0.32</m:t>
                          </m:r>
                          <m:r>
                            <a:rPr lang="de-DE" sz="2000" b="0" i="1" smtClean="0">
                              <a:latin typeface="Cambria Math"/>
                            </a:rPr>
                            <m:t>+</m:t>
                          </m:r>
                          <m:r>
                            <a:rPr lang="de-DE" sz="2000" b="0" i="1" smtClean="0">
                              <a:latin typeface="Cambria Math" panose="02040503050406030204" pitchFamily="18" charset="0"/>
                            </a:rPr>
                            <m:t>0.04</m:t>
                          </m:r>
                        </m:den>
                      </m:f>
                      <m:r>
                        <a:rPr lang="de-DE" sz="2000" b="0" i="1" smtClean="0">
                          <a:latin typeface="Cambria Math"/>
                        </a:rPr>
                        <m:t>=</m:t>
                      </m:r>
                      <m:r>
                        <a:rPr lang="de-DE" sz="2000" b="0" i="1" smtClean="0">
                          <a:latin typeface="Cambria Math" panose="02040503050406030204" pitchFamily="18" charset="0"/>
                        </a:rPr>
                        <m:t>0.89</m:t>
                      </m:r>
                    </m:oMath>
                  </m:oMathPara>
                </a14:m>
                <a:endParaRPr lang="en-US" sz="2000" dirty="0"/>
              </a:p>
            </p:txBody>
          </p:sp>
        </mc:Choice>
        <mc:Fallback xmlns="">
          <p:sp>
            <p:nvSpPr>
              <p:cNvPr id="41" name="TextBox 28"/>
              <p:cNvSpPr txBox="1">
                <a:spLocks noRot="1" noChangeAspect="1" noMove="1" noResize="1" noEditPoints="1" noAdjustHandles="1" noChangeArrowheads="1" noChangeShapeType="1" noTextEdit="1"/>
              </p:cNvSpPr>
              <p:nvPr/>
            </p:nvSpPr>
            <p:spPr>
              <a:xfrm>
                <a:off x="6088057" y="3072324"/>
                <a:ext cx="2660407" cy="675698"/>
              </a:xfrm>
              <a:prstGeom prst="rect">
                <a:avLst/>
              </a:prstGeom>
              <a:blipFill rotWithShape="0">
                <a:blip r:embed="rId7"/>
                <a:stretch>
                  <a:fillRect/>
                </a:stretch>
              </a:blipFill>
            </p:spPr>
            <p:txBody>
              <a:bodyPr/>
              <a:lstStyle/>
              <a:p>
                <a:r>
                  <a:rPr lang="de-DE">
                    <a:noFill/>
                  </a:rPr>
                  <a:t> </a:t>
                </a:r>
              </a:p>
            </p:txBody>
          </p:sp>
        </mc:Fallback>
      </mc:AlternateContent>
      <p:sp>
        <p:nvSpPr>
          <p:cNvPr id="55" name="Inhaltsplatzhalter 2"/>
          <p:cNvSpPr txBox="1">
            <a:spLocks/>
          </p:cNvSpPr>
          <p:nvPr/>
        </p:nvSpPr>
        <p:spPr>
          <a:xfrm>
            <a:off x="1221060" y="915566"/>
            <a:ext cx="7553076" cy="4032448"/>
          </a:xfrm>
          <a:prstGeom prst="rect">
            <a:avLst/>
          </a:prstGeom>
        </p:spPr>
        <p:txBody>
          <a:bodyPr vert="horz" lIns="68589" tIns="34295" rIns="68589" bIns="34295" rtlCol="0">
            <a:normAutofit/>
          </a:bodyPr>
          <a:lstStyle>
            <a:lvl1pPr marL="185191" indent="-185191" algn="l" defTabSz="685891" rtl="0" eaLnBrk="1" latinLnBrk="0" hangingPunct="1">
              <a:lnSpc>
                <a:spcPct val="90000"/>
              </a:lnSpc>
              <a:spcBef>
                <a:spcPts val="1050"/>
              </a:spcBef>
              <a:buFont typeface="Euphemia" pitchFamily="34" charset="0"/>
              <a:buChar char="›"/>
              <a:defRPr sz="2100" kern="1200">
                <a:solidFill>
                  <a:schemeClr val="tx1"/>
                </a:solidFill>
                <a:latin typeface="+mn-lt"/>
                <a:ea typeface="+mn-ea"/>
                <a:cs typeface="+mn-cs"/>
              </a:defRPr>
            </a:lvl1pPr>
            <a:lvl2pPr marL="459547" indent="-185191" algn="l" defTabSz="685891" rtl="0" eaLnBrk="1" latinLnBrk="0" hangingPunct="1">
              <a:lnSpc>
                <a:spcPct val="90000"/>
              </a:lnSpc>
              <a:spcBef>
                <a:spcPts val="450"/>
              </a:spcBef>
              <a:buFont typeface="Euphemia" pitchFamily="34" charset="0"/>
              <a:buChar char="–"/>
              <a:defRPr sz="1800" kern="1200">
                <a:solidFill>
                  <a:schemeClr val="tx1"/>
                </a:solidFill>
                <a:latin typeface="+mn-lt"/>
                <a:ea typeface="+mn-ea"/>
                <a:cs typeface="+mn-cs"/>
              </a:defRPr>
            </a:lvl2pPr>
            <a:lvl3pPr marL="733904" indent="-185191" algn="l" defTabSz="685891"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3pPr>
            <a:lvl4pPr marL="1008260" indent="-185191" algn="l" defTabSz="685891" rtl="0" eaLnBrk="1" latinLnBrk="0" hangingPunct="1">
              <a:lnSpc>
                <a:spcPct val="90000"/>
              </a:lnSpc>
              <a:spcBef>
                <a:spcPts val="450"/>
              </a:spcBef>
              <a:buFont typeface="Arial" pitchFamily="34" charset="0"/>
              <a:buChar char="–"/>
              <a:defRPr sz="1400" kern="1200">
                <a:solidFill>
                  <a:schemeClr val="tx1"/>
                </a:solidFill>
                <a:latin typeface="+mn-lt"/>
                <a:ea typeface="+mn-ea"/>
                <a:cs typeface="+mn-cs"/>
              </a:defRPr>
            </a:lvl4pPr>
            <a:lvl5pPr marL="1282617"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5pPr>
            <a:lvl6pPr marL="1556974"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6pPr>
            <a:lvl7pPr marL="1831330"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7pPr>
            <a:lvl8pPr marL="2105687"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8pPr>
            <a:lvl9pPr marL="2380043"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9pPr>
          </a:lstStyle>
          <a:p>
            <a:r>
              <a:rPr lang="en-US" dirty="0" smtClean="0"/>
              <a:t>Now what is the probability that the trajectory passes the query window given the fact that the object was seen in s</a:t>
            </a:r>
            <a:r>
              <a:rPr lang="en-US" baseline="-25000" dirty="0" smtClean="0"/>
              <a:t>3</a:t>
            </a:r>
            <a:r>
              <a:rPr lang="en-US" dirty="0" smtClean="0"/>
              <a:t>?</a:t>
            </a:r>
            <a:endParaRPr lang="en-US" baseline="-25000" dirty="0" smtClean="0"/>
          </a:p>
        </p:txBody>
      </p:sp>
      <p:sp>
        <p:nvSpPr>
          <p:cNvPr id="56" name="Rechteck 55"/>
          <p:cNvSpPr/>
          <p:nvPr/>
        </p:nvSpPr>
        <p:spPr>
          <a:xfrm>
            <a:off x="1115616" y="2283718"/>
            <a:ext cx="433132" cy="1449115"/>
          </a:xfrm>
          <a:prstGeom prst="rect">
            <a:avLst/>
          </a:prstGeom>
        </p:spPr>
        <p:txBody>
          <a:bodyPr wrap="none">
            <a:spAutoFit/>
          </a:bodyPr>
          <a:lstStyle/>
          <a:p>
            <a:pPr>
              <a:spcBef>
                <a:spcPts val="100"/>
              </a:spcBef>
            </a:pPr>
            <a:r>
              <a:rPr lang="de-DE" b="1" dirty="0" smtClean="0"/>
              <a:t>S</a:t>
            </a:r>
            <a:r>
              <a:rPr lang="de-DE" b="1" baseline="-25000" dirty="0" smtClean="0"/>
              <a:t>1</a:t>
            </a:r>
            <a:r>
              <a:rPr lang="de-DE" b="1" baseline="30000" dirty="0" smtClean="0"/>
              <a:t>-</a:t>
            </a:r>
          </a:p>
          <a:p>
            <a:pPr>
              <a:spcBef>
                <a:spcPts val="100"/>
              </a:spcBef>
            </a:pPr>
            <a:r>
              <a:rPr lang="de-DE" b="1" dirty="0" smtClean="0"/>
              <a:t>S</a:t>
            </a:r>
            <a:r>
              <a:rPr lang="de-DE" b="1" baseline="-25000" dirty="0" smtClean="0"/>
              <a:t>2</a:t>
            </a:r>
            <a:r>
              <a:rPr lang="de-DE" b="1" baseline="30000" dirty="0" smtClean="0"/>
              <a:t>-</a:t>
            </a:r>
            <a:endParaRPr lang="de-DE" b="1" baseline="30000" dirty="0"/>
          </a:p>
          <a:p>
            <a:pPr>
              <a:spcBef>
                <a:spcPts val="100"/>
              </a:spcBef>
            </a:pPr>
            <a:r>
              <a:rPr lang="de-DE" b="1" dirty="0" smtClean="0"/>
              <a:t>S</a:t>
            </a:r>
            <a:r>
              <a:rPr lang="de-DE" b="1" baseline="-25000" dirty="0" smtClean="0"/>
              <a:t>3</a:t>
            </a:r>
            <a:r>
              <a:rPr lang="de-DE" b="1" baseline="30000" dirty="0" smtClean="0"/>
              <a:t>-</a:t>
            </a:r>
            <a:endParaRPr lang="de-DE" b="1" baseline="30000" dirty="0"/>
          </a:p>
          <a:p>
            <a:pPr>
              <a:spcBef>
                <a:spcPts val="100"/>
              </a:spcBef>
            </a:pPr>
            <a:r>
              <a:rPr lang="de-DE" b="1" dirty="0" smtClean="0"/>
              <a:t>S</a:t>
            </a:r>
            <a:r>
              <a:rPr lang="de-DE" b="1" baseline="-25000" dirty="0" smtClean="0"/>
              <a:t>1</a:t>
            </a:r>
            <a:r>
              <a:rPr lang="de-DE" b="1" baseline="30000" dirty="0" smtClean="0"/>
              <a:t>+</a:t>
            </a:r>
          </a:p>
          <a:p>
            <a:pPr>
              <a:spcBef>
                <a:spcPts val="100"/>
              </a:spcBef>
            </a:pPr>
            <a:r>
              <a:rPr lang="de-DE" b="1" dirty="0" smtClean="0"/>
              <a:t>S</a:t>
            </a:r>
            <a:r>
              <a:rPr lang="de-DE" b="1" baseline="-25000" dirty="0" smtClean="0"/>
              <a:t>2</a:t>
            </a:r>
            <a:r>
              <a:rPr lang="de-DE" b="1" baseline="30000" dirty="0"/>
              <a:t>+</a:t>
            </a:r>
            <a:endParaRPr lang="de-DE" b="1" baseline="30000" dirty="0" smtClean="0"/>
          </a:p>
          <a:p>
            <a:pPr>
              <a:spcBef>
                <a:spcPts val="100"/>
              </a:spcBef>
            </a:pPr>
            <a:r>
              <a:rPr lang="de-DE" b="1" dirty="0" smtClean="0"/>
              <a:t>S</a:t>
            </a:r>
            <a:r>
              <a:rPr lang="de-DE" b="1" baseline="-25000" dirty="0" smtClean="0"/>
              <a:t>3</a:t>
            </a:r>
            <a:r>
              <a:rPr lang="de-DE" b="1" baseline="30000" dirty="0"/>
              <a:t>+</a:t>
            </a:r>
          </a:p>
        </p:txBody>
      </p:sp>
      <p:sp>
        <p:nvSpPr>
          <p:cNvPr id="4" name="Foliennummernplatzhalter 3"/>
          <p:cNvSpPr>
            <a:spLocks noGrp="1"/>
          </p:cNvSpPr>
          <p:nvPr>
            <p:ph type="sldNum" sz="quarter" idx="12"/>
          </p:nvPr>
        </p:nvSpPr>
        <p:spPr/>
        <p:txBody>
          <a:bodyPr/>
          <a:lstStyle/>
          <a:p>
            <a:fld id="{7DC1BBB0-96F0-4077-A278-0F3FB5C104D3}" type="slidenum">
              <a:rPr lang="de-DE" smtClean="0"/>
              <a:pPr/>
              <a:t>107</a:t>
            </a:fld>
            <a:endParaRPr lang="de-DE"/>
          </a:p>
        </p:txBody>
      </p:sp>
    </p:spTree>
    <p:extLst>
      <p:ext uri="{BB962C8B-B14F-4D97-AF65-F5344CB8AC3E}">
        <p14:creationId xmlns:p14="http://schemas.microsoft.com/office/powerpoint/2010/main" val="10014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108</a:t>
            </a:fld>
            <a:endParaRPr lang="de-DE"/>
          </a:p>
        </p:txBody>
      </p:sp>
      <p:sp>
        <p:nvSpPr>
          <p:cNvPr id="42" name="Titel 1"/>
          <p:cNvSpPr>
            <a:spLocks noGrp="1"/>
          </p:cNvSpPr>
          <p:nvPr>
            <p:ph type="title"/>
          </p:nvPr>
        </p:nvSpPr>
        <p:spPr>
          <a:xfrm>
            <a:off x="1195389" y="95844"/>
            <a:ext cx="7339012" cy="675706"/>
          </a:xfrm>
        </p:spPr>
        <p:txBody>
          <a:bodyPr>
            <a:normAutofit/>
          </a:bodyPr>
          <a:lstStyle/>
          <a:p>
            <a:r>
              <a:rPr lang="en-US" sz="1400" dirty="0" smtClean="0"/>
              <a:t>					</a:t>
            </a:r>
            <a:br>
              <a:rPr lang="en-US" sz="1400" dirty="0" smtClean="0"/>
            </a:br>
            <a:r>
              <a:rPr lang="en-US" dirty="0" smtClean="0"/>
              <a:t>Summary</a:t>
            </a:r>
            <a:endParaRPr lang="en-US" sz="1600" dirty="0">
              <a:solidFill>
                <a:schemeClr val="bg1">
                  <a:lumMod val="65000"/>
                </a:schemeClr>
              </a:solidFill>
            </a:endParaRPr>
          </a:p>
        </p:txBody>
      </p:sp>
      <p:sp>
        <p:nvSpPr>
          <p:cNvPr id="43" name="Inhaltsplatzhalter 2"/>
          <p:cNvSpPr>
            <a:spLocks noGrp="1"/>
          </p:cNvSpPr>
          <p:nvPr>
            <p:ph idx="1"/>
          </p:nvPr>
        </p:nvSpPr>
        <p:spPr>
          <a:xfrm>
            <a:off x="1195389" y="915566"/>
            <a:ext cx="7339012" cy="4032448"/>
          </a:xfrm>
        </p:spPr>
        <p:txBody>
          <a:bodyPr>
            <a:normAutofit/>
          </a:bodyPr>
          <a:lstStyle/>
          <a:p>
            <a:r>
              <a:rPr lang="en-US" dirty="0" smtClean="0"/>
              <a:t>Pros</a:t>
            </a:r>
            <a:endParaRPr lang="de-DE" sz="1800" dirty="0">
              <a:solidFill>
                <a:schemeClr val="bg1">
                  <a:lumMod val="65000"/>
                </a:schemeClr>
              </a:solidFill>
            </a:endParaRPr>
          </a:p>
          <a:p>
            <a:pPr lvl="1"/>
            <a:r>
              <a:rPr lang="de-DE" dirty="0" err="1" smtClean="0"/>
              <a:t>Allows</a:t>
            </a:r>
            <a:r>
              <a:rPr lang="de-DE" dirty="0" smtClean="0"/>
              <a:t> </a:t>
            </a:r>
            <a:r>
              <a:rPr lang="de-DE" dirty="0" err="1" smtClean="0"/>
              <a:t>to</a:t>
            </a:r>
            <a:r>
              <a:rPr lang="de-DE" dirty="0" smtClean="0"/>
              <a:t> </a:t>
            </a:r>
            <a:r>
              <a:rPr lang="de-DE" dirty="0" err="1" smtClean="0"/>
              <a:t>answer</a:t>
            </a:r>
            <a:r>
              <a:rPr lang="de-DE" dirty="0" smtClean="0"/>
              <a:t> time-</a:t>
            </a:r>
            <a:r>
              <a:rPr lang="de-DE" dirty="0" err="1" smtClean="0"/>
              <a:t>parametrized</a:t>
            </a:r>
            <a:r>
              <a:rPr lang="de-DE" dirty="0" smtClean="0"/>
              <a:t> </a:t>
            </a:r>
            <a:r>
              <a:rPr lang="de-DE" dirty="0" err="1" smtClean="0"/>
              <a:t>queries</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possible</a:t>
            </a:r>
            <a:r>
              <a:rPr lang="de-DE" dirty="0" smtClean="0"/>
              <a:t> </a:t>
            </a:r>
            <a:r>
              <a:rPr lang="de-DE" dirty="0" err="1" smtClean="0"/>
              <a:t>worlds</a:t>
            </a:r>
            <a:r>
              <a:rPr lang="de-DE" dirty="0" smtClean="0"/>
              <a:t> </a:t>
            </a:r>
            <a:r>
              <a:rPr lang="de-DE" dirty="0" err="1" smtClean="0"/>
              <a:t>semantics</a:t>
            </a:r>
            <a:endParaRPr lang="de-DE" dirty="0" smtClean="0"/>
          </a:p>
          <a:p>
            <a:pPr lvl="1"/>
            <a:r>
              <a:rPr lang="en-US" dirty="0" smtClean="0"/>
              <a:t>Considers location dependencies over time</a:t>
            </a:r>
          </a:p>
          <a:p>
            <a:pPr lvl="1"/>
            <a:r>
              <a:rPr lang="en-US" dirty="0" smtClean="0"/>
              <a:t>Scales up very well since it is purely based on sparse matrix multiplications</a:t>
            </a:r>
          </a:p>
          <a:p>
            <a:pPr lvl="1"/>
            <a:r>
              <a:rPr lang="en-US" dirty="0" smtClean="0"/>
              <a:t>Natively extendable for uncertain observations</a:t>
            </a:r>
          </a:p>
          <a:p>
            <a:pPr lvl="1"/>
            <a:r>
              <a:rPr lang="en-US" dirty="0" smtClean="0"/>
              <a:t>Seems to work adequately on real-world data (more validation needed)</a:t>
            </a:r>
          </a:p>
          <a:p>
            <a:r>
              <a:rPr lang="en-US" dirty="0" smtClean="0"/>
              <a:t>Cons</a:t>
            </a:r>
          </a:p>
          <a:p>
            <a:pPr lvl="1"/>
            <a:r>
              <a:rPr lang="en-US" dirty="0" smtClean="0"/>
              <a:t>Discrete time and space</a:t>
            </a:r>
          </a:p>
          <a:p>
            <a:pPr lvl="1"/>
            <a:r>
              <a:rPr lang="en-US" dirty="0" smtClean="0"/>
              <a:t>Matching from time to tics might not be the perfect modelling</a:t>
            </a:r>
          </a:p>
        </p:txBody>
      </p:sp>
    </p:spTree>
    <p:extLst>
      <p:ext uri="{BB962C8B-B14F-4D97-AF65-F5344CB8AC3E}">
        <p14:creationId xmlns:p14="http://schemas.microsoft.com/office/powerpoint/2010/main" val="384918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109</a:t>
            </a:fld>
            <a:endParaRPr lang="de-DE"/>
          </a:p>
        </p:txBody>
      </p:sp>
      <p:sp>
        <p:nvSpPr>
          <p:cNvPr id="5" name="Titel 1"/>
          <p:cNvSpPr txBox="1">
            <a:spLocks/>
          </p:cNvSpPr>
          <p:nvPr/>
        </p:nvSpPr>
        <p:spPr>
          <a:xfrm>
            <a:off x="1195389" y="1928808"/>
            <a:ext cx="7339012" cy="929878"/>
          </a:xfrm>
          <a:prstGeom prst="rect">
            <a:avLst/>
          </a:prstGeom>
        </p:spPr>
        <p:txBody>
          <a:bodyPr vert="horz" lIns="68589" tIns="34295" rIns="68589" bIns="34295" rtlCol="0" anchor="b">
            <a:normAutofit/>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pPr algn="ctr"/>
            <a:r>
              <a:rPr lang="en-US" dirty="0" smtClean="0"/>
              <a:t>Selected Works </a:t>
            </a:r>
            <a:br>
              <a:rPr lang="en-US" dirty="0" smtClean="0"/>
            </a:br>
            <a:endParaRPr lang="en-US" dirty="0"/>
          </a:p>
        </p:txBody>
      </p:sp>
    </p:spTree>
    <p:extLst>
      <p:ext uri="{BB962C8B-B14F-4D97-AF65-F5344CB8AC3E}">
        <p14:creationId xmlns:p14="http://schemas.microsoft.com/office/powerpoint/2010/main" val="255047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Sources</a:t>
            </a:r>
            <a:r>
              <a:rPr lang="de-DE" dirty="0" smtClean="0"/>
              <a:t> </a:t>
            </a:r>
            <a:r>
              <a:rPr lang="de-DE" dirty="0" err="1" smtClean="0"/>
              <a:t>of</a:t>
            </a:r>
            <a:r>
              <a:rPr lang="de-DE" dirty="0" smtClean="0"/>
              <a:t> </a:t>
            </a:r>
            <a:r>
              <a:rPr lang="de-DE" dirty="0" err="1" smtClean="0"/>
              <a:t>Uncertainty</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11</a:t>
            </a:fld>
            <a:endParaRPr lang="de-DE"/>
          </a:p>
        </p:txBody>
      </p:sp>
      <p:sp>
        <p:nvSpPr>
          <p:cNvPr id="6" name="Textfeld 5"/>
          <p:cNvSpPr txBox="1"/>
          <p:nvPr/>
        </p:nvSpPr>
        <p:spPr>
          <a:xfrm>
            <a:off x="1328790" y="1178359"/>
            <a:ext cx="6977011" cy="160043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Missing Observations</a:t>
            </a:r>
          </a:p>
          <a:p>
            <a:pPr marL="628696" lvl="1" indent="-285750">
              <a:buFont typeface="Arial" panose="020B0604020202020204" pitchFamily="34" charset="0"/>
              <a:buChar char="•"/>
            </a:pPr>
            <a:r>
              <a:rPr lang="de-DE" dirty="0" err="1" smtClean="0"/>
              <a:t>Missing</a:t>
            </a:r>
            <a:r>
              <a:rPr lang="de-DE" dirty="0" smtClean="0"/>
              <a:t> GPS </a:t>
            </a:r>
            <a:r>
              <a:rPr lang="de-DE" dirty="0" err="1" smtClean="0"/>
              <a:t>signal</a:t>
            </a:r>
            <a:endParaRPr lang="de-DE" dirty="0" smtClean="0"/>
          </a:p>
          <a:p>
            <a:pPr marL="628696" lvl="1" indent="-285750">
              <a:buFont typeface="Arial" panose="020B0604020202020204" pitchFamily="34" charset="0"/>
              <a:buChar char="•"/>
            </a:pPr>
            <a:r>
              <a:rPr lang="de-DE" dirty="0" smtClean="0"/>
              <a:t>RFID </a:t>
            </a:r>
            <a:r>
              <a:rPr lang="de-DE" dirty="0" err="1" smtClean="0"/>
              <a:t>sensors</a:t>
            </a:r>
            <a:r>
              <a:rPr lang="de-DE" dirty="0" smtClean="0"/>
              <a:t> </a:t>
            </a:r>
            <a:r>
              <a:rPr lang="de-DE" dirty="0" err="1" smtClean="0"/>
              <a:t>available</a:t>
            </a:r>
            <a:r>
              <a:rPr lang="de-DE" dirty="0" smtClean="0"/>
              <a:t> in </a:t>
            </a:r>
            <a:r>
              <a:rPr lang="de-DE" dirty="0" err="1" smtClean="0"/>
              <a:t>discrete</a:t>
            </a:r>
            <a:r>
              <a:rPr lang="de-DE" dirty="0" smtClean="0"/>
              <a:t> </a:t>
            </a:r>
            <a:r>
              <a:rPr lang="de-DE" dirty="0" err="1" smtClean="0"/>
              <a:t>locations</a:t>
            </a:r>
            <a:r>
              <a:rPr lang="de-DE" dirty="0" smtClean="0"/>
              <a:t> </a:t>
            </a:r>
            <a:r>
              <a:rPr lang="de-DE" dirty="0" err="1" smtClean="0"/>
              <a:t>only</a:t>
            </a:r>
            <a:endParaRPr lang="de-DE" dirty="0" smtClean="0"/>
          </a:p>
          <a:p>
            <a:pPr marL="628696" lvl="1" indent="-285750">
              <a:buFont typeface="Arial" panose="020B0604020202020204" pitchFamily="34" charset="0"/>
              <a:buChar char="•"/>
            </a:pPr>
            <a:r>
              <a:rPr lang="de-DE" dirty="0" smtClean="0"/>
              <a:t>Wireless </a:t>
            </a:r>
            <a:r>
              <a:rPr lang="de-DE" dirty="0" err="1" smtClean="0"/>
              <a:t>sensor</a:t>
            </a:r>
            <a:r>
              <a:rPr lang="de-DE" dirty="0" smtClean="0"/>
              <a:t> </a:t>
            </a:r>
            <a:r>
              <a:rPr lang="de-DE" dirty="0" err="1" smtClean="0"/>
              <a:t>nodes</a:t>
            </a:r>
            <a:r>
              <a:rPr lang="de-DE" dirty="0" smtClean="0"/>
              <a:t> </a:t>
            </a:r>
            <a:r>
              <a:rPr lang="de-DE" dirty="0" err="1" smtClean="0"/>
              <a:t>sending</a:t>
            </a:r>
            <a:r>
              <a:rPr lang="de-DE" dirty="0" smtClean="0"/>
              <a:t> </a:t>
            </a:r>
            <a:r>
              <a:rPr lang="de-DE" dirty="0" err="1" smtClean="0"/>
              <a:t>infrequently</a:t>
            </a:r>
            <a:r>
              <a:rPr lang="de-DE" dirty="0" smtClean="0"/>
              <a:t> </a:t>
            </a:r>
            <a:r>
              <a:rPr lang="de-DE" dirty="0" err="1" smtClean="0"/>
              <a:t>to</a:t>
            </a:r>
            <a:r>
              <a:rPr lang="de-DE" dirty="0" smtClean="0"/>
              <a:t> </a:t>
            </a:r>
            <a:r>
              <a:rPr lang="de-DE" dirty="0" err="1" smtClean="0"/>
              <a:t>preserve</a:t>
            </a:r>
            <a:r>
              <a:rPr lang="de-DE" dirty="0" smtClean="0"/>
              <a:t> </a:t>
            </a:r>
            <a:r>
              <a:rPr lang="de-DE" dirty="0" err="1" smtClean="0"/>
              <a:t>energy</a:t>
            </a:r>
            <a:endParaRPr lang="de-DE" dirty="0" smtClean="0"/>
          </a:p>
          <a:p>
            <a:pPr marL="628696" lvl="1" indent="-285750">
              <a:buFont typeface="Arial" panose="020B0604020202020204" pitchFamily="34" charset="0"/>
              <a:buChar char="•"/>
            </a:pPr>
            <a:r>
              <a:rPr lang="de-DE" dirty="0" err="1" smtClean="0"/>
              <a:t>Infrequent</a:t>
            </a:r>
            <a:r>
              <a:rPr lang="de-DE" dirty="0" smtClean="0"/>
              <a:t> </a:t>
            </a:r>
            <a:r>
              <a:rPr lang="de-DE" dirty="0" err="1" smtClean="0"/>
              <a:t>check-ins</a:t>
            </a:r>
            <a:r>
              <a:rPr lang="de-DE" dirty="0" smtClean="0"/>
              <a:t> </a:t>
            </a:r>
            <a:r>
              <a:rPr lang="de-DE" dirty="0" err="1" smtClean="0"/>
              <a:t>of</a:t>
            </a:r>
            <a:r>
              <a:rPr lang="de-DE" dirty="0" smtClean="0"/>
              <a:t> </a:t>
            </a:r>
            <a:r>
              <a:rPr lang="de-DE" dirty="0" err="1" smtClean="0"/>
              <a:t>users</a:t>
            </a:r>
            <a:r>
              <a:rPr lang="de-DE" dirty="0" smtClean="0"/>
              <a:t> </a:t>
            </a:r>
            <a:r>
              <a:rPr lang="de-DE" dirty="0" err="1" smtClean="0"/>
              <a:t>of</a:t>
            </a:r>
            <a:r>
              <a:rPr lang="de-DE" dirty="0" smtClean="0"/>
              <a:t> geo-</a:t>
            </a:r>
            <a:r>
              <a:rPr lang="de-DE" dirty="0" err="1" smtClean="0"/>
              <a:t>social</a:t>
            </a:r>
            <a:r>
              <a:rPr lang="de-DE" dirty="0" smtClean="0"/>
              <a:t> </a:t>
            </a:r>
            <a:r>
              <a:rPr lang="de-DE" dirty="0" err="1" smtClean="0"/>
              <a:t>networks</a:t>
            </a:r>
            <a:r>
              <a:rPr lang="de-DE" dirty="0" smtClean="0"/>
              <a:t> </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grpSp>
        <p:nvGrpSpPr>
          <p:cNvPr id="9" name="Gruppieren 8"/>
          <p:cNvGrpSpPr/>
          <p:nvPr/>
        </p:nvGrpSpPr>
        <p:grpSpPr>
          <a:xfrm>
            <a:off x="2195736" y="2571750"/>
            <a:ext cx="4818926" cy="2195514"/>
            <a:chOff x="2195736" y="2571750"/>
            <a:chExt cx="4818926" cy="2195514"/>
          </a:xfrm>
        </p:grpSpPr>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571750"/>
              <a:ext cx="4746918" cy="1880180"/>
            </a:xfrm>
            <a:prstGeom prst="rect">
              <a:avLst/>
            </a:prstGeom>
          </p:spPr>
        </p:pic>
        <p:sp>
          <p:nvSpPr>
            <p:cNvPr id="8" name="Rechteck 7"/>
            <p:cNvSpPr/>
            <p:nvPr/>
          </p:nvSpPr>
          <p:spPr>
            <a:xfrm>
              <a:off x="2195736" y="4428710"/>
              <a:ext cx="4572000" cy="338554"/>
            </a:xfrm>
            <a:prstGeom prst="rect">
              <a:avLst/>
            </a:prstGeom>
          </p:spPr>
          <p:txBody>
            <a:bodyPr>
              <a:spAutoFit/>
            </a:bodyPr>
            <a:lstStyle/>
            <a:p>
              <a:pPr lvl="0"/>
              <a:r>
                <a:rPr lang="de-DE" sz="800" dirty="0">
                  <a:solidFill>
                    <a:srgbClr val="465562"/>
                  </a:solidFill>
                </a:rPr>
                <a:t>Dataset </a:t>
              </a:r>
              <a:r>
                <a:rPr lang="de-DE" sz="800" dirty="0" err="1">
                  <a:solidFill>
                    <a:srgbClr val="465562"/>
                  </a:solidFill>
                </a:rPr>
                <a:t>provided</a:t>
              </a:r>
              <a:r>
                <a:rPr lang="de-DE" sz="800" dirty="0">
                  <a:solidFill>
                    <a:srgbClr val="465562"/>
                  </a:solidFill>
                </a:rPr>
                <a:t> </a:t>
              </a:r>
              <a:r>
                <a:rPr lang="de-DE" sz="800" dirty="0" err="1">
                  <a:solidFill>
                    <a:srgbClr val="465562"/>
                  </a:solidFill>
                </a:rPr>
                <a:t>by</a:t>
              </a:r>
              <a:r>
                <a:rPr lang="de-DE" sz="800" dirty="0">
                  <a:solidFill>
                    <a:srgbClr val="465562"/>
                  </a:solidFill>
                </a:rPr>
                <a:t>: </a:t>
              </a:r>
              <a:r>
                <a:rPr lang="de-DE" sz="800" dirty="0" smtClean="0">
                  <a:solidFill>
                    <a:srgbClr val="465562"/>
                  </a:solidFill>
                </a:rPr>
                <a:t>E. Cho, S. A. Myers </a:t>
              </a:r>
              <a:r>
                <a:rPr lang="de-DE" sz="800" dirty="0" err="1" smtClean="0">
                  <a:solidFill>
                    <a:srgbClr val="465562"/>
                  </a:solidFill>
                </a:rPr>
                <a:t>and</a:t>
              </a:r>
              <a:r>
                <a:rPr lang="de-DE" sz="800" dirty="0" smtClean="0">
                  <a:solidFill>
                    <a:srgbClr val="465562"/>
                  </a:solidFill>
                </a:rPr>
                <a:t> J. </a:t>
              </a:r>
              <a:r>
                <a:rPr lang="de-DE" sz="800" dirty="0" err="1" smtClean="0">
                  <a:solidFill>
                    <a:srgbClr val="465562"/>
                  </a:solidFill>
                </a:rPr>
                <a:t>Leskovek</a:t>
              </a:r>
              <a:r>
                <a:rPr lang="de-DE" sz="800" dirty="0" smtClean="0">
                  <a:solidFill>
                    <a:srgbClr val="465562"/>
                  </a:solidFill>
                </a:rPr>
                <a:t>. </a:t>
              </a:r>
              <a:r>
                <a:rPr lang="de-DE" sz="800" dirty="0" err="1" smtClean="0">
                  <a:solidFill>
                    <a:srgbClr val="465562"/>
                  </a:solidFill>
                </a:rPr>
                <a:t>Friendship</a:t>
              </a:r>
              <a:r>
                <a:rPr lang="de-DE" sz="800" dirty="0" smtClean="0">
                  <a:solidFill>
                    <a:srgbClr val="465562"/>
                  </a:solidFill>
                </a:rPr>
                <a:t> </a:t>
              </a:r>
              <a:r>
                <a:rPr lang="de-DE" sz="800" dirty="0" err="1" smtClean="0">
                  <a:solidFill>
                    <a:srgbClr val="465562"/>
                  </a:solidFill>
                </a:rPr>
                <a:t>and</a:t>
              </a:r>
              <a:r>
                <a:rPr lang="de-DE" sz="800" dirty="0" smtClean="0">
                  <a:solidFill>
                    <a:srgbClr val="465562"/>
                  </a:solidFill>
                </a:rPr>
                <a:t> Mobility: User Movement in Location-</a:t>
              </a:r>
              <a:r>
                <a:rPr lang="de-DE" sz="800" dirty="0" err="1" smtClean="0">
                  <a:solidFill>
                    <a:srgbClr val="465562"/>
                  </a:solidFill>
                </a:rPr>
                <a:t>Based</a:t>
              </a:r>
              <a:r>
                <a:rPr lang="de-DE" sz="800" dirty="0" smtClean="0">
                  <a:solidFill>
                    <a:srgbClr val="465562"/>
                  </a:solidFill>
                </a:rPr>
                <a:t> </a:t>
              </a:r>
              <a:r>
                <a:rPr lang="de-DE" sz="800" dirty="0" err="1" smtClean="0">
                  <a:solidFill>
                    <a:srgbClr val="465562"/>
                  </a:solidFill>
                </a:rPr>
                <a:t>Social</a:t>
              </a:r>
              <a:r>
                <a:rPr lang="de-DE" sz="800" dirty="0" smtClean="0">
                  <a:solidFill>
                    <a:srgbClr val="465562"/>
                  </a:solidFill>
                </a:rPr>
                <a:t> Networks. SIGKDD 2011. </a:t>
              </a:r>
              <a:endParaRPr lang="de-DE" sz="800" dirty="0">
                <a:solidFill>
                  <a:srgbClr val="465562"/>
                </a:solidFill>
              </a:endParaRPr>
            </a:p>
          </p:txBody>
        </p:sp>
      </p:grpSp>
      <p:pic>
        <p:nvPicPr>
          <p:cNvPr id="10" name="Grafik 9"/>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29582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849" y="3474984"/>
            <a:ext cx="375686" cy="219150"/>
          </a:xfrm>
          <a:prstGeom prst="rect">
            <a:avLst/>
          </a:prstGeom>
        </p:spPr>
      </p:pic>
      <p:pic>
        <p:nvPicPr>
          <p:cNvPr id="19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733" y="3786913"/>
            <a:ext cx="375686" cy="219150"/>
          </a:xfrm>
          <a:prstGeom prst="rect">
            <a:avLst/>
          </a:prstGeom>
        </p:spPr>
      </p:pic>
      <p:sp>
        <p:nvSpPr>
          <p:cNvPr id="4" name="Foliennummernplatzhalter 3"/>
          <p:cNvSpPr>
            <a:spLocks noGrp="1"/>
          </p:cNvSpPr>
          <p:nvPr>
            <p:ph type="sldNum" sz="quarter" idx="12"/>
          </p:nvPr>
        </p:nvSpPr>
        <p:spPr/>
        <p:txBody>
          <a:bodyPr/>
          <a:lstStyle/>
          <a:p>
            <a:fld id="{7DC1BBB0-96F0-4077-A278-0F3FB5C104D3}" type="slidenum">
              <a:rPr lang="de-DE" smtClean="0"/>
              <a:pPr/>
              <a:t>110</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Indexing UST Data</a:t>
            </a:r>
            <a:endParaRPr lang="en-US" sz="1400" i="1" dirty="0">
              <a:solidFill>
                <a:schemeClr val="accent5">
                  <a:lumMod val="75000"/>
                </a:schemeClr>
              </a:solidFill>
            </a:endParaRPr>
          </a:p>
        </p:txBody>
      </p:sp>
      <p:sp>
        <p:nvSpPr>
          <p:cNvPr id="43" name="Inhaltsplatzhalter 2"/>
          <p:cNvSpPr>
            <a:spLocks noGrp="1"/>
          </p:cNvSpPr>
          <p:nvPr>
            <p:ph idx="1"/>
          </p:nvPr>
        </p:nvSpPr>
        <p:spPr>
          <a:xfrm>
            <a:off x="1195389" y="915566"/>
            <a:ext cx="7481068" cy="4032448"/>
          </a:xfrm>
        </p:spPr>
        <p:txBody>
          <a:bodyPr/>
          <a:lstStyle/>
          <a:p>
            <a:r>
              <a:rPr lang="en-US" dirty="0" smtClean="0"/>
              <a:t>With the above techniques each object in the database has to be processed</a:t>
            </a:r>
          </a:p>
          <a:p>
            <a:r>
              <a:rPr lang="en-US" dirty="0" smtClean="0"/>
              <a:t>Index Structure based on R-Tree indexing the ST-Space</a:t>
            </a:r>
          </a:p>
          <a:p>
            <a:r>
              <a:rPr lang="en-US" dirty="0" smtClean="0"/>
              <a:t>The leafs contain the “intelligence” and enable probabilistic pruning (at max x% of the possible trajectories of o may intersect Q)</a:t>
            </a:r>
          </a:p>
          <a:p>
            <a:endParaRPr lang="en-US" dirty="0"/>
          </a:p>
        </p:txBody>
      </p:sp>
      <p:grpSp>
        <p:nvGrpSpPr>
          <p:cNvPr id="171" name="Gruppieren 170"/>
          <p:cNvGrpSpPr/>
          <p:nvPr/>
        </p:nvGrpSpPr>
        <p:grpSpPr>
          <a:xfrm>
            <a:off x="1547664" y="3124678"/>
            <a:ext cx="3145552" cy="1577695"/>
            <a:chOff x="1714480" y="714356"/>
            <a:chExt cx="4714908" cy="2610474"/>
          </a:xfrm>
        </p:grpSpPr>
        <p:sp>
          <p:nvSpPr>
            <p:cNvPr id="81" name="Rechteck 80"/>
            <p:cNvSpPr/>
            <p:nvPr/>
          </p:nvSpPr>
          <p:spPr>
            <a:xfrm>
              <a:off x="3000364" y="1857364"/>
              <a:ext cx="714380" cy="2857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uppieren 33"/>
            <p:cNvGrpSpPr/>
            <p:nvPr/>
          </p:nvGrpSpPr>
          <p:grpSpPr>
            <a:xfrm>
              <a:off x="2883555" y="2809099"/>
              <a:ext cx="928694" cy="359571"/>
              <a:chOff x="3857620" y="842944"/>
              <a:chExt cx="2786082" cy="2157428"/>
            </a:xfrm>
          </p:grpSpPr>
          <p:cxnSp>
            <p:nvCxnSpPr>
              <p:cNvPr id="89" name="Gerade Verbindung 8"/>
              <p:cNvCxnSpPr/>
              <p:nvPr/>
            </p:nvCxnSpPr>
            <p:spPr>
              <a:xfrm>
                <a:off x="3857620" y="1785926"/>
                <a:ext cx="1643074" cy="12144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Gerade Verbindung 9"/>
              <p:cNvCxnSpPr/>
              <p:nvPr/>
            </p:nvCxnSpPr>
            <p:spPr>
              <a:xfrm flipV="1">
                <a:off x="3857620" y="857232"/>
                <a:ext cx="1214446" cy="9286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Gerade Verbindung 10"/>
              <p:cNvCxnSpPr/>
              <p:nvPr/>
            </p:nvCxnSpPr>
            <p:spPr>
              <a:xfrm>
                <a:off x="5072066" y="857232"/>
                <a:ext cx="1571636" cy="15001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Gerade Verbindung 11"/>
              <p:cNvCxnSpPr/>
              <p:nvPr/>
            </p:nvCxnSpPr>
            <p:spPr>
              <a:xfrm rot="10800000" flipV="1">
                <a:off x="5500694" y="2357430"/>
                <a:ext cx="1143008" cy="6429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Gerade Verbindung 12"/>
              <p:cNvCxnSpPr/>
              <p:nvPr/>
            </p:nvCxnSpPr>
            <p:spPr>
              <a:xfrm rot="5400000">
                <a:off x="4484692" y="1445418"/>
                <a:ext cx="1175560" cy="77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4" name="Gerade Verbindung 13"/>
              <p:cNvCxnSpPr/>
              <p:nvPr/>
            </p:nvCxnSpPr>
            <p:spPr>
              <a:xfrm>
                <a:off x="3857620" y="1785926"/>
                <a:ext cx="2786082" cy="57150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a:off x="5038728" y="842944"/>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llipse 95"/>
              <p:cNvSpPr/>
              <p:nvPr/>
            </p:nvSpPr>
            <p:spPr>
              <a:xfrm>
                <a:off x="5038728" y="1066783"/>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lipse 96"/>
              <p:cNvSpPr/>
              <p:nvPr/>
            </p:nvSpPr>
            <p:spPr>
              <a:xfrm>
                <a:off x="5038728" y="130014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llipse 97"/>
              <p:cNvSpPr/>
              <p:nvPr/>
            </p:nvSpPr>
            <p:spPr>
              <a:xfrm>
                <a:off x="5038728" y="1533511"/>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llipse 98"/>
              <p:cNvSpPr/>
              <p:nvPr/>
            </p:nvSpPr>
            <p:spPr>
              <a:xfrm>
                <a:off x="5038728" y="1757350"/>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lipse 99"/>
              <p:cNvSpPr/>
              <p:nvPr/>
            </p:nvSpPr>
            <p:spPr>
              <a:xfrm>
                <a:off x="5038728" y="1990714"/>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Gerade Verbindung 20"/>
              <p:cNvCxnSpPr/>
              <p:nvPr/>
            </p:nvCxnSpPr>
            <p:spPr>
              <a:xfrm flipV="1">
                <a:off x="3857620" y="1104899"/>
                <a:ext cx="1219226" cy="6810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Gerade Verbindung 21"/>
              <p:cNvCxnSpPr/>
              <p:nvPr/>
            </p:nvCxnSpPr>
            <p:spPr>
              <a:xfrm flipV="1">
                <a:off x="3857620" y="1328736"/>
                <a:ext cx="1219226" cy="4571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Gerade Verbindung 22"/>
              <p:cNvCxnSpPr/>
              <p:nvPr/>
            </p:nvCxnSpPr>
            <p:spPr>
              <a:xfrm flipV="1">
                <a:off x="3857620" y="1566861"/>
                <a:ext cx="1219226" cy="219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Gerade Verbindung 23"/>
              <p:cNvCxnSpPr/>
              <p:nvPr/>
            </p:nvCxnSpPr>
            <p:spPr>
              <a:xfrm>
                <a:off x="3857620" y="1785926"/>
                <a:ext cx="1214463" cy="47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Gerade Verbindung 24"/>
              <p:cNvCxnSpPr/>
              <p:nvPr/>
            </p:nvCxnSpPr>
            <p:spPr>
              <a:xfrm>
                <a:off x="5072083" y="1104899"/>
                <a:ext cx="1571619" cy="125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Gerade Verbindung 25"/>
              <p:cNvCxnSpPr/>
              <p:nvPr/>
            </p:nvCxnSpPr>
            <p:spPr>
              <a:xfrm>
                <a:off x="5067321" y="1328736"/>
                <a:ext cx="1576381" cy="1028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Gerade Verbindung 26"/>
              <p:cNvCxnSpPr/>
              <p:nvPr/>
            </p:nvCxnSpPr>
            <p:spPr>
              <a:xfrm>
                <a:off x="5067321" y="1566861"/>
                <a:ext cx="1576381" cy="7905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Gerade Verbindung 27"/>
              <p:cNvCxnSpPr/>
              <p:nvPr/>
            </p:nvCxnSpPr>
            <p:spPr>
              <a:xfrm>
                <a:off x="5062558" y="1790699"/>
                <a:ext cx="1581144" cy="5667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9" name="Rechteck 108"/>
            <p:cNvSpPr/>
            <p:nvPr/>
          </p:nvSpPr>
          <p:spPr>
            <a:xfrm>
              <a:off x="1785918" y="2794811"/>
              <a:ext cx="928694" cy="357190"/>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Gerade Verbindung mit Pfeil 109"/>
            <p:cNvCxnSpPr/>
            <p:nvPr/>
          </p:nvCxnSpPr>
          <p:spPr>
            <a:xfrm rot="5400000" flipH="1" flipV="1">
              <a:off x="3821901" y="297340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p:nvPr/>
          </p:nvCxnSpPr>
          <p:spPr>
            <a:xfrm>
              <a:off x="4000496" y="315200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4545616" y="3009125"/>
              <a:ext cx="352819" cy="315705"/>
            </a:xfrm>
            <a:prstGeom prst="rect">
              <a:avLst/>
            </a:prstGeom>
            <a:noFill/>
          </p:spPr>
          <p:txBody>
            <a:bodyPr wrap="none" rtlCol="0">
              <a:spAutoFit/>
            </a:bodyPr>
            <a:lstStyle/>
            <a:p>
              <a:r>
                <a:rPr lang="en-US" sz="800" dirty="0" smtClean="0">
                  <a:sym typeface="Symbol"/>
                </a:rPr>
                <a:t></a:t>
              </a:r>
              <a:endParaRPr lang="en-US" sz="800" dirty="0"/>
            </a:p>
          </p:txBody>
        </p:sp>
        <p:sp>
          <p:nvSpPr>
            <p:cNvPr id="113" name="Textfeld 112"/>
            <p:cNvSpPr txBox="1"/>
            <p:nvPr/>
          </p:nvSpPr>
          <p:spPr>
            <a:xfrm>
              <a:off x="3753813" y="2671030"/>
              <a:ext cx="269626" cy="315705"/>
            </a:xfrm>
            <a:prstGeom prst="rect">
              <a:avLst/>
            </a:prstGeom>
            <a:noFill/>
          </p:spPr>
          <p:txBody>
            <a:bodyPr wrap="square" rtlCol="0">
              <a:spAutoFit/>
            </a:bodyPr>
            <a:lstStyle/>
            <a:p>
              <a:r>
                <a:rPr lang="en-US" sz="800" dirty="0" smtClean="0">
                  <a:sym typeface="Symbol"/>
                </a:rPr>
                <a:t>P</a:t>
              </a:r>
              <a:endParaRPr lang="en-US" sz="800" dirty="0"/>
            </a:p>
          </p:txBody>
        </p:sp>
        <p:cxnSp>
          <p:nvCxnSpPr>
            <p:cNvPr id="114" name="Gerade Verbindung 46"/>
            <p:cNvCxnSpPr/>
            <p:nvPr/>
          </p:nvCxnSpPr>
          <p:spPr>
            <a:xfrm flipV="1">
              <a:off x="4071934" y="2866249"/>
              <a:ext cx="42862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Gerade Verbindung 48"/>
            <p:cNvCxnSpPr/>
            <p:nvPr/>
          </p:nvCxnSpPr>
          <p:spPr>
            <a:xfrm rot="5400000">
              <a:off x="4036215" y="316867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Gerade Verbindung 49"/>
            <p:cNvCxnSpPr/>
            <p:nvPr/>
          </p:nvCxnSpPr>
          <p:spPr>
            <a:xfrm rot="5400000">
              <a:off x="4108447"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 Verbindung 50"/>
            <p:cNvCxnSpPr/>
            <p:nvPr/>
          </p:nvCxnSpPr>
          <p:spPr>
            <a:xfrm rot="5400000">
              <a:off x="4179885"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 Verbindung 51"/>
            <p:cNvCxnSpPr/>
            <p:nvPr/>
          </p:nvCxnSpPr>
          <p:spPr>
            <a:xfrm rot="5400000">
              <a:off x="4251323"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 Verbindung 52"/>
            <p:cNvCxnSpPr/>
            <p:nvPr/>
          </p:nvCxnSpPr>
          <p:spPr>
            <a:xfrm rot="5400000">
              <a:off x="4322761"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 Verbindung 53"/>
            <p:cNvCxnSpPr/>
            <p:nvPr/>
          </p:nvCxnSpPr>
          <p:spPr>
            <a:xfrm rot="5400000">
              <a:off x="4394199"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 Verbindung 54"/>
            <p:cNvCxnSpPr/>
            <p:nvPr/>
          </p:nvCxnSpPr>
          <p:spPr>
            <a:xfrm rot="5400000">
              <a:off x="4465637" y="3167876"/>
              <a:ext cx="7143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22" name="Gruppieren 32"/>
            <p:cNvGrpSpPr/>
            <p:nvPr/>
          </p:nvGrpSpPr>
          <p:grpSpPr>
            <a:xfrm>
              <a:off x="1785918" y="2794811"/>
              <a:ext cx="928694" cy="357190"/>
              <a:chOff x="785786" y="785794"/>
              <a:chExt cx="2786082" cy="2143140"/>
            </a:xfrm>
          </p:grpSpPr>
          <p:cxnSp>
            <p:nvCxnSpPr>
              <p:cNvPr id="123" name="Gerade Verbindung 45"/>
              <p:cNvCxnSpPr/>
              <p:nvPr/>
            </p:nvCxnSpPr>
            <p:spPr>
              <a:xfrm>
                <a:off x="785786" y="1714488"/>
                <a:ext cx="1643074" cy="1214446"/>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24" name="Gerade Verbindung 47"/>
              <p:cNvCxnSpPr/>
              <p:nvPr/>
            </p:nvCxnSpPr>
            <p:spPr>
              <a:xfrm flipV="1">
                <a:off x="785786" y="785794"/>
                <a:ext cx="1214446" cy="928694"/>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25" name="Gerade Verbindung 56"/>
              <p:cNvCxnSpPr/>
              <p:nvPr/>
            </p:nvCxnSpPr>
            <p:spPr>
              <a:xfrm>
                <a:off x="2000232" y="785794"/>
                <a:ext cx="1571636" cy="150019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26" name="Gerade Verbindung 57"/>
              <p:cNvCxnSpPr/>
              <p:nvPr/>
            </p:nvCxnSpPr>
            <p:spPr>
              <a:xfrm rot="10800000" flipV="1">
                <a:off x="2428860" y="2285992"/>
                <a:ext cx="1143008" cy="642942"/>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sp>
          <p:nvSpPr>
            <p:cNvPr id="127" name="Rechteck 126"/>
            <p:cNvSpPr/>
            <p:nvPr/>
          </p:nvSpPr>
          <p:spPr>
            <a:xfrm>
              <a:off x="1714480" y="2714620"/>
              <a:ext cx="3786214" cy="57150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Gerade Verbindung 60"/>
            <p:cNvCxnSpPr/>
            <p:nvPr/>
          </p:nvCxnSpPr>
          <p:spPr>
            <a:xfrm rot="5400000">
              <a:off x="2500298" y="3000372"/>
              <a:ext cx="571504" cy="158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Gerade Verbindung 61"/>
            <p:cNvCxnSpPr/>
            <p:nvPr/>
          </p:nvCxnSpPr>
          <p:spPr>
            <a:xfrm rot="5400000">
              <a:off x="3571073" y="2999578"/>
              <a:ext cx="571504" cy="158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Rechteck 129"/>
            <p:cNvSpPr/>
            <p:nvPr/>
          </p:nvSpPr>
          <p:spPr>
            <a:xfrm>
              <a:off x="2285984" y="1857364"/>
              <a:ext cx="2071702" cy="285752"/>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Gerade Verbindung 64"/>
            <p:cNvCxnSpPr/>
            <p:nvPr/>
          </p:nvCxnSpPr>
          <p:spPr>
            <a:xfrm rot="5400000">
              <a:off x="4501356" y="2999578"/>
              <a:ext cx="571504" cy="158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2" name="Textfeld 131"/>
            <p:cNvSpPr txBox="1"/>
            <p:nvPr/>
          </p:nvSpPr>
          <p:spPr>
            <a:xfrm>
              <a:off x="4929190" y="2786058"/>
              <a:ext cx="543086" cy="360804"/>
            </a:xfrm>
            <a:prstGeom prst="rect">
              <a:avLst/>
            </a:prstGeom>
            <a:noFill/>
          </p:spPr>
          <p:txBody>
            <a:bodyPr wrap="none" rtlCol="0">
              <a:spAutoFit/>
            </a:bodyPr>
            <a:lstStyle/>
            <a:p>
              <a:r>
                <a:rPr lang="en-US" sz="1000" b="1" i="1" dirty="0" err="1" smtClean="0"/>
                <a:t>oid</a:t>
              </a:r>
              <a:endParaRPr lang="en-US" sz="1000" b="1" i="1" dirty="0"/>
            </a:p>
          </p:txBody>
        </p:sp>
        <p:cxnSp>
          <p:nvCxnSpPr>
            <p:cNvPr id="133" name="Gerade Verbindung 67"/>
            <p:cNvCxnSpPr/>
            <p:nvPr/>
          </p:nvCxnSpPr>
          <p:spPr>
            <a:xfrm rot="5400000">
              <a:off x="2856694" y="2000240"/>
              <a:ext cx="285752" cy="1588"/>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34" name="Gerade Verbindung 68"/>
            <p:cNvCxnSpPr/>
            <p:nvPr/>
          </p:nvCxnSpPr>
          <p:spPr>
            <a:xfrm rot="5400000">
              <a:off x="3572662" y="1999446"/>
              <a:ext cx="285752" cy="1588"/>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35" name="Gerade Verbindung 70"/>
            <p:cNvCxnSpPr/>
            <p:nvPr/>
          </p:nvCxnSpPr>
          <p:spPr>
            <a:xfrm rot="10800000" flipV="1">
              <a:off x="1714480" y="1857364"/>
              <a:ext cx="1285884" cy="857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6" name="Gerade Verbindung 71"/>
            <p:cNvCxnSpPr/>
            <p:nvPr/>
          </p:nvCxnSpPr>
          <p:spPr>
            <a:xfrm>
              <a:off x="3714744" y="1857364"/>
              <a:ext cx="1785950" cy="857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7" name="Gerade Verbindung 73"/>
            <p:cNvCxnSpPr/>
            <p:nvPr/>
          </p:nvCxnSpPr>
          <p:spPr>
            <a:xfrm rot="10800000" flipV="1">
              <a:off x="2357423" y="2143114"/>
              <a:ext cx="642943" cy="5715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8" name="Gerade Verbindung 75"/>
            <p:cNvCxnSpPr/>
            <p:nvPr/>
          </p:nvCxnSpPr>
          <p:spPr>
            <a:xfrm>
              <a:off x="3714745" y="2143116"/>
              <a:ext cx="857255" cy="5715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9" name="Rechteck 138"/>
            <p:cNvSpPr/>
            <p:nvPr/>
          </p:nvSpPr>
          <p:spPr>
            <a:xfrm>
              <a:off x="4000496" y="1214422"/>
              <a:ext cx="1000132" cy="285752"/>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hteck 139"/>
            <p:cNvSpPr/>
            <p:nvPr/>
          </p:nvSpPr>
          <p:spPr>
            <a:xfrm>
              <a:off x="5429256" y="1214422"/>
              <a:ext cx="1000132" cy="285752"/>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hteck 140"/>
            <p:cNvSpPr/>
            <p:nvPr/>
          </p:nvSpPr>
          <p:spPr>
            <a:xfrm>
              <a:off x="4714876" y="714356"/>
              <a:ext cx="1000132" cy="285752"/>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Gerade Verbindung 85"/>
            <p:cNvCxnSpPr>
              <a:stCxn id="153" idx="2"/>
              <a:endCxn id="139" idx="0"/>
            </p:cNvCxnSpPr>
            <p:nvPr/>
          </p:nvCxnSpPr>
          <p:spPr>
            <a:xfrm rot="5400000">
              <a:off x="4643438" y="785794"/>
              <a:ext cx="285752"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Gerade Verbindung 87"/>
            <p:cNvCxnSpPr>
              <a:stCxn id="154" idx="2"/>
              <a:endCxn id="140" idx="0"/>
            </p:cNvCxnSpPr>
            <p:nvPr/>
          </p:nvCxnSpPr>
          <p:spPr>
            <a:xfrm rot="16200000" flipH="1">
              <a:off x="5500694" y="785794"/>
              <a:ext cx="285752"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Gerade Verbindung 89"/>
            <p:cNvCxnSpPr>
              <a:stCxn id="150" idx="2"/>
              <a:endCxn id="130" idx="0"/>
            </p:cNvCxnSpPr>
            <p:nvPr/>
          </p:nvCxnSpPr>
          <p:spPr>
            <a:xfrm rot="5400000">
              <a:off x="3589728" y="1160844"/>
              <a:ext cx="428628" cy="96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Gerade Verbindung 90"/>
            <p:cNvCxnSpPr/>
            <p:nvPr/>
          </p:nvCxnSpPr>
          <p:spPr>
            <a:xfrm rot="16200000" flipH="1">
              <a:off x="4464842" y="1535894"/>
              <a:ext cx="42863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Gerade Verbindung 93"/>
            <p:cNvCxnSpPr/>
            <p:nvPr/>
          </p:nvCxnSpPr>
          <p:spPr>
            <a:xfrm rot="16200000" flipH="1">
              <a:off x="4714876" y="1428736"/>
              <a:ext cx="428628"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Gerade Verbindung 95"/>
            <p:cNvCxnSpPr/>
            <p:nvPr/>
          </p:nvCxnSpPr>
          <p:spPr>
            <a:xfrm rot="16200000" flipH="1">
              <a:off x="5857884" y="1643050"/>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Gerade Verbindung 96"/>
            <p:cNvCxnSpPr/>
            <p:nvPr/>
          </p:nvCxnSpPr>
          <p:spPr>
            <a:xfrm rot="16200000" flipH="1">
              <a:off x="6000760" y="1500174"/>
              <a:ext cx="35719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Gerade Verbindung 97"/>
            <p:cNvCxnSpPr/>
            <p:nvPr/>
          </p:nvCxnSpPr>
          <p:spPr>
            <a:xfrm rot="5400000">
              <a:off x="5715008" y="1571612"/>
              <a:ext cx="357190"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hteck 149"/>
            <p:cNvSpPr/>
            <p:nvPr/>
          </p:nvSpPr>
          <p:spPr>
            <a:xfrm>
              <a:off x="4214810" y="1285860"/>
              <a:ext cx="142876" cy="1428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hteck 150"/>
            <p:cNvSpPr/>
            <p:nvPr/>
          </p:nvSpPr>
          <p:spPr>
            <a:xfrm>
              <a:off x="4500562" y="1285860"/>
              <a:ext cx="142876" cy="1428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hteck 151"/>
            <p:cNvSpPr/>
            <p:nvPr/>
          </p:nvSpPr>
          <p:spPr>
            <a:xfrm>
              <a:off x="4714876" y="1285860"/>
              <a:ext cx="142876" cy="1428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hteck 152"/>
            <p:cNvSpPr/>
            <p:nvPr/>
          </p:nvSpPr>
          <p:spPr>
            <a:xfrm>
              <a:off x="5000628" y="785794"/>
              <a:ext cx="142876" cy="1428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hteck 153"/>
            <p:cNvSpPr/>
            <p:nvPr/>
          </p:nvSpPr>
          <p:spPr>
            <a:xfrm>
              <a:off x="5286380" y="785794"/>
              <a:ext cx="142876" cy="1428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Gerade Verbindung mit Pfeil 171"/>
          <p:cNvCxnSpPr/>
          <p:nvPr/>
        </p:nvCxnSpPr>
        <p:spPr>
          <a:xfrm>
            <a:off x="6032963" y="4483066"/>
            <a:ext cx="2211445" cy="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Gerade Verbindung mit Pfeil 172"/>
          <p:cNvCxnSpPr/>
          <p:nvPr/>
        </p:nvCxnSpPr>
        <p:spPr>
          <a:xfrm rot="5400000" flipH="1" flipV="1">
            <a:off x="5148386" y="3598488"/>
            <a:ext cx="1769156" cy="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Textfeld 174"/>
          <p:cNvSpPr txBox="1"/>
          <p:nvPr/>
        </p:nvSpPr>
        <p:spPr>
          <a:xfrm>
            <a:off x="7413023" y="4496221"/>
            <a:ext cx="538930" cy="307777"/>
          </a:xfrm>
          <a:prstGeom prst="rect">
            <a:avLst/>
          </a:prstGeom>
          <a:noFill/>
        </p:spPr>
        <p:txBody>
          <a:bodyPr wrap="none" rtlCol="0">
            <a:spAutoFit/>
          </a:bodyPr>
          <a:lstStyle/>
          <a:p>
            <a:r>
              <a:rPr lang="en-US" dirty="0" smtClean="0"/>
              <a:t>time</a:t>
            </a:r>
            <a:endParaRPr lang="en-US" dirty="0"/>
          </a:p>
        </p:txBody>
      </p:sp>
      <p:cxnSp>
        <p:nvCxnSpPr>
          <p:cNvPr id="176" name="Gerade Verbindung 8"/>
          <p:cNvCxnSpPr/>
          <p:nvPr/>
        </p:nvCxnSpPr>
        <p:spPr>
          <a:xfrm>
            <a:off x="6273765" y="3558727"/>
            <a:ext cx="924786" cy="6835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Gerade Verbindung 10"/>
          <p:cNvCxnSpPr/>
          <p:nvPr/>
        </p:nvCxnSpPr>
        <p:spPr>
          <a:xfrm flipV="1">
            <a:off x="6273765" y="3036022"/>
            <a:ext cx="683537" cy="522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Gerade Verbindung 14"/>
          <p:cNvCxnSpPr/>
          <p:nvPr/>
        </p:nvCxnSpPr>
        <p:spPr>
          <a:xfrm>
            <a:off x="6957302" y="3036022"/>
            <a:ext cx="884578" cy="8443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Gerade Verbindung 16"/>
          <p:cNvCxnSpPr/>
          <p:nvPr/>
        </p:nvCxnSpPr>
        <p:spPr>
          <a:xfrm rot="10800000" flipV="1">
            <a:off x="7198551" y="3880391"/>
            <a:ext cx="643329" cy="361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0" name="Freihandform 179"/>
          <p:cNvSpPr/>
          <p:nvPr/>
        </p:nvSpPr>
        <p:spPr>
          <a:xfrm>
            <a:off x="6276460" y="3472956"/>
            <a:ext cx="1565424" cy="407439"/>
          </a:xfrm>
          <a:custGeom>
            <a:avLst/>
            <a:gdLst>
              <a:gd name="connsiteX0" fmla="*/ 0 w 2781300"/>
              <a:gd name="connsiteY0" fmla="*/ 152400 h 723900"/>
              <a:gd name="connsiteX1" fmla="*/ 581025 w 2781300"/>
              <a:gd name="connsiteY1" fmla="*/ 28575 h 723900"/>
              <a:gd name="connsiteX2" fmla="*/ 933450 w 2781300"/>
              <a:gd name="connsiteY2" fmla="*/ 323850 h 723900"/>
              <a:gd name="connsiteX3" fmla="*/ 1571625 w 2781300"/>
              <a:gd name="connsiteY3" fmla="*/ 533400 h 723900"/>
              <a:gd name="connsiteX4" fmla="*/ 2219325 w 2781300"/>
              <a:gd name="connsiteY4" fmla="*/ 485775 h 723900"/>
              <a:gd name="connsiteX5" fmla="*/ 2781300 w 2781300"/>
              <a:gd name="connsiteY5"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300" h="723900">
                <a:moveTo>
                  <a:pt x="0" y="152400"/>
                </a:moveTo>
                <a:cubicBezTo>
                  <a:pt x="212725" y="76200"/>
                  <a:pt x="425450" y="0"/>
                  <a:pt x="581025" y="28575"/>
                </a:cubicBezTo>
                <a:cubicBezTo>
                  <a:pt x="736600" y="57150"/>
                  <a:pt x="768350" y="239713"/>
                  <a:pt x="933450" y="323850"/>
                </a:cubicBezTo>
                <a:cubicBezTo>
                  <a:pt x="1098550" y="407987"/>
                  <a:pt x="1357313" y="506413"/>
                  <a:pt x="1571625" y="533400"/>
                </a:cubicBezTo>
                <a:cubicBezTo>
                  <a:pt x="1785937" y="560387"/>
                  <a:pt x="2017712" y="454025"/>
                  <a:pt x="2219325" y="485775"/>
                </a:cubicBezTo>
                <a:cubicBezTo>
                  <a:pt x="2420938" y="517525"/>
                  <a:pt x="2601119" y="620712"/>
                  <a:pt x="2781300" y="72390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ihandform 180"/>
          <p:cNvSpPr/>
          <p:nvPr/>
        </p:nvSpPr>
        <p:spPr>
          <a:xfrm>
            <a:off x="6287182" y="3128956"/>
            <a:ext cx="1543980" cy="740717"/>
          </a:xfrm>
          <a:custGeom>
            <a:avLst/>
            <a:gdLst>
              <a:gd name="connsiteX0" fmla="*/ 0 w 2743200"/>
              <a:gd name="connsiteY0" fmla="*/ 754062 h 1316037"/>
              <a:gd name="connsiteX1" fmla="*/ 400050 w 2743200"/>
              <a:gd name="connsiteY1" fmla="*/ 544512 h 1316037"/>
              <a:gd name="connsiteX2" fmla="*/ 752475 w 2743200"/>
              <a:gd name="connsiteY2" fmla="*/ 544512 h 1316037"/>
              <a:gd name="connsiteX3" fmla="*/ 942975 w 2743200"/>
              <a:gd name="connsiteY3" fmla="*/ 315912 h 1316037"/>
              <a:gd name="connsiteX4" fmla="*/ 1200150 w 2743200"/>
              <a:gd name="connsiteY4" fmla="*/ 1587 h 1316037"/>
              <a:gd name="connsiteX5" fmla="*/ 1504950 w 2743200"/>
              <a:gd name="connsiteY5" fmla="*/ 325437 h 1316037"/>
              <a:gd name="connsiteX6" fmla="*/ 1724025 w 2743200"/>
              <a:gd name="connsiteY6" fmla="*/ 649287 h 1316037"/>
              <a:gd name="connsiteX7" fmla="*/ 2181225 w 2743200"/>
              <a:gd name="connsiteY7" fmla="*/ 887412 h 1316037"/>
              <a:gd name="connsiteX8" fmla="*/ 2486025 w 2743200"/>
              <a:gd name="connsiteY8" fmla="*/ 1116012 h 1316037"/>
              <a:gd name="connsiteX9" fmla="*/ 2743200 w 2743200"/>
              <a:gd name="connsiteY9" fmla="*/ 1316037 h 13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00" h="1316037">
                <a:moveTo>
                  <a:pt x="0" y="754062"/>
                </a:moveTo>
                <a:cubicBezTo>
                  <a:pt x="137319" y="666749"/>
                  <a:pt x="274638" y="579437"/>
                  <a:pt x="400050" y="544512"/>
                </a:cubicBezTo>
                <a:cubicBezTo>
                  <a:pt x="525462" y="509587"/>
                  <a:pt x="661988" y="582612"/>
                  <a:pt x="752475" y="544512"/>
                </a:cubicBezTo>
                <a:cubicBezTo>
                  <a:pt x="842962" y="506412"/>
                  <a:pt x="942975" y="315912"/>
                  <a:pt x="942975" y="315912"/>
                </a:cubicBezTo>
                <a:cubicBezTo>
                  <a:pt x="1017587" y="225425"/>
                  <a:pt x="1106488" y="0"/>
                  <a:pt x="1200150" y="1587"/>
                </a:cubicBezTo>
                <a:cubicBezTo>
                  <a:pt x="1293812" y="3174"/>
                  <a:pt x="1417638" y="217487"/>
                  <a:pt x="1504950" y="325437"/>
                </a:cubicBezTo>
                <a:cubicBezTo>
                  <a:pt x="1592262" y="433387"/>
                  <a:pt x="1611313" y="555625"/>
                  <a:pt x="1724025" y="649287"/>
                </a:cubicBezTo>
                <a:cubicBezTo>
                  <a:pt x="1836738" y="742950"/>
                  <a:pt x="2054225" y="809625"/>
                  <a:pt x="2181225" y="887412"/>
                </a:cubicBezTo>
                <a:cubicBezTo>
                  <a:pt x="2308225" y="965200"/>
                  <a:pt x="2392363" y="1044575"/>
                  <a:pt x="2486025" y="1116012"/>
                </a:cubicBezTo>
                <a:cubicBezTo>
                  <a:pt x="2579687" y="1187449"/>
                  <a:pt x="2661443" y="1251743"/>
                  <a:pt x="2743200" y="1316037"/>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ihandform 181"/>
          <p:cNvSpPr/>
          <p:nvPr/>
        </p:nvSpPr>
        <p:spPr>
          <a:xfrm>
            <a:off x="6287182" y="3564093"/>
            <a:ext cx="1538619" cy="416374"/>
          </a:xfrm>
          <a:custGeom>
            <a:avLst/>
            <a:gdLst>
              <a:gd name="connsiteX0" fmla="*/ 0 w 2733675"/>
              <a:gd name="connsiteY0" fmla="*/ 0 h 739775"/>
              <a:gd name="connsiteX1" fmla="*/ 657225 w 2733675"/>
              <a:gd name="connsiteY1" fmla="*/ 257175 h 739775"/>
              <a:gd name="connsiteX2" fmla="*/ 1266825 w 2733675"/>
              <a:gd name="connsiteY2" fmla="*/ 676275 h 739775"/>
              <a:gd name="connsiteX3" fmla="*/ 1581150 w 2733675"/>
              <a:gd name="connsiteY3" fmla="*/ 638175 h 739775"/>
              <a:gd name="connsiteX4" fmla="*/ 2181225 w 2733675"/>
              <a:gd name="connsiteY4" fmla="*/ 647700 h 739775"/>
              <a:gd name="connsiteX5" fmla="*/ 2733675 w 2733675"/>
              <a:gd name="connsiteY5" fmla="*/ 561975 h 73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675" h="739775">
                <a:moveTo>
                  <a:pt x="0" y="0"/>
                </a:moveTo>
                <a:cubicBezTo>
                  <a:pt x="223043" y="72231"/>
                  <a:pt x="446087" y="144462"/>
                  <a:pt x="657225" y="257175"/>
                </a:cubicBezTo>
                <a:cubicBezTo>
                  <a:pt x="868363" y="369888"/>
                  <a:pt x="1112837" y="612775"/>
                  <a:pt x="1266825" y="676275"/>
                </a:cubicBezTo>
                <a:cubicBezTo>
                  <a:pt x="1420813" y="739775"/>
                  <a:pt x="1428750" y="642938"/>
                  <a:pt x="1581150" y="638175"/>
                </a:cubicBezTo>
                <a:cubicBezTo>
                  <a:pt x="1733550" y="633412"/>
                  <a:pt x="1989138" y="660400"/>
                  <a:pt x="2181225" y="647700"/>
                </a:cubicBezTo>
                <a:cubicBezTo>
                  <a:pt x="2373312" y="635000"/>
                  <a:pt x="2553493" y="598487"/>
                  <a:pt x="2733675" y="5619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ihandform 182"/>
          <p:cNvSpPr/>
          <p:nvPr/>
        </p:nvSpPr>
        <p:spPr>
          <a:xfrm>
            <a:off x="6281821" y="3558732"/>
            <a:ext cx="1553808" cy="552187"/>
          </a:xfrm>
          <a:custGeom>
            <a:avLst/>
            <a:gdLst>
              <a:gd name="connsiteX0" fmla="*/ 0 w 2760662"/>
              <a:gd name="connsiteY0" fmla="*/ 0 h 981075"/>
              <a:gd name="connsiteX1" fmla="*/ 981075 w 2760662"/>
              <a:gd name="connsiteY1" fmla="*/ 666750 h 981075"/>
              <a:gd name="connsiteX2" fmla="*/ 1438275 w 2760662"/>
              <a:gd name="connsiteY2" fmla="*/ 942975 h 981075"/>
              <a:gd name="connsiteX3" fmla="*/ 1876425 w 2760662"/>
              <a:gd name="connsiteY3" fmla="*/ 895350 h 981075"/>
              <a:gd name="connsiteX4" fmla="*/ 2105025 w 2760662"/>
              <a:gd name="connsiteY4" fmla="*/ 771525 h 981075"/>
              <a:gd name="connsiteX5" fmla="*/ 2305050 w 2760662"/>
              <a:gd name="connsiteY5" fmla="*/ 561975 h 981075"/>
              <a:gd name="connsiteX6" fmla="*/ 2686050 w 2760662"/>
              <a:gd name="connsiteY6" fmla="*/ 552450 h 981075"/>
              <a:gd name="connsiteX7" fmla="*/ 2752725 w 2760662"/>
              <a:gd name="connsiteY7" fmla="*/ 56197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662" h="981075">
                <a:moveTo>
                  <a:pt x="0" y="0"/>
                </a:moveTo>
                <a:lnTo>
                  <a:pt x="981075" y="666750"/>
                </a:lnTo>
                <a:cubicBezTo>
                  <a:pt x="1220787" y="823912"/>
                  <a:pt x="1289050" y="904875"/>
                  <a:pt x="1438275" y="942975"/>
                </a:cubicBezTo>
                <a:cubicBezTo>
                  <a:pt x="1587500" y="981075"/>
                  <a:pt x="1765300" y="923925"/>
                  <a:pt x="1876425" y="895350"/>
                </a:cubicBezTo>
                <a:cubicBezTo>
                  <a:pt x="1987550" y="866775"/>
                  <a:pt x="2033588" y="827087"/>
                  <a:pt x="2105025" y="771525"/>
                </a:cubicBezTo>
                <a:cubicBezTo>
                  <a:pt x="2176462" y="715963"/>
                  <a:pt x="2208213" y="598487"/>
                  <a:pt x="2305050" y="561975"/>
                </a:cubicBezTo>
                <a:cubicBezTo>
                  <a:pt x="2401887" y="525463"/>
                  <a:pt x="2611438" y="552450"/>
                  <a:pt x="2686050" y="552450"/>
                </a:cubicBezTo>
                <a:cubicBezTo>
                  <a:pt x="2760662" y="552450"/>
                  <a:pt x="2756693" y="557212"/>
                  <a:pt x="2752725" y="5619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Ellipse 183"/>
          <p:cNvSpPr/>
          <p:nvPr/>
        </p:nvSpPr>
        <p:spPr>
          <a:xfrm>
            <a:off x="6938538" y="3397894"/>
            <a:ext cx="40208" cy="402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Gerade Verbindung 24"/>
          <p:cNvCxnSpPr>
            <a:endCxn id="184" idx="2"/>
          </p:cNvCxnSpPr>
          <p:nvPr/>
        </p:nvCxnSpPr>
        <p:spPr>
          <a:xfrm flipV="1">
            <a:off x="6273765" y="3417998"/>
            <a:ext cx="664774" cy="1407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Gerade Verbindung 28"/>
          <p:cNvCxnSpPr>
            <a:stCxn id="184" idx="6"/>
          </p:cNvCxnSpPr>
          <p:nvPr/>
        </p:nvCxnSpPr>
        <p:spPr>
          <a:xfrm>
            <a:off x="6978747" y="3417998"/>
            <a:ext cx="863133" cy="4623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7" name="Freihandform 186"/>
          <p:cNvSpPr/>
          <p:nvPr/>
        </p:nvSpPr>
        <p:spPr>
          <a:xfrm>
            <a:off x="6279401" y="3505502"/>
            <a:ext cx="1553089" cy="377265"/>
          </a:xfrm>
          <a:custGeom>
            <a:avLst/>
            <a:gdLst>
              <a:gd name="connsiteX0" fmla="*/ 0 w 2759384"/>
              <a:gd name="connsiteY0" fmla="*/ 76874 h 670289"/>
              <a:gd name="connsiteX1" fmla="*/ 979136 w 2759384"/>
              <a:gd name="connsiteY1" fmla="*/ 101150 h 670289"/>
              <a:gd name="connsiteX2" fmla="*/ 1408014 w 2759384"/>
              <a:gd name="connsiteY2" fmla="*/ 12137 h 670289"/>
              <a:gd name="connsiteX3" fmla="*/ 1844984 w 2759384"/>
              <a:gd name="connsiteY3" fmla="*/ 93058 h 670289"/>
              <a:gd name="connsiteX4" fmla="*/ 2492347 w 2759384"/>
              <a:gd name="connsiteY4" fmla="*/ 570488 h 670289"/>
              <a:gd name="connsiteX5" fmla="*/ 2759384 w 2759384"/>
              <a:gd name="connsiteY5" fmla="*/ 643316 h 67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384" h="670289">
                <a:moveTo>
                  <a:pt x="0" y="76874"/>
                </a:moveTo>
                <a:cubicBezTo>
                  <a:pt x="372233" y="94407"/>
                  <a:pt x="744467" y="111940"/>
                  <a:pt x="979136" y="101150"/>
                </a:cubicBezTo>
                <a:cubicBezTo>
                  <a:pt x="1213805" y="90361"/>
                  <a:pt x="1263706" y="13486"/>
                  <a:pt x="1408014" y="12137"/>
                </a:cubicBezTo>
                <a:cubicBezTo>
                  <a:pt x="1552322" y="10788"/>
                  <a:pt x="1664262" y="0"/>
                  <a:pt x="1844984" y="93058"/>
                </a:cubicBezTo>
                <a:cubicBezTo>
                  <a:pt x="2025706" y="186116"/>
                  <a:pt x="2339947" y="478778"/>
                  <a:pt x="2492347" y="570488"/>
                </a:cubicBezTo>
                <a:cubicBezTo>
                  <a:pt x="2644747" y="662198"/>
                  <a:pt x="2567873" y="670289"/>
                  <a:pt x="2759384" y="643316"/>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Rechteck 187"/>
          <p:cNvSpPr/>
          <p:nvPr/>
        </p:nvSpPr>
        <p:spPr>
          <a:xfrm>
            <a:off x="6662692" y="2802643"/>
            <a:ext cx="844370" cy="603121"/>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feld 191"/>
          <p:cNvSpPr txBox="1"/>
          <p:nvPr/>
        </p:nvSpPr>
        <p:spPr>
          <a:xfrm rot="16200000">
            <a:off x="5462940" y="3385920"/>
            <a:ext cx="847220" cy="307777"/>
          </a:xfrm>
          <a:prstGeom prst="rect">
            <a:avLst/>
          </a:prstGeom>
          <a:noFill/>
        </p:spPr>
        <p:txBody>
          <a:bodyPr wrap="none" rtlCol="0">
            <a:spAutoFit/>
          </a:bodyPr>
          <a:lstStyle/>
          <a:p>
            <a:r>
              <a:rPr lang="en-US" dirty="0" smtClean="0"/>
              <a:t>location</a:t>
            </a:r>
            <a:endParaRPr lang="en-US" dirty="0"/>
          </a:p>
        </p:txBody>
      </p:sp>
      <p:cxnSp>
        <p:nvCxnSpPr>
          <p:cNvPr id="193" name="Gerade Verbindung 10"/>
          <p:cNvCxnSpPr/>
          <p:nvPr/>
        </p:nvCxnSpPr>
        <p:spPr>
          <a:xfrm flipV="1">
            <a:off x="7832490" y="3680687"/>
            <a:ext cx="243844" cy="1864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5" name="Gerade Verbindung 10"/>
          <p:cNvCxnSpPr>
            <a:stCxn id="182" idx="5"/>
          </p:cNvCxnSpPr>
          <p:nvPr/>
        </p:nvCxnSpPr>
        <p:spPr>
          <a:xfrm>
            <a:off x="7825801" y="3880394"/>
            <a:ext cx="294610" cy="3443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8" name="Gerade Verbindung 10"/>
          <p:cNvCxnSpPr/>
          <p:nvPr/>
        </p:nvCxnSpPr>
        <p:spPr>
          <a:xfrm flipV="1">
            <a:off x="6041192" y="3546466"/>
            <a:ext cx="243844" cy="1864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9" name="Gerade Verbindung 10"/>
          <p:cNvCxnSpPr/>
          <p:nvPr/>
        </p:nvCxnSpPr>
        <p:spPr>
          <a:xfrm>
            <a:off x="6086122" y="3330575"/>
            <a:ext cx="209087" cy="2257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124361" y="4702373"/>
            <a:ext cx="7481067" cy="461665"/>
          </a:xfrm>
          <a:prstGeom prst="rect">
            <a:avLst/>
          </a:prstGeom>
        </p:spPr>
        <p:txBody>
          <a:bodyPr wrap="square">
            <a:spAutoFit/>
          </a:bodyPr>
          <a:lstStyle/>
          <a:p>
            <a:r>
              <a:rPr lang="en-US" sz="1200" dirty="0" smtClean="0">
                <a:solidFill>
                  <a:schemeClr val="accent5">
                    <a:lumMod val="75000"/>
                  </a:schemeClr>
                </a:solidFill>
              </a:rPr>
              <a:t>T</a:t>
            </a:r>
            <a:r>
              <a:rPr lang="en-US" sz="1200" dirty="0">
                <a:solidFill>
                  <a:schemeClr val="accent5">
                    <a:lumMod val="75000"/>
                  </a:schemeClr>
                </a:solidFill>
              </a:rPr>
              <a:t>. Emrich, H.-P. </a:t>
            </a:r>
            <a:r>
              <a:rPr lang="en-US" sz="1200" dirty="0" err="1">
                <a:solidFill>
                  <a:schemeClr val="accent5">
                    <a:lumMod val="75000"/>
                  </a:schemeClr>
                </a:solidFill>
              </a:rPr>
              <a:t>Kriegel</a:t>
            </a:r>
            <a:r>
              <a:rPr lang="en-US" sz="1200" dirty="0">
                <a:solidFill>
                  <a:schemeClr val="accent5">
                    <a:lumMod val="75000"/>
                  </a:schemeClr>
                </a:solidFill>
              </a:rPr>
              <a:t>, N. </a:t>
            </a:r>
            <a:r>
              <a:rPr lang="en-US" sz="1200" dirty="0" err="1">
                <a:solidFill>
                  <a:schemeClr val="accent5">
                    <a:lumMod val="75000"/>
                  </a:schemeClr>
                </a:solidFill>
              </a:rPr>
              <a:t>Mamoulis</a:t>
            </a:r>
            <a:r>
              <a:rPr lang="en-US" sz="1200" dirty="0">
                <a:solidFill>
                  <a:schemeClr val="accent5">
                    <a:lumMod val="75000"/>
                  </a:schemeClr>
                </a:solidFill>
              </a:rPr>
              <a:t>, M. </a:t>
            </a:r>
            <a:r>
              <a:rPr lang="en-US" sz="1200" dirty="0" err="1">
                <a:solidFill>
                  <a:schemeClr val="accent5">
                    <a:lumMod val="75000"/>
                  </a:schemeClr>
                </a:solidFill>
              </a:rPr>
              <a:t>Renz</a:t>
            </a:r>
            <a:r>
              <a:rPr lang="en-US" sz="1200" dirty="0">
                <a:solidFill>
                  <a:schemeClr val="accent5">
                    <a:lumMod val="75000"/>
                  </a:schemeClr>
                </a:solidFill>
              </a:rPr>
              <a:t>, and A. </a:t>
            </a:r>
            <a:r>
              <a:rPr lang="en-US" sz="1200" dirty="0" err="1">
                <a:solidFill>
                  <a:schemeClr val="accent5">
                    <a:lumMod val="75000"/>
                  </a:schemeClr>
                </a:solidFill>
              </a:rPr>
              <a:t>Züfle</a:t>
            </a:r>
            <a:r>
              <a:rPr lang="en-US" sz="1200" dirty="0">
                <a:solidFill>
                  <a:schemeClr val="accent5">
                    <a:lumMod val="75000"/>
                  </a:schemeClr>
                </a:solidFill>
              </a:rPr>
              <a:t>. </a:t>
            </a:r>
            <a:r>
              <a:rPr lang="en-US" sz="1200" i="1" dirty="0">
                <a:solidFill>
                  <a:schemeClr val="accent5">
                    <a:lumMod val="75000"/>
                  </a:schemeClr>
                </a:solidFill>
              </a:rPr>
              <a:t>Indexing uncertain </a:t>
            </a:r>
            <a:r>
              <a:rPr lang="en-US" sz="1200" i="1" dirty="0" err="1">
                <a:solidFill>
                  <a:schemeClr val="accent5">
                    <a:lumMod val="75000"/>
                  </a:schemeClr>
                </a:solidFill>
              </a:rPr>
              <a:t>spatio</a:t>
            </a:r>
            <a:r>
              <a:rPr lang="en-US" sz="1200" i="1" dirty="0">
                <a:solidFill>
                  <a:schemeClr val="accent5">
                    <a:lumMod val="75000"/>
                  </a:schemeClr>
                </a:solidFill>
              </a:rPr>
              <a:t>-temporal data.</a:t>
            </a:r>
            <a:r>
              <a:rPr lang="en-US" sz="1200" dirty="0">
                <a:solidFill>
                  <a:schemeClr val="accent5">
                    <a:lumMod val="75000"/>
                  </a:schemeClr>
                </a:solidFill>
              </a:rPr>
              <a:t> In Proceedings of the 21th ACM </a:t>
            </a:r>
            <a:r>
              <a:rPr lang="en-US" sz="1200" dirty="0" smtClean="0">
                <a:solidFill>
                  <a:schemeClr val="accent5">
                    <a:lumMod val="75000"/>
                  </a:schemeClr>
                </a:solidFill>
              </a:rPr>
              <a:t>CIKM, </a:t>
            </a:r>
            <a:r>
              <a:rPr lang="en-US" sz="1200" dirty="0">
                <a:solidFill>
                  <a:schemeClr val="accent5">
                    <a:lumMod val="75000"/>
                  </a:schemeClr>
                </a:solidFill>
              </a:rPr>
              <a:t>Maui, Hawaii, USA, 2012.</a:t>
            </a:r>
          </a:p>
        </p:txBody>
      </p:sp>
    </p:spTree>
    <p:extLst>
      <p:ext uri="{BB962C8B-B14F-4D97-AF65-F5344CB8AC3E}">
        <p14:creationId xmlns:p14="http://schemas.microsoft.com/office/powerpoint/2010/main" val="70120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506" y="1491630"/>
            <a:ext cx="2812503" cy="2808312"/>
          </a:xfrm>
          <a:prstGeom prst="rect">
            <a:avLst/>
          </a:prstGeom>
        </p:spPr>
      </p:pic>
      <p:sp>
        <p:nvSpPr>
          <p:cNvPr id="4" name="Foliennummernplatzhalter 3"/>
          <p:cNvSpPr>
            <a:spLocks noGrp="1"/>
          </p:cNvSpPr>
          <p:nvPr>
            <p:ph type="sldNum" sz="quarter" idx="12"/>
          </p:nvPr>
        </p:nvSpPr>
        <p:spPr/>
        <p:txBody>
          <a:bodyPr/>
          <a:lstStyle/>
          <a:p>
            <a:fld id="{7DC1BBB0-96F0-4077-A278-0F3FB5C104D3}" type="slidenum">
              <a:rPr lang="de-DE" smtClean="0"/>
              <a:pPr/>
              <a:t>111</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KNN queries + Sampling on UST Data</a:t>
            </a:r>
            <a:r>
              <a:rPr lang="de-DE" sz="1400" i="1" dirty="0" smtClean="0">
                <a:solidFill>
                  <a:schemeClr val="accent5">
                    <a:lumMod val="75000"/>
                  </a:schemeClr>
                </a:solidFill>
              </a:rPr>
              <a:t> </a:t>
            </a:r>
            <a:endParaRPr lang="en-US" sz="1400" i="1" dirty="0">
              <a:solidFill>
                <a:schemeClr val="accent5">
                  <a:lumMod val="75000"/>
                </a:schemeClr>
              </a:solidFill>
            </a:endParaRPr>
          </a:p>
        </p:txBody>
      </p:sp>
      <p:sp>
        <p:nvSpPr>
          <p:cNvPr id="43" name="Inhaltsplatzhalter 2"/>
          <p:cNvSpPr>
            <a:spLocks noGrp="1"/>
          </p:cNvSpPr>
          <p:nvPr>
            <p:ph idx="1"/>
          </p:nvPr>
        </p:nvSpPr>
        <p:spPr>
          <a:xfrm>
            <a:off x="1195389" y="915566"/>
            <a:ext cx="7625083" cy="4032448"/>
          </a:xfrm>
        </p:spPr>
        <p:txBody>
          <a:bodyPr/>
          <a:lstStyle/>
          <a:p>
            <a:r>
              <a:rPr lang="en-US" dirty="0" smtClean="0"/>
              <a:t>Not all queries can be solved as elegant as window queries</a:t>
            </a:r>
          </a:p>
          <a:p>
            <a:r>
              <a:rPr lang="en-US" dirty="0" smtClean="0"/>
              <a:t>Popular in uncertain databases: Monte-Carlo-Sampling</a:t>
            </a:r>
            <a:endParaRPr lang="en-US" dirty="0"/>
          </a:p>
          <a:p>
            <a:pPr lvl="1"/>
            <a:r>
              <a:rPr lang="en-US" dirty="0" smtClean="0"/>
              <a:t>Draw a sufficiently high number of </a:t>
            </a:r>
            <a:br>
              <a:rPr lang="en-US" dirty="0" smtClean="0"/>
            </a:br>
            <a:r>
              <a:rPr lang="en-US" dirty="0" smtClean="0"/>
              <a:t>samples</a:t>
            </a:r>
          </a:p>
          <a:p>
            <a:pPr lvl="1"/>
            <a:r>
              <a:rPr lang="en-US" dirty="0" smtClean="0"/>
              <a:t>Approximate result </a:t>
            </a:r>
            <a:r>
              <a:rPr lang="en-US" dirty="0"/>
              <a:t>p</a:t>
            </a:r>
            <a:r>
              <a:rPr lang="en-US" dirty="0" smtClean="0"/>
              <a:t>robability = ratio </a:t>
            </a:r>
            <a:br>
              <a:rPr lang="en-US" dirty="0" smtClean="0"/>
            </a:br>
            <a:r>
              <a:rPr lang="en-US" dirty="0" smtClean="0"/>
              <a:t>of samples that satisfy the query and </a:t>
            </a:r>
            <a:br>
              <a:rPr lang="en-US" dirty="0" smtClean="0"/>
            </a:br>
            <a:r>
              <a:rPr lang="en-US" dirty="0" smtClean="0"/>
              <a:t>total number of drawn samples</a:t>
            </a:r>
          </a:p>
          <a:p>
            <a:r>
              <a:rPr lang="en-US" dirty="0" smtClean="0"/>
              <a:t>But how to draw samples efficiently </a:t>
            </a:r>
            <a:br>
              <a:rPr lang="en-US" dirty="0" smtClean="0"/>
            </a:br>
            <a:r>
              <a:rPr lang="en-US" dirty="0" smtClean="0"/>
              <a:t>such that they are conform with the </a:t>
            </a:r>
            <a:br>
              <a:rPr lang="en-US" dirty="0" smtClean="0"/>
            </a:br>
            <a:r>
              <a:rPr lang="en-US" dirty="0" smtClean="0"/>
              <a:t>observations?</a:t>
            </a:r>
          </a:p>
          <a:p>
            <a:r>
              <a:rPr lang="en-US" dirty="0" smtClean="0"/>
              <a:t>Solution: Adaption of transition matrices</a:t>
            </a:r>
            <a:endParaRPr lang="en-US" dirty="0"/>
          </a:p>
        </p:txBody>
      </p:sp>
      <p:sp>
        <p:nvSpPr>
          <p:cNvPr id="5" name="Rechteck 4"/>
          <p:cNvSpPr/>
          <p:nvPr/>
        </p:nvSpPr>
        <p:spPr>
          <a:xfrm>
            <a:off x="1195389" y="4515966"/>
            <a:ext cx="7339012" cy="646331"/>
          </a:xfrm>
          <a:prstGeom prst="rect">
            <a:avLst/>
          </a:prstGeom>
        </p:spPr>
        <p:txBody>
          <a:bodyPr wrap="square">
            <a:spAutoFit/>
          </a:bodyPr>
          <a:lstStyle/>
          <a:p>
            <a:r>
              <a:rPr lang="de-DE" sz="1200" i="1" dirty="0" smtClean="0">
                <a:solidFill>
                  <a:schemeClr val="accent5">
                    <a:lumMod val="75000"/>
                  </a:schemeClr>
                </a:solidFill>
              </a:rPr>
              <a:t>Johannes </a:t>
            </a:r>
            <a:r>
              <a:rPr lang="de-DE" sz="1200" i="1" dirty="0" err="1">
                <a:solidFill>
                  <a:schemeClr val="accent5">
                    <a:lumMod val="75000"/>
                  </a:schemeClr>
                </a:solidFill>
              </a:rPr>
              <a:t>Niedermayer</a:t>
            </a:r>
            <a:r>
              <a:rPr lang="de-DE" sz="1200" i="1" dirty="0">
                <a:solidFill>
                  <a:schemeClr val="accent5">
                    <a:lumMod val="75000"/>
                  </a:schemeClr>
                </a:solidFill>
              </a:rPr>
              <a:t>, Andreas </a:t>
            </a:r>
            <a:r>
              <a:rPr lang="de-DE" sz="1200" i="1" dirty="0" err="1">
                <a:solidFill>
                  <a:schemeClr val="accent5">
                    <a:lumMod val="75000"/>
                  </a:schemeClr>
                </a:solidFill>
              </a:rPr>
              <a:t>Züfle</a:t>
            </a:r>
            <a:r>
              <a:rPr lang="de-DE" sz="1200" i="1" dirty="0">
                <a:solidFill>
                  <a:schemeClr val="accent5">
                    <a:lumMod val="75000"/>
                  </a:schemeClr>
                </a:solidFill>
              </a:rPr>
              <a:t>, Tobias Emrich, Matthias Renz, Nikos </a:t>
            </a:r>
            <a:r>
              <a:rPr lang="de-DE" sz="1200" i="1" dirty="0" err="1">
                <a:solidFill>
                  <a:schemeClr val="accent5">
                    <a:lumMod val="75000"/>
                  </a:schemeClr>
                </a:solidFill>
              </a:rPr>
              <a:t>Mamoulis</a:t>
            </a:r>
            <a:r>
              <a:rPr lang="de-DE" sz="1200" i="1" dirty="0">
                <a:solidFill>
                  <a:schemeClr val="accent5">
                    <a:lumMod val="75000"/>
                  </a:schemeClr>
                </a:solidFill>
              </a:rPr>
              <a:t>, Lei Chen, Hans-Peter Kriegel: </a:t>
            </a:r>
            <a:r>
              <a:rPr lang="de-DE" sz="1200" i="1" dirty="0" err="1">
                <a:solidFill>
                  <a:schemeClr val="accent5">
                    <a:lumMod val="75000"/>
                  </a:schemeClr>
                </a:solidFill>
              </a:rPr>
              <a:t>Probabilistic</a:t>
            </a:r>
            <a:r>
              <a:rPr lang="de-DE" sz="1200" i="1" dirty="0">
                <a:solidFill>
                  <a:schemeClr val="accent5">
                    <a:lumMod val="75000"/>
                  </a:schemeClr>
                </a:solidFill>
              </a:rPr>
              <a:t> </a:t>
            </a:r>
            <a:r>
              <a:rPr lang="de-DE" sz="1200" i="1" dirty="0" err="1">
                <a:solidFill>
                  <a:schemeClr val="accent5">
                    <a:lumMod val="75000"/>
                  </a:schemeClr>
                </a:solidFill>
              </a:rPr>
              <a:t>Nearest</a:t>
            </a:r>
            <a:r>
              <a:rPr lang="de-DE" sz="1200" i="1" dirty="0">
                <a:solidFill>
                  <a:schemeClr val="accent5">
                    <a:lumMod val="75000"/>
                  </a:schemeClr>
                </a:solidFill>
              </a:rPr>
              <a:t> </a:t>
            </a:r>
            <a:r>
              <a:rPr lang="de-DE" sz="1200" i="1" dirty="0" err="1">
                <a:solidFill>
                  <a:schemeClr val="accent5">
                    <a:lumMod val="75000"/>
                  </a:schemeClr>
                </a:solidFill>
              </a:rPr>
              <a:t>Neighbor</a:t>
            </a:r>
            <a:r>
              <a:rPr lang="de-DE" sz="1200" i="1" dirty="0">
                <a:solidFill>
                  <a:schemeClr val="accent5">
                    <a:lumMod val="75000"/>
                  </a:schemeClr>
                </a:solidFill>
              </a:rPr>
              <a:t> </a:t>
            </a:r>
            <a:r>
              <a:rPr lang="de-DE" sz="1200" i="1" dirty="0" err="1">
                <a:solidFill>
                  <a:schemeClr val="accent5">
                    <a:lumMod val="75000"/>
                  </a:schemeClr>
                </a:solidFill>
              </a:rPr>
              <a:t>Queries</a:t>
            </a:r>
            <a:r>
              <a:rPr lang="de-DE" sz="1200" i="1" dirty="0">
                <a:solidFill>
                  <a:schemeClr val="accent5">
                    <a:lumMod val="75000"/>
                  </a:schemeClr>
                </a:solidFill>
              </a:rPr>
              <a:t> on </a:t>
            </a:r>
            <a:r>
              <a:rPr lang="de-DE" sz="1200" i="1" dirty="0" err="1">
                <a:solidFill>
                  <a:schemeClr val="accent5">
                    <a:lumMod val="75000"/>
                  </a:schemeClr>
                </a:solidFill>
              </a:rPr>
              <a:t>Uncertain</a:t>
            </a:r>
            <a:r>
              <a:rPr lang="de-DE" sz="1200" i="1" dirty="0">
                <a:solidFill>
                  <a:schemeClr val="accent5">
                    <a:lumMod val="75000"/>
                  </a:schemeClr>
                </a:solidFill>
              </a:rPr>
              <a:t> </a:t>
            </a:r>
            <a:r>
              <a:rPr lang="de-DE" sz="1200" i="1" dirty="0" err="1">
                <a:solidFill>
                  <a:schemeClr val="accent5">
                    <a:lumMod val="75000"/>
                  </a:schemeClr>
                </a:solidFill>
              </a:rPr>
              <a:t>Moving</a:t>
            </a:r>
            <a:r>
              <a:rPr lang="de-DE" sz="1200" i="1" dirty="0">
                <a:solidFill>
                  <a:schemeClr val="accent5">
                    <a:lumMod val="75000"/>
                  </a:schemeClr>
                </a:solidFill>
              </a:rPr>
              <a:t> </a:t>
            </a:r>
            <a:r>
              <a:rPr lang="de-DE" sz="1200" i="1" dirty="0" err="1">
                <a:solidFill>
                  <a:schemeClr val="accent5">
                    <a:lumMod val="75000"/>
                  </a:schemeClr>
                </a:solidFill>
              </a:rPr>
              <a:t>Object</a:t>
            </a:r>
            <a:r>
              <a:rPr lang="de-DE" sz="1200" i="1" dirty="0">
                <a:solidFill>
                  <a:schemeClr val="accent5">
                    <a:lumMod val="75000"/>
                  </a:schemeClr>
                </a:solidFill>
              </a:rPr>
              <a:t> </a:t>
            </a:r>
            <a:r>
              <a:rPr lang="de-DE" sz="1200" i="1" dirty="0" err="1">
                <a:solidFill>
                  <a:schemeClr val="accent5">
                    <a:lumMod val="75000"/>
                  </a:schemeClr>
                </a:solidFill>
              </a:rPr>
              <a:t>Trajectories</a:t>
            </a:r>
            <a:r>
              <a:rPr lang="de-DE" sz="1200" i="1" dirty="0">
                <a:solidFill>
                  <a:schemeClr val="accent5">
                    <a:lumMod val="75000"/>
                  </a:schemeClr>
                </a:solidFill>
              </a:rPr>
              <a:t>. PVLDB 7(3): 205-216 (2013)</a:t>
            </a:r>
          </a:p>
        </p:txBody>
      </p:sp>
    </p:spTree>
    <p:extLst>
      <p:ext uri="{BB962C8B-B14F-4D97-AF65-F5344CB8AC3E}">
        <p14:creationId xmlns:p14="http://schemas.microsoft.com/office/powerpoint/2010/main" val="416043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a:xfrm>
            <a:off x="1195389" y="915566"/>
            <a:ext cx="7625083" cy="4032448"/>
          </a:xfrm>
          <a:prstGeom prst="rect">
            <a:avLst/>
          </a:prstGeom>
        </p:spPr>
        <p:txBody>
          <a:bodyPr vert="horz" lIns="68589" tIns="34295" rIns="68589" bIns="34295" rtlCol="0">
            <a:normAutofit/>
          </a:bodyPr>
          <a:lstStyle>
            <a:lvl1pPr marL="185191" indent="-185191" algn="l" defTabSz="685891" rtl="0" eaLnBrk="1" latinLnBrk="0" hangingPunct="1">
              <a:lnSpc>
                <a:spcPct val="90000"/>
              </a:lnSpc>
              <a:spcBef>
                <a:spcPts val="1050"/>
              </a:spcBef>
              <a:buFont typeface="Euphemia" pitchFamily="34" charset="0"/>
              <a:buChar char="›"/>
              <a:defRPr sz="2100" kern="1200">
                <a:solidFill>
                  <a:schemeClr val="tx1"/>
                </a:solidFill>
                <a:latin typeface="+mn-lt"/>
                <a:ea typeface="+mn-ea"/>
                <a:cs typeface="+mn-cs"/>
              </a:defRPr>
            </a:lvl1pPr>
            <a:lvl2pPr marL="459547" indent="-185191" algn="l" defTabSz="685891" rtl="0" eaLnBrk="1" latinLnBrk="0" hangingPunct="1">
              <a:lnSpc>
                <a:spcPct val="90000"/>
              </a:lnSpc>
              <a:spcBef>
                <a:spcPts val="450"/>
              </a:spcBef>
              <a:buFont typeface="Euphemia" pitchFamily="34" charset="0"/>
              <a:buChar char="–"/>
              <a:defRPr sz="1800" kern="1200">
                <a:solidFill>
                  <a:schemeClr val="tx1"/>
                </a:solidFill>
                <a:latin typeface="+mn-lt"/>
                <a:ea typeface="+mn-ea"/>
                <a:cs typeface="+mn-cs"/>
              </a:defRPr>
            </a:lvl2pPr>
            <a:lvl3pPr marL="733904" indent="-185191" algn="l" defTabSz="685891"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3pPr>
            <a:lvl4pPr marL="1008260" indent="-185191" algn="l" defTabSz="685891" rtl="0" eaLnBrk="1" latinLnBrk="0" hangingPunct="1">
              <a:lnSpc>
                <a:spcPct val="90000"/>
              </a:lnSpc>
              <a:spcBef>
                <a:spcPts val="450"/>
              </a:spcBef>
              <a:buFont typeface="Arial" pitchFamily="34" charset="0"/>
              <a:buChar char="–"/>
              <a:defRPr sz="1400" kern="1200">
                <a:solidFill>
                  <a:schemeClr val="tx1"/>
                </a:solidFill>
                <a:latin typeface="+mn-lt"/>
                <a:ea typeface="+mn-ea"/>
                <a:cs typeface="+mn-cs"/>
              </a:defRPr>
            </a:lvl4pPr>
            <a:lvl5pPr marL="1282617"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5pPr>
            <a:lvl6pPr marL="1556974"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6pPr>
            <a:lvl7pPr marL="1831330" indent="-185191"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7pPr>
            <a:lvl8pPr marL="2105687"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8pPr>
            <a:lvl9pPr marL="2380043" indent="-185191" algn="l" defTabSz="685891" rtl="0" eaLnBrk="1" latinLnBrk="0" hangingPunct="1">
              <a:lnSpc>
                <a:spcPct val="90000"/>
              </a:lnSpc>
              <a:spcBef>
                <a:spcPts val="450"/>
              </a:spcBef>
              <a:buFont typeface="Euphemia" pitchFamily="34" charset="0"/>
              <a:buChar char="›"/>
              <a:defRPr sz="1400" kern="1200" baseline="0">
                <a:solidFill>
                  <a:schemeClr val="tx1"/>
                </a:solidFill>
                <a:latin typeface="+mn-lt"/>
                <a:ea typeface="+mn-ea"/>
                <a:cs typeface="+mn-cs"/>
              </a:defRPr>
            </a:lvl9pPr>
          </a:lstStyle>
          <a:p>
            <a:endParaRPr lang="en-US" dirty="0" smtClean="0"/>
          </a:p>
          <a:p>
            <a:r>
              <a:rPr lang="en-US" dirty="0" smtClean="0"/>
              <a:t>Application: RFID sensors track </a:t>
            </a:r>
            <a:br>
              <a:rPr lang="en-US" dirty="0" smtClean="0"/>
            </a:br>
            <a:r>
              <a:rPr lang="en-US" dirty="0" smtClean="0"/>
              <a:t>individuals in an indoor environment</a:t>
            </a:r>
            <a:br>
              <a:rPr lang="en-US" dirty="0" smtClean="0"/>
            </a:br>
            <a:endParaRPr lang="en-US" dirty="0" smtClean="0"/>
          </a:p>
          <a:p>
            <a:r>
              <a:rPr lang="en-US" dirty="0"/>
              <a:t>Event query is a </a:t>
            </a:r>
            <a:r>
              <a:rPr lang="en-US" dirty="0" smtClean="0"/>
              <a:t>sequence of </a:t>
            </a:r>
            <a:r>
              <a:rPr lang="en-US" dirty="0" err="1" smtClean="0"/>
              <a:t>subevents</a:t>
            </a:r>
            <a:r>
              <a:rPr lang="en-US" dirty="0"/>
              <a:t/>
            </a:r>
            <a:br>
              <a:rPr lang="en-US" dirty="0"/>
            </a:br>
            <a:r>
              <a:rPr lang="en-US" sz="1600" dirty="0" smtClean="0"/>
              <a:t>E.g</a:t>
            </a:r>
            <a:r>
              <a:rPr lang="en-US" sz="1600" dirty="0"/>
              <a:t>. </a:t>
            </a:r>
            <a:r>
              <a:rPr lang="de-DE" sz="1600" dirty="0"/>
              <a:t>Joe </a:t>
            </a:r>
            <a:r>
              <a:rPr lang="de-DE" sz="1600" dirty="0" err="1"/>
              <a:t>got</a:t>
            </a:r>
            <a:r>
              <a:rPr lang="de-DE" sz="1600" dirty="0"/>
              <a:t> </a:t>
            </a:r>
            <a:r>
              <a:rPr lang="en-US" sz="1600" dirty="0"/>
              <a:t>coffee” can be expressed as a sequence of three events: (1) Joe is in his office, (2) Joe is in a coffee room, (3) Joe is back in his office</a:t>
            </a:r>
            <a:r>
              <a:rPr lang="en-US" sz="1600" dirty="0" smtClean="0"/>
              <a:t>.</a:t>
            </a:r>
            <a:endParaRPr lang="en-US" dirty="0" smtClean="0"/>
          </a:p>
          <a:p>
            <a:endParaRPr lang="en-US" dirty="0" smtClean="0"/>
          </a:p>
          <a:p>
            <a:r>
              <a:rPr lang="en-US" dirty="0" smtClean="0"/>
              <a:t>Query language to formulate probabilistic event queries</a:t>
            </a:r>
            <a:br>
              <a:rPr lang="en-US" dirty="0" smtClean="0"/>
            </a:br>
            <a:r>
              <a:rPr lang="en-US" dirty="0" smtClean="0"/>
              <a:t>(Lahar) is related to regular expressions</a:t>
            </a:r>
          </a:p>
        </p:txBody>
      </p:sp>
      <p:sp>
        <p:nvSpPr>
          <p:cNvPr id="2" name="Titel 1"/>
          <p:cNvSpPr>
            <a:spLocks noGrp="1"/>
          </p:cNvSpPr>
          <p:nvPr>
            <p:ph type="title"/>
          </p:nvPr>
        </p:nvSpPr>
        <p:spPr/>
        <p:txBody>
          <a:bodyPr/>
          <a:lstStyle/>
          <a:p>
            <a:r>
              <a:rPr lang="de-DE" dirty="0" smtClean="0"/>
              <a:t>Event </a:t>
            </a:r>
            <a:r>
              <a:rPr lang="de-DE" dirty="0" err="1" smtClean="0"/>
              <a:t>queries</a:t>
            </a:r>
            <a:endParaRPr lang="de-DE" sz="1600" i="1" dirty="0">
              <a:solidFill>
                <a:schemeClr val="accent5">
                  <a:lumMod val="75000"/>
                </a:schemeClr>
              </a:solidFill>
            </a:endParaRPr>
          </a:p>
        </p:txBody>
      </p:sp>
      <p:pic>
        <p:nvPicPr>
          <p:cNvPr id="5" name="Inhaltsplatzhalter 4"/>
          <p:cNvPicPr>
            <a:picLocks noGrp="1" noChangeAspect="1"/>
          </p:cNvPicPr>
          <p:nvPr>
            <p:ph idx="1"/>
          </p:nvPr>
        </p:nvPicPr>
        <p:blipFill>
          <a:blip r:embed="rId3"/>
          <a:stretch>
            <a:fillRect/>
          </a:stretch>
        </p:blipFill>
        <p:spPr>
          <a:xfrm>
            <a:off x="6012160" y="411510"/>
            <a:ext cx="2823332" cy="1477981"/>
          </a:xfrm>
          <a:prstGeom prst="rect">
            <a:avLst/>
          </a:prstGeom>
        </p:spPr>
      </p:pic>
      <p:sp>
        <p:nvSpPr>
          <p:cNvPr id="4" name="Foliennummernplatzhalter 3"/>
          <p:cNvSpPr>
            <a:spLocks noGrp="1"/>
          </p:cNvSpPr>
          <p:nvPr>
            <p:ph type="sldNum" sz="quarter" idx="12"/>
          </p:nvPr>
        </p:nvSpPr>
        <p:spPr/>
        <p:txBody>
          <a:bodyPr/>
          <a:lstStyle/>
          <a:p>
            <a:fld id="{7DC1BBB0-96F0-4077-A278-0F3FB5C104D3}" type="slidenum">
              <a:rPr lang="de-DE" smtClean="0"/>
              <a:pPr/>
              <a:t>112</a:t>
            </a:fld>
            <a:endParaRPr lang="de-DE"/>
          </a:p>
        </p:txBody>
      </p:sp>
      <p:sp>
        <p:nvSpPr>
          <p:cNvPr id="8" name="Rechteck 7"/>
          <p:cNvSpPr/>
          <p:nvPr/>
        </p:nvSpPr>
        <p:spPr>
          <a:xfrm>
            <a:off x="1115616" y="4702373"/>
            <a:ext cx="7339012" cy="461665"/>
          </a:xfrm>
          <a:prstGeom prst="rect">
            <a:avLst/>
          </a:prstGeom>
        </p:spPr>
        <p:txBody>
          <a:bodyPr wrap="square">
            <a:spAutoFit/>
          </a:bodyPr>
          <a:lstStyle/>
          <a:p>
            <a:pPr marL="185191" lvl="1">
              <a:spcBef>
                <a:spcPts val="1050"/>
              </a:spcBef>
            </a:pPr>
            <a:r>
              <a:rPr lang="de-DE" sz="1200" i="1" dirty="0" smtClean="0">
                <a:solidFill>
                  <a:schemeClr val="accent5">
                    <a:lumMod val="75000"/>
                  </a:schemeClr>
                </a:solidFill>
              </a:rPr>
              <a:t>Christopher </a:t>
            </a:r>
            <a:r>
              <a:rPr lang="de-DE" sz="1200" i="1" dirty="0" err="1">
                <a:solidFill>
                  <a:schemeClr val="accent5">
                    <a:lumMod val="75000"/>
                  </a:schemeClr>
                </a:solidFill>
              </a:rPr>
              <a:t>Ré</a:t>
            </a:r>
            <a:r>
              <a:rPr lang="de-DE" sz="1200" i="1" dirty="0">
                <a:solidFill>
                  <a:schemeClr val="accent5">
                    <a:lumMod val="75000"/>
                  </a:schemeClr>
                </a:solidFill>
              </a:rPr>
              <a:t>, Julie </a:t>
            </a:r>
            <a:r>
              <a:rPr lang="de-DE" sz="1200" i="1" dirty="0" err="1">
                <a:solidFill>
                  <a:schemeClr val="accent5">
                    <a:lumMod val="75000"/>
                  </a:schemeClr>
                </a:solidFill>
              </a:rPr>
              <a:t>Letchner</a:t>
            </a:r>
            <a:r>
              <a:rPr lang="de-DE" sz="1200" i="1" dirty="0">
                <a:solidFill>
                  <a:schemeClr val="accent5">
                    <a:lumMod val="75000"/>
                  </a:schemeClr>
                </a:solidFill>
              </a:rPr>
              <a:t>, Magdalena </a:t>
            </a:r>
            <a:r>
              <a:rPr lang="de-DE" sz="1200" i="1" dirty="0" err="1">
                <a:solidFill>
                  <a:schemeClr val="accent5">
                    <a:lumMod val="75000"/>
                  </a:schemeClr>
                </a:solidFill>
              </a:rPr>
              <a:t>Balazinska</a:t>
            </a:r>
            <a:r>
              <a:rPr lang="de-DE" sz="1200" i="1" dirty="0">
                <a:solidFill>
                  <a:schemeClr val="accent5">
                    <a:lumMod val="75000"/>
                  </a:schemeClr>
                </a:solidFill>
              </a:rPr>
              <a:t>, Dan </a:t>
            </a:r>
            <a:r>
              <a:rPr lang="de-DE" sz="1200" i="1" dirty="0" err="1">
                <a:solidFill>
                  <a:schemeClr val="accent5">
                    <a:lumMod val="75000"/>
                  </a:schemeClr>
                </a:solidFill>
              </a:rPr>
              <a:t>Suciu</a:t>
            </a:r>
            <a:r>
              <a:rPr lang="de-DE" sz="1200" i="1" dirty="0">
                <a:solidFill>
                  <a:schemeClr val="accent5">
                    <a:lumMod val="75000"/>
                  </a:schemeClr>
                </a:solidFill>
              </a:rPr>
              <a:t>: Event </a:t>
            </a:r>
            <a:r>
              <a:rPr lang="de-DE" sz="1200" i="1" dirty="0" err="1">
                <a:solidFill>
                  <a:schemeClr val="accent5">
                    <a:lumMod val="75000"/>
                  </a:schemeClr>
                </a:solidFill>
              </a:rPr>
              <a:t>queries</a:t>
            </a:r>
            <a:r>
              <a:rPr lang="de-DE" sz="1200" i="1" dirty="0">
                <a:solidFill>
                  <a:schemeClr val="accent5">
                    <a:lumMod val="75000"/>
                  </a:schemeClr>
                </a:solidFill>
              </a:rPr>
              <a:t> on </a:t>
            </a:r>
            <a:r>
              <a:rPr lang="de-DE" sz="1200" i="1" dirty="0" err="1">
                <a:solidFill>
                  <a:schemeClr val="accent5">
                    <a:lumMod val="75000"/>
                  </a:schemeClr>
                </a:solidFill>
              </a:rPr>
              <a:t>correlated</a:t>
            </a:r>
            <a:r>
              <a:rPr lang="de-DE" sz="1200" i="1" dirty="0">
                <a:solidFill>
                  <a:schemeClr val="accent5">
                    <a:lumMod val="75000"/>
                  </a:schemeClr>
                </a:solidFill>
              </a:rPr>
              <a:t> </a:t>
            </a:r>
            <a:r>
              <a:rPr lang="de-DE" sz="1200" i="1" dirty="0" err="1">
                <a:solidFill>
                  <a:schemeClr val="accent5">
                    <a:lumMod val="75000"/>
                  </a:schemeClr>
                </a:solidFill>
              </a:rPr>
              <a:t>probabilistic</a:t>
            </a:r>
            <a:r>
              <a:rPr lang="de-DE" sz="1200" i="1" dirty="0">
                <a:solidFill>
                  <a:schemeClr val="accent5">
                    <a:lumMod val="75000"/>
                  </a:schemeClr>
                </a:solidFill>
              </a:rPr>
              <a:t> </a:t>
            </a:r>
            <a:r>
              <a:rPr lang="de-DE" sz="1200" i="1" dirty="0" err="1">
                <a:solidFill>
                  <a:schemeClr val="accent5">
                    <a:lumMod val="75000"/>
                  </a:schemeClr>
                </a:solidFill>
              </a:rPr>
              <a:t>streams</a:t>
            </a:r>
            <a:r>
              <a:rPr lang="de-DE" sz="1200" i="1" dirty="0">
                <a:solidFill>
                  <a:schemeClr val="accent5">
                    <a:lumMod val="75000"/>
                  </a:schemeClr>
                </a:solidFill>
              </a:rPr>
              <a:t>. SIGMOD Conference 2008: 715-728</a:t>
            </a:r>
          </a:p>
        </p:txBody>
      </p:sp>
    </p:spTree>
    <p:extLst>
      <p:ext uri="{BB962C8B-B14F-4D97-AF65-F5344CB8AC3E}">
        <p14:creationId xmlns:p14="http://schemas.microsoft.com/office/powerpoint/2010/main" val="126992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Inhaltsplatzhalter 2"/>
          <p:cNvSpPr>
            <a:spLocks noGrp="1"/>
          </p:cNvSpPr>
          <p:nvPr>
            <p:ph idx="1"/>
          </p:nvPr>
        </p:nvSpPr>
        <p:spPr>
          <a:xfrm>
            <a:off x="2339752" y="915566"/>
            <a:ext cx="6480719" cy="4125542"/>
          </a:xfrm>
        </p:spPr>
        <p:txBody>
          <a:bodyPr>
            <a:normAutofit/>
          </a:bodyPr>
          <a:lstStyle/>
          <a:p>
            <a:r>
              <a:rPr lang="de-DE" dirty="0" smtClean="0"/>
              <a:t>Models </a:t>
            </a:r>
            <a:r>
              <a:rPr lang="de-DE" dirty="0" err="1" smtClean="0"/>
              <a:t>for</a:t>
            </a:r>
            <a:r>
              <a:rPr lang="de-DE" dirty="0" smtClean="0"/>
              <a:t> </a:t>
            </a:r>
            <a:r>
              <a:rPr lang="de-DE" dirty="0" err="1" smtClean="0"/>
              <a:t>spatial</a:t>
            </a:r>
            <a:r>
              <a:rPr lang="de-DE" dirty="0" smtClean="0"/>
              <a:t> </a:t>
            </a:r>
            <a:r>
              <a:rPr lang="de-DE" dirty="0" err="1" smtClean="0"/>
              <a:t>uncertainty</a:t>
            </a:r>
            <a:endParaRPr lang="de-DE" dirty="0" smtClean="0"/>
          </a:p>
          <a:p>
            <a:r>
              <a:rPr lang="de-DE" dirty="0" err="1" smtClean="0"/>
              <a:t>Concepts</a:t>
            </a:r>
            <a:r>
              <a:rPr lang="de-DE" dirty="0" smtClean="0"/>
              <a:t> </a:t>
            </a:r>
            <a:r>
              <a:rPr lang="de-DE" dirty="0" err="1" smtClean="0"/>
              <a:t>of</a:t>
            </a:r>
            <a:r>
              <a:rPr lang="de-DE" dirty="0" smtClean="0"/>
              <a:t> </a:t>
            </a:r>
            <a:r>
              <a:rPr lang="de-DE" dirty="0" err="1" smtClean="0"/>
              <a:t>effectiently</a:t>
            </a:r>
            <a:r>
              <a:rPr lang="de-DE" dirty="0" smtClean="0"/>
              <a:t> </a:t>
            </a:r>
            <a:r>
              <a:rPr lang="de-DE" dirty="0" err="1" smtClean="0"/>
              <a:t>managing</a:t>
            </a:r>
            <a:r>
              <a:rPr lang="de-DE" dirty="0" smtClean="0"/>
              <a:t> </a:t>
            </a:r>
            <a:r>
              <a:rPr lang="de-DE" dirty="0" err="1" smtClean="0"/>
              <a:t>uncertain</a:t>
            </a:r>
            <a:r>
              <a:rPr lang="de-DE" dirty="0" smtClean="0"/>
              <a:t> </a:t>
            </a:r>
            <a:r>
              <a:rPr lang="de-DE" dirty="0" err="1" smtClean="0"/>
              <a:t>data</a:t>
            </a:r>
            <a:endParaRPr lang="de-DE" dirty="0" smtClean="0"/>
          </a:p>
          <a:p>
            <a:pPr lvl="1"/>
            <a:r>
              <a:rPr lang="de-DE" dirty="0" err="1" smtClean="0"/>
              <a:t>Cleaning</a:t>
            </a:r>
            <a:endParaRPr lang="de-DE" dirty="0" smtClean="0"/>
          </a:p>
          <a:p>
            <a:pPr lvl="1"/>
            <a:r>
              <a:rPr lang="de-DE" dirty="0" smtClean="0"/>
              <a:t>Approximation</a:t>
            </a:r>
          </a:p>
          <a:p>
            <a:pPr lvl="1"/>
            <a:r>
              <a:rPr lang="de-DE" dirty="0" err="1" smtClean="0"/>
              <a:t>Paradigm</a:t>
            </a:r>
            <a:r>
              <a:rPr lang="de-DE" dirty="0" smtClean="0"/>
              <a:t> </a:t>
            </a:r>
            <a:r>
              <a:rPr lang="de-DE" dirty="0" err="1" smtClean="0"/>
              <a:t>of</a:t>
            </a:r>
            <a:r>
              <a:rPr lang="de-DE" dirty="0" smtClean="0"/>
              <a:t> </a:t>
            </a:r>
            <a:r>
              <a:rPr lang="de-DE" dirty="0" err="1" smtClean="0"/>
              <a:t>equivalent</a:t>
            </a:r>
            <a:r>
              <a:rPr lang="de-DE" dirty="0" smtClean="0"/>
              <a:t> </a:t>
            </a:r>
            <a:r>
              <a:rPr lang="de-DE" dirty="0" err="1" smtClean="0"/>
              <a:t>worlds</a:t>
            </a:r>
            <a:endParaRPr lang="de-DE" dirty="0" smtClean="0"/>
          </a:p>
          <a:p>
            <a:r>
              <a:rPr lang="de-DE" dirty="0" err="1" smtClean="0"/>
              <a:t>Geometric</a:t>
            </a:r>
            <a:r>
              <a:rPr lang="de-DE" dirty="0"/>
              <a:t> Models </a:t>
            </a:r>
            <a:r>
              <a:rPr lang="de-DE" dirty="0" err="1"/>
              <a:t>can</a:t>
            </a:r>
            <a:r>
              <a:rPr lang="de-DE" dirty="0"/>
              <a:t> </a:t>
            </a:r>
            <a:r>
              <a:rPr lang="de-DE" dirty="0" err="1"/>
              <a:t>be</a:t>
            </a:r>
            <a:r>
              <a:rPr lang="de-DE" dirty="0"/>
              <a:t> </a:t>
            </a:r>
            <a:r>
              <a:rPr lang="de-DE" dirty="0" err="1"/>
              <a:t>used</a:t>
            </a:r>
            <a:r>
              <a:rPr lang="de-DE" dirty="0"/>
              <a:t> </a:t>
            </a:r>
            <a:endParaRPr lang="de-DE" dirty="0" smtClean="0"/>
          </a:p>
          <a:p>
            <a:pPr lvl="1"/>
            <a:r>
              <a:rPr lang="de-DE" dirty="0" err="1" smtClean="0"/>
              <a:t>when</a:t>
            </a:r>
            <a:r>
              <a:rPr lang="de-DE" dirty="0" smtClean="0"/>
              <a:t> </a:t>
            </a:r>
            <a:r>
              <a:rPr lang="de-DE" dirty="0" err="1" smtClean="0"/>
              <a:t>no</a:t>
            </a:r>
            <a:r>
              <a:rPr lang="de-DE" dirty="0" smtClean="0"/>
              <a:t> </a:t>
            </a:r>
            <a:r>
              <a:rPr lang="de-DE" dirty="0" err="1" smtClean="0"/>
              <a:t>probabilistic</a:t>
            </a:r>
            <a:r>
              <a:rPr lang="de-DE" dirty="0" smtClean="0"/>
              <a:t> </a:t>
            </a:r>
            <a:r>
              <a:rPr lang="de-DE" dirty="0" err="1" smtClean="0"/>
              <a:t>model</a:t>
            </a:r>
            <a:r>
              <a:rPr lang="de-DE" dirty="0" smtClean="0"/>
              <a:t> </a:t>
            </a:r>
            <a:r>
              <a:rPr lang="de-DE" dirty="0" err="1" smtClean="0"/>
              <a:t>is</a:t>
            </a:r>
            <a:r>
              <a:rPr lang="de-DE" dirty="0" smtClean="0"/>
              <a:t> </a:t>
            </a:r>
            <a:r>
              <a:rPr lang="de-DE" dirty="0" err="1" smtClean="0"/>
              <a:t>present</a:t>
            </a:r>
            <a:endParaRPr lang="de-DE" dirty="0" smtClean="0"/>
          </a:p>
          <a:p>
            <a:pPr lvl="1"/>
            <a:r>
              <a:rPr lang="de-DE" dirty="0" err="1"/>
              <a:t>t</a:t>
            </a:r>
            <a:r>
              <a:rPr lang="de-DE" dirty="0" err="1" smtClean="0"/>
              <a:t>o</a:t>
            </a:r>
            <a:r>
              <a:rPr lang="de-DE" dirty="0" smtClean="0"/>
              <a:t> find </a:t>
            </a:r>
            <a:r>
              <a:rPr lang="de-DE" dirty="0" err="1" smtClean="0"/>
              <a:t>possible</a:t>
            </a:r>
            <a:r>
              <a:rPr lang="de-DE" dirty="0" smtClean="0"/>
              <a:t> </a:t>
            </a:r>
            <a:r>
              <a:rPr lang="de-DE" dirty="0" err="1" smtClean="0"/>
              <a:t>answers</a:t>
            </a:r>
            <a:r>
              <a:rPr lang="de-DE" dirty="0" smtClean="0"/>
              <a:t> (</a:t>
            </a:r>
            <a:r>
              <a:rPr lang="de-DE" dirty="0" err="1" smtClean="0"/>
              <a:t>no</a:t>
            </a:r>
            <a:r>
              <a:rPr lang="de-DE" dirty="0" smtClean="0"/>
              <a:t> </a:t>
            </a:r>
            <a:r>
              <a:rPr lang="de-DE" dirty="0" err="1" smtClean="0"/>
              <a:t>confidence</a:t>
            </a:r>
            <a:r>
              <a:rPr lang="de-DE" dirty="0" smtClean="0"/>
              <a:t>)</a:t>
            </a:r>
          </a:p>
          <a:p>
            <a:r>
              <a:rPr lang="de-DE" dirty="0" err="1" smtClean="0"/>
              <a:t>Probabilistic</a:t>
            </a:r>
            <a:r>
              <a:rPr lang="de-DE" dirty="0" smtClean="0"/>
              <a:t> </a:t>
            </a:r>
            <a:r>
              <a:rPr lang="de-DE" dirty="0" err="1" smtClean="0"/>
              <a:t>management</a:t>
            </a:r>
            <a:r>
              <a:rPr lang="de-DE" dirty="0" smtClean="0"/>
              <a:t> </a:t>
            </a:r>
            <a:r>
              <a:rPr lang="de-DE" dirty="0" err="1" smtClean="0"/>
              <a:t>of</a:t>
            </a:r>
            <a:r>
              <a:rPr lang="de-DE" dirty="0" smtClean="0"/>
              <a:t> UST </a:t>
            </a:r>
            <a:r>
              <a:rPr lang="de-DE" dirty="0" err="1" smtClean="0"/>
              <a:t>data</a:t>
            </a:r>
            <a:endParaRPr lang="de-DE" dirty="0" smtClean="0"/>
          </a:p>
          <a:p>
            <a:pPr lvl="1"/>
            <a:r>
              <a:rPr lang="de-DE" dirty="0" err="1"/>
              <a:t>b</a:t>
            </a:r>
            <a:r>
              <a:rPr lang="de-DE" dirty="0" err="1" smtClean="0"/>
              <a:t>ased</a:t>
            </a:r>
            <a:r>
              <a:rPr lang="de-DE" dirty="0" smtClean="0"/>
              <a:t> on </a:t>
            </a:r>
            <a:r>
              <a:rPr lang="de-DE" dirty="0" err="1" smtClean="0"/>
              <a:t>Stochastic</a:t>
            </a:r>
            <a:r>
              <a:rPr lang="de-DE" dirty="0" smtClean="0"/>
              <a:t> </a:t>
            </a:r>
            <a:r>
              <a:rPr lang="de-DE" dirty="0" err="1" smtClean="0"/>
              <a:t>Processes</a:t>
            </a:r>
            <a:endParaRPr lang="de-DE" dirty="0" smtClean="0"/>
          </a:p>
          <a:p>
            <a:pPr lvl="1"/>
            <a:r>
              <a:rPr lang="de-DE" dirty="0" err="1"/>
              <a:t>a</a:t>
            </a:r>
            <a:r>
              <a:rPr lang="de-DE" dirty="0" err="1" smtClean="0"/>
              <a:t>llows</a:t>
            </a:r>
            <a:r>
              <a:rPr lang="de-DE" dirty="0" smtClean="0"/>
              <a:t> </a:t>
            </a:r>
            <a:r>
              <a:rPr lang="de-DE" dirty="0" err="1" smtClean="0"/>
              <a:t>for</a:t>
            </a:r>
            <a:r>
              <a:rPr lang="de-DE" dirty="0" smtClean="0"/>
              <a:t> </a:t>
            </a:r>
            <a:r>
              <a:rPr lang="de-DE" dirty="0" err="1" smtClean="0"/>
              <a:t>probabilistic</a:t>
            </a:r>
            <a:r>
              <a:rPr lang="de-DE" dirty="0" smtClean="0"/>
              <a:t> </a:t>
            </a:r>
            <a:r>
              <a:rPr lang="de-DE" dirty="0" err="1" smtClean="0"/>
              <a:t>answers</a:t>
            </a:r>
            <a:endParaRPr lang="de-DE" dirty="0" smtClean="0"/>
          </a:p>
          <a:p>
            <a:pPr lvl="1"/>
            <a:endParaRPr lang="de-DE" dirty="0" smtClean="0"/>
          </a:p>
          <a:p>
            <a:pPr lvl="1"/>
            <a:endParaRPr lang="de-DE" dirty="0" smtClean="0"/>
          </a:p>
        </p:txBody>
      </p:sp>
      <p:sp>
        <p:nvSpPr>
          <p:cNvPr id="4" name="Foliennummernplatzhalter 3"/>
          <p:cNvSpPr>
            <a:spLocks noGrp="1"/>
          </p:cNvSpPr>
          <p:nvPr>
            <p:ph type="sldNum" sz="quarter" idx="12"/>
          </p:nvPr>
        </p:nvSpPr>
        <p:spPr/>
        <p:txBody>
          <a:bodyPr/>
          <a:lstStyle/>
          <a:p>
            <a:fld id="{7DC1BBB0-96F0-4077-A278-0F3FB5C104D3}" type="slidenum">
              <a:rPr lang="de-DE" smtClean="0"/>
              <a:pPr/>
              <a:t>113</a:t>
            </a:fld>
            <a:endParaRPr lang="de-DE"/>
          </a:p>
        </p:txBody>
      </p:sp>
      <p:pic>
        <p:nvPicPr>
          <p:cNvPr id="5" name="Grafik 4"/>
          <p:cNvPicPr>
            <a:picLocks noChangeAspect="1"/>
          </p:cNvPicPr>
          <p:nvPr/>
        </p:nvPicPr>
        <p:blipFill>
          <a:blip r:embed="rId2"/>
          <a:stretch>
            <a:fillRect/>
          </a:stretch>
        </p:blipFill>
        <p:spPr>
          <a:xfrm>
            <a:off x="1115616" y="915566"/>
            <a:ext cx="1101623" cy="833156"/>
          </a:xfrm>
          <a:prstGeom prst="rect">
            <a:avLst/>
          </a:prstGeom>
        </p:spPr>
      </p:pic>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53" y="2750933"/>
            <a:ext cx="1041586" cy="828929"/>
          </a:xfrm>
          <a:prstGeom prst="rect">
            <a:avLst/>
          </a:prstGeom>
        </p:spPr>
      </p:pic>
      <p:pic>
        <p:nvPicPr>
          <p:cNvPr id="15" name="Picture 6"/>
          <p:cNvPicPr>
            <a:picLocks noChangeAspect="1" noChangeArrowheads="1"/>
          </p:cNvPicPr>
          <p:nvPr/>
        </p:nvPicPr>
        <p:blipFill>
          <a:blip r:embed="rId4" cstate="print"/>
          <a:srcRect/>
          <a:stretch>
            <a:fillRect/>
          </a:stretch>
        </p:blipFill>
        <p:spPr bwMode="auto">
          <a:xfrm>
            <a:off x="1269135" y="3795886"/>
            <a:ext cx="932445" cy="786762"/>
          </a:xfrm>
          <a:prstGeom prst="rect">
            <a:avLst/>
          </a:prstGeom>
          <a:noFill/>
          <a:ln w="9525">
            <a:noFill/>
            <a:miter lim="800000"/>
            <a:headEnd/>
            <a:tailEnd/>
          </a:ln>
        </p:spPr>
      </p:pic>
    </p:spTree>
    <p:extLst>
      <p:ext uri="{BB962C8B-B14F-4D97-AF65-F5344CB8AC3E}">
        <p14:creationId xmlns:p14="http://schemas.microsoft.com/office/powerpoint/2010/main" val="295775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114</a:t>
            </a:fld>
            <a:endParaRPr lang="de-DE"/>
          </a:p>
        </p:txBody>
      </p:sp>
      <p:sp>
        <p:nvSpPr>
          <p:cNvPr id="5" name="Titel 1"/>
          <p:cNvSpPr txBox="1">
            <a:spLocks/>
          </p:cNvSpPr>
          <p:nvPr/>
        </p:nvSpPr>
        <p:spPr>
          <a:xfrm>
            <a:off x="1195389" y="1928808"/>
            <a:ext cx="7339012" cy="929878"/>
          </a:xfrm>
          <a:prstGeom prst="rect">
            <a:avLst/>
          </a:prstGeom>
        </p:spPr>
        <p:txBody>
          <a:bodyPr vert="horz" lIns="68589" tIns="34295" rIns="68589" bIns="34295" rtlCol="0" anchor="b">
            <a:normAutofit/>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pPr algn="ctr"/>
            <a:r>
              <a:rPr lang="en-US" dirty="0" smtClean="0"/>
              <a:t>Thanks for listening!</a:t>
            </a:r>
            <a:endParaRPr lang="en-US" dirty="0"/>
          </a:p>
        </p:txBody>
      </p:sp>
    </p:spTree>
    <p:extLst>
      <p:ext uri="{BB962C8B-B14F-4D97-AF65-F5344CB8AC3E}">
        <p14:creationId xmlns:p14="http://schemas.microsoft.com/office/powerpoint/2010/main" val="19350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115</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Related Work</a:t>
            </a:r>
            <a:endParaRPr lang="en-US" dirty="0"/>
          </a:p>
        </p:txBody>
      </p:sp>
      <p:sp>
        <p:nvSpPr>
          <p:cNvPr id="43" name="Inhaltsplatzhalter 2"/>
          <p:cNvSpPr>
            <a:spLocks noGrp="1"/>
          </p:cNvSpPr>
          <p:nvPr>
            <p:ph idx="1"/>
          </p:nvPr>
        </p:nvSpPr>
        <p:spPr>
          <a:xfrm>
            <a:off x="1195389" y="915566"/>
            <a:ext cx="7339012" cy="4032448"/>
          </a:xfrm>
        </p:spPr>
        <p:txBody>
          <a:bodyPr>
            <a:normAutofit/>
          </a:bodyPr>
          <a:lstStyle/>
          <a:p>
            <a:r>
              <a:rPr lang="en-US" sz="1400" dirty="0" smtClean="0"/>
              <a:t>[Doob53] </a:t>
            </a:r>
            <a:r>
              <a:rPr lang="en-US" sz="1400" dirty="0" err="1" smtClean="0"/>
              <a:t>Doob</a:t>
            </a:r>
            <a:r>
              <a:rPr lang="en-US" sz="1400" dirty="0"/>
              <a:t>, J. L. (1953). </a:t>
            </a:r>
            <a:r>
              <a:rPr lang="en-US" sz="1400" i="1" dirty="0"/>
              <a:t>Stochastic Processes</a:t>
            </a:r>
            <a:r>
              <a:rPr lang="en-US" sz="1400" dirty="0"/>
              <a:t>. Wiley.</a:t>
            </a:r>
            <a:endParaRPr lang="en-US" sz="1400" dirty="0" smtClean="0"/>
          </a:p>
          <a:p>
            <a:r>
              <a:rPr lang="en-US" sz="1400" dirty="0" smtClean="0"/>
              <a:t>[EKMRZ12a] </a:t>
            </a:r>
            <a:r>
              <a:rPr lang="en-US" sz="1400" dirty="0"/>
              <a:t>T. Emrich, H.-P. </a:t>
            </a:r>
            <a:r>
              <a:rPr lang="en-US" sz="1400" dirty="0" err="1"/>
              <a:t>Kriegel</a:t>
            </a:r>
            <a:r>
              <a:rPr lang="en-US" sz="1400" dirty="0"/>
              <a:t>, N. </a:t>
            </a:r>
            <a:r>
              <a:rPr lang="en-US" sz="1400" dirty="0" err="1"/>
              <a:t>Mamoulis</a:t>
            </a:r>
            <a:r>
              <a:rPr lang="en-US" sz="1400" dirty="0"/>
              <a:t>, M. </a:t>
            </a:r>
            <a:r>
              <a:rPr lang="en-US" sz="1400" dirty="0" err="1"/>
              <a:t>Renz</a:t>
            </a:r>
            <a:r>
              <a:rPr lang="en-US" sz="1400" dirty="0"/>
              <a:t>, and A. </a:t>
            </a:r>
            <a:r>
              <a:rPr lang="en-US" sz="1400" dirty="0" err="1"/>
              <a:t>Züfle</a:t>
            </a:r>
            <a:r>
              <a:rPr lang="en-US" sz="1400" dirty="0"/>
              <a:t>. </a:t>
            </a:r>
            <a:r>
              <a:rPr lang="en-US" sz="1400" i="1" dirty="0"/>
              <a:t>Querying uncertain </a:t>
            </a:r>
            <a:r>
              <a:rPr lang="en-US" sz="1400" i="1" dirty="0" err="1"/>
              <a:t>spatio</a:t>
            </a:r>
            <a:r>
              <a:rPr lang="en-US" sz="1400" i="1" dirty="0"/>
              <a:t>-temporal data.</a:t>
            </a:r>
            <a:r>
              <a:rPr lang="en-US" sz="1400" dirty="0"/>
              <a:t> </a:t>
            </a:r>
            <a:br>
              <a:rPr lang="en-US" sz="1400" dirty="0"/>
            </a:br>
            <a:r>
              <a:rPr lang="en-US" sz="1400" dirty="0"/>
              <a:t>In Proceedings of the 28th International Conference on Data Engineering (ICDE), Washington, DC, 2012</a:t>
            </a:r>
            <a:r>
              <a:rPr lang="en-US" sz="1400" dirty="0" smtClean="0"/>
              <a:t>.</a:t>
            </a:r>
            <a:endParaRPr lang="en-US" sz="1400" dirty="0"/>
          </a:p>
          <a:p>
            <a:r>
              <a:rPr lang="de-DE" sz="1400" dirty="0" smtClean="0"/>
              <a:t>[EKMRZ12b] </a:t>
            </a:r>
            <a:r>
              <a:rPr lang="en-US" sz="1400" dirty="0"/>
              <a:t>T. Emrich, H.-P. </a:t>
            </a:r>
            <a:r>
              <a:rPr lang="en-US" sz="1400" dirty="0" err="1"/>
              <a:t>Kriegel</a:t>
            </a:r>
            <a:r>
              <a:rPr lang="en-US" sz="1400" dirty="0"/>
              <a:t>, N. </a:t>
            </a:r>
            <a:r>
              <a:rPr lang="en-US" sz="1400" dirty="0" err="1"/>
              <a:t>Mamoulis</a:t>
            </a:r>
            <a:r>
              <a:rPr lang="en-US" sz="1400" dirty="0"/>
              <a:t>, M. </a:t>
            </a:r>
            <a:r>
              <a:rPr lang="en-US" sz="1400" dirty="0" err="1"/>
              <a:t>Renz</a:t>
            </a:r>
            <a:r>
              <a:rPr lang="en-US" sz="1400" dirty="0"/>
              <a:t>, and A. </a:t>
            </a:r>
            <a:r>
              <a:rPr lang="en-US" sz="1400" dirty="0" err="1"/>
              <a:t>Züfle</a:t>
            </a:r>
            <a:r>
              <a:rPr lang="en-US" sz="1400" dirty="0"/>
              <a:t>. </a:t>
            </a:r>
            <a:r>
              <a:rPr lang="en-US" sz="1400" i="1" dirty="0"/>
              <a:t>Indexing uncertain </a:t>
            </a:r>
            <a:r>
              <a:rPr lang="en-US" sz="1400" i="1" dirty="0" err="1"/>
              <a:t>spatio</a:t>
            </a:r>
            <a:r>
              <a:rPr lang="en-US" sz="1400" i="1" dirty="0"/>
              <a:t>-temporal data.</a:t>
            </a:r>
            <a:r>
              <a:rPr lang="en-US" sz="1400" dirty="0"/>
              <a:t> In Proceedings of the 21th ACM International Conference on Information and Knowledge Management (CIKM), Maui, Hawaii, USA, 2012.</a:t>
            </a:r>
          </a:p>
          <a:p>
            <a:r>
              <a:rPr lang="de-DE" sz="1400" dirty="0" smtClean="0"/>
              <a:t>[NZERMCK13a] </a:t>
            </a:r>
            <a:r>
              <a:rPr lang="de-DE" sz="1400" dirty="0"/>
              <a:t>Johannes </a:t>
            </a:r>
            <a:r>
              <a:rPr lang="de-DE" sz="1400" dirty="0" err="1"/>
              <a:t>Niedermayer</a:t>
            </a:r>
            <a:r>
              <a:rPr lang="de-DE" sz="1400" dirty="0"/>
              <a:t>, Andreas </a:t>
            </a:r>
            <a:r>
              <a:rPr lang="de-DE" sz="1400" dirty="0" err="1"/>
              <a:t>Züfle</a:t>
            </a:r>
            <a:r>
              <a:rPr lang="de-DE" sz="1400" dirty="0"/>
              <a:t>, Tobias Emrich, Matthias Renz, Nikos </a:t>
            </a:r>
            <a:r>
              <a:rPr lang="de-DE" sz="1400" dirty="0" err="1"/>
              <a:t>Mamoulis</a:t>
            </a:r>
            <a:r>
              <a:rPr lang="de-DE" sz="1400" dirty="0"/>
              <a:t>, Lei Chen, Hans-Peter Kriegel: </a:t>
            </a:r>
            <a:r>
              <a:rPr lang="de-DE" sz="1400" i="1" dirty="0" err="1"/>
              <a:t>Probabilistic</a:t>
            </a:r>
            <a:r>
              <a:rPr lang="de-DE" sz="1400" i="1" dirty="0"/>
              <a:t> </a:t>
            </a:r>
            <a:r>
              <a:rPr lang="de-DE" sz="1400" i="1" dirty="0" err="1"/>
              <a:t>Nearest</a:t>
            </a:r>
            <a:r>
              <a:rPr lang="de-DE" sz="1400" i="1" dirty="0"/>
              <a:t> </a:t>
            </a:r>
            <a:r>
              <a:rPr lang="de-DE" sz="1400" i="1" dirty="0" err="1"/>
              <a:t>Neighbor</a:t>
            </a:r>
            <a:r>
              <a:rPr lang="de-DE" sz="1400" i="1" dirty="0"/>
              <a:t> </a:t>
            </a:r>
            <a:r>
              <a:rPr lang="de-DE" sz="1400" i="1" dirty="0" err="1"/>
              <a:t>Queries</a:t>
            </a:r>
            <a:r>
              <a:rPr lang="de-DE" sz="1400" i="1" dirty="0"/>
              <a:t> on </a:t>
            </a:r>
            <a:r>
              <a:rPr lang="de-DE" sz="1400" i="1" dirty="0" err="1"/>
              <a:t>Uncertain</a:t>
            </a:r>
            <a:r>
              <a:rPr lang="de-DE" sz="1400" i="1" dirty="0"/>
              <a:t> </a:t>
            </a:r>
            <a:r>
              <a:rPr lang="de-DE" sz="1400" i="1" dirty="0" err="1"/>
              <a:t>Moving</a:t>
            </a:r>
            <a:r>
              <a:rPr lang="de-DE" sz="1400" i="1" dirty="0"/>
              <a:t> </a:t>
            </a:r>
            <a:r>
              <a:rPr lang="de-DE" sz="1400" i="1" dirty="0" err="1"/>
              <a:t>Object</a:t>
            </a:r>
            <a:r>
              <a:rPr lang="de-DE" sz="1400" i="1" dirty="0"/>
              <a:t> </a:t>
            </a:r>
            <a:r>
              <a:rPr lang="de-DE" sz="1400" i="1" dirty="0" err="1"/>
              <a:t>Trajectories</a:t>
            </a:r>
            <a:r>
              <a:rPr lang="de-DE" sz="1400" dirty="0"/>
              <a:t>. PVLDB 7(3): 205-216 (2013</a:t>
            </a:r>
            <a:r>
              <a:rPr lang="de-DE" sz="1400" dirty="0" smtClean="0"/>
              <a:t>)</a:t>
            </a:r>
          </a:p>
          <a:p>
            <a:r>
              <a:rPr lang="de-DE" sz="1400" dirty="0"/>
              <a:t>Project Page: </a:t>
            </a:r>
            <a:r>
              <a:rPr lang="de-DE" sz="1400" dirty="0">
                <a:hlinkClick r:id="rId2"/>
              </a:rPr>
              <a:t>http://www.dbs.ifi.lmu.de/cms/Publications/UncertainSpatioTemporal</a:t>
            </a:r>
            <a:endParaRPr lang="de-DE" sz="1400" dirty="0"/>
          </a:p>
          <a:p>
            <a:endParaRPr lang="en-US" sz="1400" dirty="0"/>
          </a:p>
        </p:txBody>
      </p:sp>
    </p:spTree>
    <p:extLst>
      <p:ext uri="{BB962C8B-B14F-4D97-AF65-F5344CB8AC3E}">
        <p14:creationId xmlns:p14="http://schemas.microsoft.com/office/powerpoint/2010/main" val="3853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Related Work</a:t>
            </a:r>
            <a:endParaRPr lang="de-DE" dirty="0"/>
          </a:p>
        </p:txBody>
      </p:sp>
      <p:sp>
        <p:nvSpPr>
          <p:cNvPr id="3" name="Inhaltsplatzhalter 2"/>
          <p:cNvSpPr>
            <a:spLocks noGrp="1"/>
          </p:cNvSpPr>
          <p:nvPr>
            <p:ph idx="1"/>
          </p:nvPr>
        </p:nvSpPr>
        <p:spPr/>
        <p:txBody>
          <a:bodyPr>
            <a:normAutofit/>
          </a:bodyPr>
          <a:lstStyle/>
          <a:p>
            <a:pPr marL="185191" lvl="1">
              <a:spcBef>
                <a:spcPts val="1050"/>
              </a:spcBef>
              <a:buFont typeface="Euphemia" pitchFamily="34" charset="0"/>
              <a:buChar char="›"/>
            </a:pPr>
            <a:r>
              <a:rPr lang="de-DE" sz="1400" dirty="0" smtClean="0"/>
              <a:t>[</a:t>
            </a:r>
            <a:r>
              <a:rPr lang="de-DE" sz="1400" dirty="0"/>
              <a:t>NZERMCK13b] Johannes </a:t>
            </a:r>
            <a:r>
              <a:rPr lang="de-DE" sz="1400" dirty="0" err="1"/>
              <a:t>Niedermayer</a:t>
            </a:r>
            <a:r>
              <a:rPr lang="de-DE" sz="1400" dirty="0"/>
              <a:t>, Andreas </a:t>
            </a:r>
            <a:r>
              <a:rPr lang="de-DE" sz="1400" dirty="0" err="1"/>
              <a:t>Züfle</a:t>
            </a:r>
            <a:r>
              <a:rPr lang="de-DE" sz="1400" dirty="0"/>
              <a:t>, Tobias Emrich, Matthias Renz, Nikos </a:t>
            </a:r>
            <a:r>
              <a:rPr lang="de-DE" sz="1400" dirty="0" err="1"/>
              <a:t>Mamoulis</a:t>
            </a:r>
            <a:r>
              <a:rPr lang="de-DE" sz="1400" dirty="0"/>
              <a:t>, Lei Chen, Hans-Peter Kriegel: </a:t>
            </a:r>
            <a:r>
              <a:rPr lang="de-DE" sz="1400" dirty="0" err="1"/>
              <a:t>Similarity</a:t>
            </a:r>
            <a:r>
              <a:rPr lang="de-DE" sz="1400" dirty="0"/>
              <a:t> Search on </a:t>
            </a:r>
            <a:r>
              <a:rPr lang="de-DE" sz="1400" dirty="0" err="1"/>
              <a:t>Uncertain</a:t>
            </a:r>
            <a:r>
              <a:rPr lang="de-DE" sz="1400" dirty="0"/>
              <a:t> </a:t>
            </a:r>
            <a:r>
              <a:rPr lang="de-DE" sz="1400" dirty="0" err="1"/>
              <a:t>Spatio</a:t>
            </a:r>
            <a:r>
              <a:rPr lang="de-DE" sz="1400" dirty="0"/>
              <a:t>-temporal Data. SISAP 2013: 43-49</a:t>
            </a:r>
          </a:p>
          <a:p>
            <a:pPr marL="185191" lvl="1">
              <a:spcBef>
                <a:spcPts val="1050"/>
              </a:spcBef>
              <a:buFont typeface="Euphemia" pitchFamily="34" charset="0"/>
              <a:buChar char="›"/>
            </a:pPr>
            <a:r>
              <a:rPr lang="de-DE" sz="1400" dirty="0"/>
              <a:t>[XGCQY13] </a:t>
            </a:r>
            <a:r>
              <a:rPr lang="de-DE" sz="1400" dirty="0" err="1"/>
              <a:t>Chuanfei</a:t>
            </a:r>
            <a:r>
              <a:rPr lang="de-DE" sz="1400" dirty="0"/>
              <a:t> </a:t>
            </a:r>
            <a:r>
              <a:rPr lang="de-DE" sz="1400" dirty="0" err="1"/>
              <a:t>Xu</a:t>
            </a:r>
            <a:r>
              <a:rPr lang="de-DE" sz="1400" dirty="0"/>
              <a:t>, </a:t>
            </a:r>
            <a:r>
              <a:rPr lang="de-DE" sz="1400" dirty="0" err="1"/>
              <a:t>Yu</a:t>
            </a:r>
            <a:r>
              <a:rPr lang="de-DE" sz="1400" dirty="0"/>
              <a:t> </a:t>
            </a:r>
            <a:r>
              <a:rPr lang="de-DE" sz="1400" dirty="0" err="1"/>
              <a:t>Gu</a:t>
            </a:r>
            <a:r>
              <a:rPr lang="de-DE" sz="1400" dirty="0"/>
              <a:t>, Lei Chen, </a:t>
            </a:r>
            <a:r>
              <a:rPr lang="de-DE" sz="1400" dirty="0" err="1"/>
              <a:t>Jianzhong</a:t>
            </a:r>
            <a:r>
              <a:rPr lang="de-DE" sz="1400" dirty="0"/>
              <a:t> Qiao, </a:t>
            </a:r>
            <a:r>
              <a:rPr lang="de-DE" sz="1400" dirty="0" err="1"/>
              <a:t>Ge</a:t>
            </a:r>
            <a:r>
              <a:rPr lang="de-DE" sz="1400" dirty="0"/>
              <a:t> </a:t>
            </a:r>
            <a:r>
              <a:rPr lang="de-DE" sz="1400" dirty="0" err="1"/>
              <a:t>Yu</a:t>
            </a:r>
            <a:r>
              <a:rPr lang="de-DE" sz="1400" dirty="0"/>
              <a:t>: </a:t>
            </a:r>
            <a:r>
              <a:rPr lang="de-DE" sz="1400" dirty="0" err="1"/>
              <a:t>Interval</a:t>
            </a:r>
            <a:r>
              <a:rPr lang="de-DE" sz="1400" dirty="0"/>
              <a:t> </a:t>
            </a:r>
            <a:r>
              <a:rPr lang="de-DE" sz="1400" dirty="0" err="1"/>
              <a:t>reverse</a:t>
            </a:r>
            <a:r>
              <a:rPr lang="de-DE" sz="1400" dirty="0"/>
              <a:t> </a:t>
            </a:r>
            <a:r>
              <a:rPr lang="de-DE" sz="1400" dirty="0" err="1"/>
              <a:t>nearest</a:t>
            </a:r>
            <a:r>
              <a:rPr lang="de-DE" sz="1400" dirty="0"/>
              <a:t> </a:t>
            </a:r>
            <a:r>
              <a:rPr lang="de-DE" sz="1400" dirty="0" err="1"/>
              <a:t>neighbor</a:t>
            </a:r>
            <a:r>
              <a:rPr lang="de-DE" sz="1400" dirty="0"/>
              <a:t> </a:t>
            </a:r>
            <a:r>
              <a:rPr lang="de-DE" sz="1400" dirty="0" err="1"/>
              <a:t>queries</a:t>
            </a:r>
            <a:r>
              <a:rPr lang="de-DE" sz="1400" dirty="0"/>
              <a:t> on </a:t>
            </a:r>
            <a:r>
              <a:rPr lang="de-DE" sz="1400" dirty="0" err="1"/>
              <a:t>uncertain</a:t>
            </a:r>
            <a:r>
              <a:rPr lang="de-DE" sz="1400" dirty="0"/>
              <a:t> </a:t>
            </a:r>
            <a:r>
              <a:rPr lang="de-DE" sz="1400" dirty="0" err="1"/>
              <a:t>data</a:t>
            </a:r>
            <a:r>
              <a:rPr lang="de-DE" sz="1400" dirty="0"/>
              <a:t> </a:t>
            </a:r>
            <a:r>
              <a:rPr lang="de-DE" sz="1400" dirty="0" err="1"/>
              <a:t>with</a:t>
            </a:r>
            <a:r>
              <a:rPr lang="de-DE" sz="1400" dirty="0"/>
              <a:t> </a:t>
            </a:r>
            <a:r>
              <a:rPr lang="de-DE" sz="1400" dirty="0" err="1"/>
              <a:t>Markov</a:t>
            </a:r>
            <a:r>
              <a:rPr lang="de-DE" sz="1400" dirty="0"/>
              <a:t> </a:t>
            </a:r>
            <a:r>
              <a:rPr lang="de-DE" sz="1400" dirty="0" err="1"/>
              <a:t>correlations</a:t>
            </a:r>
            <a:r>
              <a:rPr lang="de-DE" sz="1400" dirty="0"/>
              <a:t>. ICDE 2013: </a:t>
            </a:r>
            <a:r>
              <a:rPr lang="de-DE" sz="1400" dirty="0" smtClean="0"/>
              <a:t>170-181</a:t>
            </a:r>
          </a:p>
          <a:p>
            <a:r>
              <a:rPr lang="en-US" sz="1400" dirty="0" smtClean="0"/>
              <a:t>[EKMNRZ14] T</a:t>
            </a:r>
            <a:r>
              <a:rPr lang="en-US" sz="1400" dirty="0"/>
              <a:t>. Emrich, H.-P. </a:t>
            </a:r>
            <a:r>
              <a:rPr lang="en-US" sz="1400" dirty="0" err="1"/>
              <a:t>Kriegel</a:t>
            </a:r>
            <a:r>
              <a:rPr lang="en-US" sz="1400" dirty="0"/>
              <a:t>, N. </a:t>
            </a:r>
            <a:r>
              <a:rPr lang="en-US" sz="1400" dirty="0" err="1"/>
              <a:t>Mamoulis</a:t>
            </a:r>
            <a:r>
              <a:rPr lang="en-US" sz="1400" dirty="0"/>
              <a:t>, </a:t>
            </a:r>
            <a:r>
              <a:rPr lang="de-DE" sz="1400" dirty="0" smtClean="0"/>
              <a:t>J. </a:t>
            </a:r>
            <a:r>
              <a:rPr lang="de-DE" sz="1400" dirty="0" err="1" smtClean="0"/>
              <a:t>Niedermayer</a:t>
            </a:r>
            <a:r>
              <a:rPr lang="de-DE" sz="1400" dirty="0" smtClean="0"/>
              <a:t>,  </a:t>
            </a:r>
            <a:r>
              <a:rPr lang="en-US" sz="1400" dirty="0" smtClean="0"/>
              <a:t>M</a:t>
            </a:r>
            <a:r>
              <a:rPr lang="en-US" sz="1400" dirty="0"/>
              <a:t>. </a:t>
            </a:r>
            <a:r>
              <a:rPr lang="en-US" sz="1400" dirty="0" err="1"/>
              <a:t>Renz</a:t>
            </a:r>
            <a:r>
              <a:rPr lang="en-US" sz="1400" dirty="0"/>
              <a:t>, and A. </a:t>
            </a:r>
            <a:r>
              <a:rPr lang="en-US" sz="1400" dirty="0" err="1"/>
              <a:t>Züfle</a:t>
            </a:r>
            <a:r>
              <a:rPr lang="en-US" sz="1400" dirty="0"/>
              <a:t> </a:t>
            </a:r>
            <a:r>
              <a:rPr lang="en-US" sz="1400" dirty="0" smtClean="0"/>
              <a:t>Reverse-Nearest </a:t>
            </a:r>
            <a:r>
              <a:rPr lang="en-US" sz="1400" dirty="0"/>
              <a:t>Neighbor Queries on Uncertain </a:t>
            </a:r>
            <a:r>
              <a:rPr lang="en-US" sz="1400" dirty="0" smtClean="0"/>
              <a:t>Moving </a:t>
            </a:r>
            <a:r>
              <a:rPr lang="de-DE" sz="1400" dirty="0" err="1" smtClean="0"/>
              <a:t>Object</a:t>
            </a:r>
            <a:r>
              <a:rPr lang="de-DE" sz="1400" dirty="0" smtClean="0"/>
              <a:t> </a:t>
            </a:r>
            <a:r>
              <a:rPr lang="de-DE" sz="1400" dirty="0" err="1" smtClean="0"/>
              <a:t>Trajectories</a:t>
            </a:r>
            <a:r>
              <a:rPr lang="de-DE" sz="1400" dirty="0" smtClean="0"/>
              <a:t>. DASFAA 2014</a:t>
            </a:r>
            <a:endParaRPr lang="de-DE" sz="1400" dirty="0"/>
          </a:p>
          <a:p>
            <a:pPr marL="185191" lvl="1">
              <a:spcBef>
                <a:spcPts val="1050"/>
              </a:spcBef>
              <a:buFont typeface="Euphemia" pitchFamily="34" charset="0"/>
              <a:buChar char="›"/>
            </a:pPr>
            <a:r>
              <a:rPr lang="de-DE" sz="1400" dirty="0" smtClean="0"/>
              <a:t>[CKP04] R</a:t>
            </a:r>
            <a:r>
              <a:rPr lang="de-DE" sz="1400" dirty="0"/>
              <a:t>. Cheng, D. </a:t>
            </a:r>
            <a:r>
              <a:rPr lang="de-DE" sz="1400" dirty="0" err="1"/>
              <a:t>Kalashnikov</a:t>
            </a:r>
            <a:r>
              <a:rPr lang="de-DE" sz="1400" dirty="0"/>
              <a:t>, </a:t>
            </a:r>
            <a:r>
              <a:rPr lang="de-DE" sz="1400" dirty="0" err="1"/>
              <a:t>and</a:t>
            </a:r>
            <a:r>
              <a:rPr lang="de-DE" sz="1400" dirty="0"/>
              <a:t> S. </a:t>
            </a:r>
            <a:r>
              <a:rPr lang="de-DE" sz="1400" dirty="0" err="1"/>
              <a:t>Prabhakar</a:t>
            </a:r>
            <a:r>
              <a:rPr lang="de-DE" sz="1400" dirty="0"/>
              <a:t>, “</a:t>
            </a:r>
            <a:r>
              <a:rPr lang="de-DE" sz="1400" dirty="0" err="1"/>
              <a:t>Querying</a:t>
            </a:r>
            <a:r>
              <a:rPr lang="de-DE" sz="1400" dirty="0"/>
              <a:t> </a:t>
            </a:r>
            <a:r>
              <a:rPr lang="de-DE" sz="1400" dirty="0" err="1"/>
              <a:t>imprecise</a:t>
            </a:r>
            <a:r>
              <a:rPr lang="de-DE" sz="1400" dirty="0"/>
              <a:t> </a:t>
            </a:r>
            <a:r>
              <a:rPr lang="de-DE" sz="1400" dirty="0" err="1"/>
              <a:t>data</a:t>
            </a:r>
            <a:r>
              <a:rPr lang="de-DE" sz="1400" dirty="0"/>
              <a:t> in </a:t>
            </a:r>
            <a:r>
              <a:rPr lang="en-US" sz="1400" dirty="0"/>
              <a:t>moving object environments,” in IEEE TKDE, vol. 16, no. 9, 2004, pp. </a:t>
            </a:r>
            <a:r>
              <a:rPr lang="de-DE" sz="1400" dirty="0"/>
              <a:t>1112–1127</a:t>
            </a:r>
            <a:r>
              <a:rPr lang="de-DE" sz="1400" dirty="0" smtClean="0"/>
              <a:t>.</a:t>
            </a:r>
          </a:p>
          <a:p>
            <a:pPr marL="185191" lvl="1">
              <a:spcBef>
                <a:spcPts val="1050"/>
              </a:spcBef>
              <a:buFont typeface="Euphemia" pitchFamily="34" charset="0"/>
              <a:buChar char="›"/>
            </a:pPr>
            <a:r>
              <a:rPr lang="de-DE" sz="1400" dirty="0" smtClean="0"/>
              <a:t>[AKKR09] Johannes </a:t>
            </a:r>
            <a:r>
              <a:rPr lang="de-DE" sz="1400" dirty="0" err="1"/>
              <a:t>Aßfalg</a:t>
            </a:r>
            <a:r>
              <a:rPr lang="de-DE" sz="1400" dirty="0"/>
              <a:t>, Hans-Peter Kriegel, Peer Kröger, Matthias Renz: „</a:t>
            </a:r>
            <a:r>
              <a:rPr lang="de-DE" sz="1400" dirty="0" err="1"/>
              <a:t>Probabilistic</a:t>
            </a:r>
            <a:r>
              <a:rPr lang="de-DE" sz="1400" dirty="0"/>
              <a:t> </a:t>
            </a:r>
            <a:r>
              <a:rPr lang="de-DE" sz="1400" dirty="0" err="1"/>
              <a:t>Similarity</a:t>
            </a:r>
            <a:r>
              <a:rPr lang="de-DE" sz="1400" dirty="0"/>
              <a:t> Search </a:t>
            </a:r>
            <a:r>
              <a:rPr lang="de-DE" sz="1400" dirty="0" err="1"/>
              <a:t>for</a:t>
            </a:r>
            <a:r>
              <a:rPr lang="de-DE" sz="1400" dirty="0"/>
              <a:t> </a:t>
            </a:r>
            <a:r>
              <a:rPr lang="de-DE" sz="1400" dirty="0" err="1"/>
              <a:t>Uncertain</a:t>
            </a:r>
            <a:r>
              <a:rPr lang="de-DE" sz="1400" dirty="0"/>
              <a:t> Time Series“ SSDBM 2009: </a:t>
            </a:r>
            <a:r>
              <a:rPr lang="de-DE" sz="1400" dirty="0" smtClean="0"/>
              <a:t>435-443</a:t>
            </a:r>
          </a:p>
          <a:p>
            <a:pPr marL="185191" lvl="1">
              <a:spcBef>
                <a:spcPts val="1050"/>
              </a:spcBef>
              <a:buFont typeface="Euphemia" pitchFamily="34" charset="0"/>
              <a:buChar char="›"/>
            </a:pPr>
            <a:r>
              <a:rPr lang="de-DE" sz="1400" dirty="0" smtClean="0"/>
              <a:t>[RLBS08] Christopher </a:t>
            </a:r>
            <a:r>
              <a:rPr lang="de-DE" sz="1400" dirty="0" err="1"/>
              <a:t>Ré</a:t>
            </a:r>
            <a:r>
              <a:rPr lang="de-DE" sz="1400" dirty="0"/>
              <a:t>, Julie </a:t>
            </a:r>
            <a:r>
              <a:rPr lang="de-DE" sz="1400" dirty="0" err="1"/>
              <a:t>Letchner</a:t>
            </a:r>
            <a:r>
              <a:rPr lang="de-DE" sz="1400" dirty="0"/>
              <a:t>, Magdalena </a:t>
            </a:r>
            <a:r>
              <a:rPr lang="de-DE" sz="1400" dirty="0" err="1"/>
              <a:t>Balazinska</a:t>
            </a:r>
            <a:r>
              <a:rPr lang="de-DE" sz="1400" dirty="0"/>
              <a:t>, Dan </a:t>
            </a:r>
            <a:r>
              <a:rPr lang="de-DE" sz="1400" dirty="0" err="1"/>
              <a:t>Suciu</a:t>
            </a:r>
            <a:r>
              <a:rPr lang="de-DE" sz="1400" dirty="0"/>
              <a:t>: Event </a:t>
            </a:r>
            <a:r>
              <a:rPr lang="de-DE" sz="1400" dirty="0" err="1"/>
              <a:t>queries</a:t>
            </a:r>
            <a:r>
              <a:rPr lang="de-DE" sz="1400" dirty="0"/>
              <a:t> on </a:t>
            </a:r>
            <a:r>
              <a:rPr lang="de-DE" sz="1400" dirty="0" err="1"/>
              <a:t>correlated</a:t>
            </a:r>
            <a:r>
              <a:rPr lang="de-DE" sz="1400" dirty="0"/>
              <a:t> </a:t>
            </a:r>
            <a:r>
              <a:rPr lang="de-DE" sz="1400" dirty="0" err="1"/>
              <a:t>probabilistic</a:t>
            </a:r>
            <a:r>
              <a:rPr lang="de-DE" sz="1400" dirty="0"/>
              <a:t> </a:t>
            </a:r>
            <a:r>
              <a:rPr lang="de-DE" sz="1400" dirty="0" err="1"/>
              <a:t>streams</a:t>
            </a:r>
            <a:r>
              <a:rPr lang="de-DE" sz="1400" dirty="0"/>
              <a:t>. SIGMOD Conference 2008: 715-728</a:t>
            </a:r>
            <a:endParaRPr lang="de-DE" sz="1400" dirty="0" smtClean="0"/>
          </a:p>
          <a:p>
            <a:pPr marL="185191" lvl="1">
              <a:spcBef>
                <a:spcPts val="1050"/>
              </a:spcBef>
              <a:buFont typeface="Euphemia" pitchFamily="34" charset="0"/>
              <a:buChar char="›"/>
            </a:pPr>
            <a:endParaRPr lang="de-DE" sz="1400" dirty="0"/>
          </a:p>
          <a:p>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116</a:t>
            </a:fld>
            <a:endParaRPr lang="de-DE"/>
          </a:p>
        </p:txBody>
      </p:sp>
    </p:spTree>
    <p:extLst>
      <p:ext uri="{BB962C8B-B14F-4D97-AF65-F5344CB8AC3E}">
        <p14:creationId xmlns:p14="http://schemas.microsoft.com/office/powerpoint/2010/main" val="365321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Sources</a:t>
            </a:r>
            <a:r>
              <a:rPr lang="de-DE" dirty="0" smtClean="0"/>
              <a:t> </a:t>
            </a:r>
            <a:r>
              <a:rPr lang="de-DE" dirty="0" err="1" smtClean="0"/>
              <a:t>of</a:t>
            </a:r>
            <a:r>
              <a:rPr lang="de-DE" dirty="0" smtClean="0"/>
              <a:t> </a:t>
            </a:r>
            <a:r>
              <a:rPr lang="de-DE" dirty="0" err="1" smtClean="0"/>
              <a:t>Uncertainty</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12</a:t>
            </a:fld>
            <a:endParaRPr lang="de-DE"/>
          </a:p>
        </p:txBody>
      </p:sp>
      <p:sp>
        <p:nvSpPr>
          <p:cNvPr id="6" name="Textfeld 5"/>
          <p:cNvSpPr txBox="1"/>
          <p:nvPr/>
        </p:nvSpPr>
        <p:spPr>
          <a:xfrm>
            <a:off x="1328790" y="1178359"/>
            <a:ext cx="6977011" cy="181588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Uncertain Observations</a:t>
            </a:r>
          </a:p>
          <a:p>
            <a:pPr marL="628696" lvl="1" indent="-285750">
              <a:buFont typeface="Arial" panose="020B0604020202020204" pitchFamily="34" charset="0"/>
              <a:buChar char="•"/>
            </a:pPr>
            <a:r>
              <a:rPr lang="de-DE" dirty="0" err="1" smtClean="0"/>
              <a:t>Imprecise</a:t>
            </a:r>
            <a:r>
              <a:rPr lang="de-DE" dirty="0" smtClean="0"/>
              <a:t> </a:t>
            </a:r>
            <a:r>
              <a:rPr lang="de-DE" dirty="0" err="1" smtClean="0"/>
              <a:t>sensor</a:t>
            </a:r>
            <a:r>
              <a:rPr lang="de-DE" dirty="0" smtClean="0"/>
              <a:t> </a:t>
            </a:r>
            <a:r>
              <a:rPr lang="de-DE" dirty="0" err="1" smtClean="0"/>
              <a:t>measurements</a:t>
            </a:r>
            <a:r>
              <a:rPr lang="de-DE" dirty="0" smtClean="0"/>
              <a:t> (e.g. </a:t>
            </a:r>
            <a:r>
              <a:rPr lang="de-DE" dirty="0" err="1" smtClean="0"/>
              <a:t>radio</a:t>
            </a:r>
            <a:r>
              <a:rPr lang="de-DE" dirty="0" smtClean="0"/>
              <a:t> </a:t>
            </a:r>
            <a:r>
              <a:rPr lang="de-DE" dirty="0" err="1" smtClean="0"/>
              <a:t>triangulation</a:t>
            </a:r>
            <a:r>
              <a:rPr lang="de-DE" dirty="0" smtClean="0"/>
              <a:t>, Wi-Fi </a:t>
            </a:r>
            <a:r>
              <a:rPr lang="de-DE" dirty="0" err="1" smtClean="0"/>
              <a:t>positioning</a:t>
            </a:r>
            <a:r>
              <a:rPr lang="de-DE" dirty="0" smtClean="0"/>
              <a:t>)</a:t>
            </a:r>
          </a:p>
          <a:p>
            <a:pPr marL="628696" lvl="1" indent="-285750">
              <a:buFont typeface="Arial" panose="020B0604020202020204" pitchFamily="34" charset="0"/>
              <a:buChar char="•"/>
            </a:pPr>
            <a:r>
              <a:rPr lang="de-DE" dirty="0" err="1" smtClean="0"/>
              <a:t>Inconsistent</a:t>
            </a:r>
            <a:r>
              <a:rPr lang="de-DE" dirty="0"/>
              <a:t> </a:t>
            </a:r>
            <a:r>
              <a:rPr lang="de-DE" dirty="0" err="1" smtClean="0"/>
              <a:t>information</a:t>
            </a:r>
            <a:r>
              <a:rPr lang="de-DE" dirty="0" smtClean="0"/>
              <a:t> (e.g. </a:t>
            </a:r>
            <a:r>
              <a:rPr lang="de-DE" dirty="0" err="1" smtClean="0"/>
              <a:t>contradictive</a:t>
            </a:r>
            <a:r>
              <a:rPr lang="de-DE" dirty="0" smtClean="0"/>
              <a:t> </a:t>
            </a:r>
            <a:r>
              <a:rPr lang="de-DE" dirty="0" err="1" smtClean="0"/>
              <a:t>sensor</a:t>
            </a:r>
            <a:r>
              <a:rPr lang="de-DE" dirty="0" smtClean="0"/>
              <a:t> </a:t>
            </a:r>
            <a:r>
              <a:rPr lang="de-DE" dirty="0" err="1" smtClean="0"/>
              <a:t>data</a:t>
            </a:r>
            <a:r>
              <a:rPr lang="de-DE" dirty="0" smtClean="0"/>
              <a:t>)</a:t>
            </a:r>
          </a:p>
          <a:p>
            <a:pPr marL="628696" lvl="1" indent="-285750">
              <a:buFont typeface="Arial" panose="020B0604020202020204" pitchFamily="34" charset="0"/>
              <a:buChar char="•"/>
            </a:pPr>
            <a:r>
              <a:rPr lang="de-DE" dirty="0" smtClean="0"/>
              <a:t>Human </a:t>
            </a:r>
            <a:r>
              <a:rPr lang="de-DE" dirty="0" err="1" smtClean="0"/>
              <a:t>errors</a:t>
            </a:r>
            <a:r>
              <a:rPr lang="de-DE" dirty="0" smtClean="0"/>
              <a:t> (e.g. in </a:t>
            </a:r>
            <a:r>
              <a:rPr lang="de-DE" dirty="0" err="1" smtClean="0"/>
              <a:t>crowd-sourcing</a:t>
            </a:r>
            <a:r>
              <a:rPr lang="de-DE" dirty="0" smtClean="0"/>
              <a:t> </a:t>
            </a:r>
            <a:r>
              <a:rPr lang="de-DE" dirty="0" err="1" smtClean="0"/>
              <a:t>applications</a:t>
            </a:r>
            <a:r>
              <a:rPr lang="de-DE" dirty="0" smtClean="0"/>
              <a:t>)</a:t>
            </a:r>
          </a:p>
          <a:p>
            <a:pPr marL="285750" indent="-285750">
              <a:buFont typeface="Wingdings" panose="05000000000000000000" pitchFamily="2" charset="2"/>
              <a:buChar char="Ø"/>
            </a:pPr>
            <a:endParaRPr lang="de-DE" dirty="0" smtClean="0"/>
          </a:p>
          <a:p>
            <a:pPr marL="285750" indent="-285750">
              <a:buFont typeface="Wingdings" panose="05000000000000000000" pitchFamily="2" charset="2"/>
              <a:buChar char="Ø"/>
            </a:pPr>
            <a:r>
              <a:rPr lang="de-DE" dirty="0" err="1" smtClean="0"/>
              <a:t>From</a:t>
            </a:r>
            <a:r>
              <a:rPr lang="de-DE" dirty="0" smtClean="0"/>
              <a:t> </a:t>
            </a:r>
            <a:r>
              <a:rPr lang="de-DE" dirty="0" err="1"/>
              <a:t>database</a:t>
            </a:r>
            <a:r>
              <a:rPr lang="de-DE" dirty="0"/>
              <a:t> </a:t>
            </a:r>
            <a:r>
              <a:rPr lang="de-DE" dirty="0" err="1"/>
              <a:t>perspective</a:t>
            </a:r>
            <a:r>
              <a:rPr lang="de-DE" dirty="0"/>
              <a:t>, </a:t>
            </a:r>
            <a:r>
              <a:rPr lang="de-DE" dirty="0" err="1"/>
              <a:t>the</a:t>
            </a:r>
            <a:r>
              <a:rPr lang="de-DE" dirty="0"/>
              <a:t> </a:t>
            </a:r>
            <a:r>
              <a:rPr lang="de-DE" dirty="0" err="1"/>
              <a:t>position</a:t>
            </a:r>
            <a:r>
              <a:rPr lang="de-DE" dirty="0"/>
              <a:t> </a:t>
            </a:r>
            <a:r>
              <a:rPr lang="de-DE" dirty="0" err="1"/>
              <a:t>of</a:t>
            </a:r>
            <a:r>
              <a:rPr lang="de-DE" dirty="0"/>
              <a:t> a mobile </a:t>
            </a:r>
            <a:r>
              <a:rPr lang="de-DE" dirty="0" err="1"/>
              <a:t>object</a:t>
            </a:r>
            <a:r>
              <a:rPr lang="de-DE" dirty="0"/>
              <a:t> </a:t>
            </a:r>
            <a:r>
              <a:rPr lang="de-DE" dirty="0" err="1"/>
              <a:t>is</a:t>
            </a:r>
            <a:r>
              <a:rPr lang="de-DE" dirty="0"/>
              <a:t> </a:t>
            </a:r>
            <a:r>
              <a:rPr lang="de-DE" dirty="0" err="1"/>
              <a:t>uncertain</a:t>
            </a:r>
            <a:endParaRPr lang="de-DE" dirty="0"/>
          </a:p>
          <a:p>
            <a:pPr marL="628696" lvl="1" indent="-285750">
              <a:buFont typeface="Arial" panose="020B0604020202020204" pitchFamily="34" charset="0"/>
              <a:buChar char="•"/>
            </a:pPr>
            <a:endParaRPr lang="de-DE" dirty="0" smtClean="0"/>
          </a:p>
          <a:p>
            <a:pPr marL="628696" lvl="1" indent="-285750">
              <a:buFont typeface="Arial" panose="020B0604020202020204" pitchFamily="34" charset="0"/>
              <a:buChar char="•"/>
            </a:pPr>
            <a:endParaRPr lang="de-DE" dirty="0"/>
          </a:p>
        </p:txBody>
      </p:sp>
      <p:grpSp>
        <p:nvGrpSpPr>
          <p:cNvPr id="7" name="Gruppieren 6"/>
          <p:cNvGrpSpPr/>
          <p:nvPr/>
        </p:nvGrpSpPr>
        <p:grpSpPr>
          <a:xfrm>
            <a:off x="2195736" y="2571750"/>
            <a:ext cx="4818926" cy="2195514"/>
            <a:chOff x="2195736" y="2571750"/>
            <a:chExt cx="4818926" cy="2195514"/>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571750"/>
              <a:ext cx="4746918" cy="1880180"/>
            </a:xfrm>
            <a:prstGeom prst="rect">
              <a:avLst/>
            </a:prstGeom>
          </p:spPr>
        </p:pic>
        <p:sp>
          <p:nvSpPr>
            <p:cNvPr id="9" name="Rechteck 8"/>
            <p:cNvSpPr/>
            <p:nvPr/>
          </p:nvSpPr>
          <p:spPr>
            <a:xfrm>
              <a:off x="2195736" y="4428710"/>
              <a:ext cx="4572000" cy="338554"/>
            </a:xfrm>
            <a:prstGeom prst="rect">
              <a:avLst/>
            </a:prstGeom>
          </p:spPr>
          <p:txBody>
            <a:bodyPr>
              <a:spAutoFit/>
            </a:bodyPr>
            <a:lstStyle/>
            <a:p>
              <a:pPr lvl="0"/>
              <a:r>
                <a:rPr lang="de-DE" sz="800" dirty="0">
                  <a:solidFill>
                    <a:srgbClr val="465562"/>
                  </a:solidFill>
                </a:rPr>
                <a:t>Dataset </a:t>
              </a:r>
              <a:r>
                <a:rPr lang="de-DE" sz="800" dirty="0" err="1">
                  <a:solidFill>
                    <a:srgbClr val="465562"/>
                  </a:solidFill>
                </a:rPr>
                <a:t>provided</a:t>
              </a:r>
              <a:r>
                <a:rPr lang="de-DE" sz="800" dirty="0">
                  <a:solidFill>
                    <a:srgbClr val="465562"/>
                  </a:solidFill>
                </a:rPr>
                <a:t> </a:t>
              </a:r>
              <a:r>
                <a:rPr lang="de-DE" sz="800" dirty="0" err="1">
                  <a:solidFill>
                    <a:srgbClr val="465562"/>
                  </a:solidFill>
                </a:rPr>
                <a:t>by</a:t>
              </a:r>
              <a:r>
                <a:rPr lang="de-DE" sz="800" dirty="0">
                  <a:solidFill>
                    <a:srgbClr val="465562"/>
                  </a:solidFill>
                </a:rPr>
                <a:t>: </a:t>
              </a:r>
              <a:r>
                <a:rPr lang="de-DE" sz="800" dirty="0" smtClean="0">
                  <a:solidFill>
                    <a:srgbClr val="465562"/>
                  </a:solidFill>
                </a:rPr>
                <a:t>E. Cho, S. A. Myers </a:t>
              </a:r>
              <a:r>
                <a:rPr lang="de-DE" sz="800" dirty="0" err="1" smtClean="0">
                  <a:solidFill>
                    <a:srgbClr val="465562"/>
                  </a:solidFill>
                </a:rPr>
                <a:t>and</a:t>
              </a:r>
              <a:r>
                <a:rPr lang="de-DE" sz="800" dirty="0" smtClean="0">
                  <a:solidFill>
                    <a:srgbClr val="465562"/>
                  </a:solidFill>
                </a:rPr>
                <a:t> J. </a:t>
              </a:r>
              <a:r>
                <a:rPr lang="de-DE" sz="800" dirty="0" err="1" smtClean="0">
                  <a:solidFill>
                    <a:srgbClr val="465562"/>
                  </a:solidFill>
                </a:rPr>
                <a:t>Leskovek</a:t>
              </a:r>
              <a:r>
                <a:rPr lang="de-DE" sz="800" dirty="0" smtClean="0">
                  <a:solidFill>
                    <a:srgbClr val="465562"/>
                  </a:solidFill>
                </a:rPr>
                <a:t>. </a:t>
              </a:r>
              <a:r>
                <a:rPr lang="de-DE" sz="800" dirty="0" err="1" smtClean="0">
                  <a:solidFill>
                    <a:srgbClr val="465562"/>
                  </a:solidFill>
                </a:rPr>
                <a:t>Friendship</a:t>
              </a:r>
              <a:r>
                <a:rPr lang="de-DE" sz="800" dirty="0" smtClean="0">
                  <a:solidFill>
                    <a:srgbClr val="465562"/>
                  </a:solidFill>
                </a:rPr>
                <a:t> </a:t>
              </a:r>
              <a:r>
                <a:rPr lang="de-DE" sz="800" dirty="0" err="1" smtClean="0">
                  <a:solidFill>
                    <a:srgbClr val="465562"/>
                  </a:solidFill>
                </a:rPr>
                <a:t>and</a:t>
              </a:r>
              <a:r>
                <a:rPr lang="de-DE" sz="800" dirty="0" smtClean="0">
                  <a:solidFill>
                    <a:srgbClr val="465562"/>
                  </a:solidFill>
                </a:rPr>
                <a:t> Mobility: User Movement in Location-</a:t>
              </a:r>
              <a:r>
                <a:rPr lang="de-DE" sz="800" dirty="0" err="1" smtClean="0">
                  <a:solidFill>
                    <a:srgbClr val="465562"/>
                  </a:solidFill>
                </a:rPr>
                <a:t>Based</a:t>
              </a:r>
              <a:r>
                <a:rPr lang="de-DE" sz="800" dirty="0" smtClean="0">
                  <a:solidFill>
                    <a:srgbClr val="465562"/>
                  </a:solidFill>
                </a:rPr>
                <a:t> </a:t>
              </a:r>
              <a:r>
                <a:rPr lang="de-DE" sz="800" dirty="0" err="1" smtClean="0">
                  <a:solidFill>
                    <a:srgbClr val="465562"/>
                  </a:solidFill>
                </a:rPr>
                <a:t>Social</a:t>
              </a:r>
              <a:r>
                <a:rPr lang="de-DE" sz="800" dirty="0" smtClean="0">
                  <a:solidFill>
                    <a:srgbClr val="465562"/>
                  </a:solidFill>
                </a:rPr>
                <a:t> Networks. SIGKDD 2011. </a:t>
              </a:r>
              <a:endParaRPr lang="de-DE" sz="800" dirty="0">
                <a:solidFill>
                  <a:srgbClr val="465562"/>
                </a:solidFill>
              </a:endParaRPr>
            </a:p>
          </p:txBody>
        </p:sp>
      </p:grpSp>
      <p:pic>
        <p:nvPicPr>
          <p:cNvPr id="10" name="Grafik 9"/>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331007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Research Challenge</a:t>
            </a:r>
          </a:p>
        </p:txBody>
      </p:sp>
      <p:sp>
        <p:nvSpPr>
          <p:cNvPr id="4" name="Foliennummernplatzhalter 3"/>
          <p:cNvSpPr>
            <a:spLocks noGrp="1"/>
          </p:cNvSpPr>
          <p:nvPr>
            <p:ph type="sldNum" sz="quarter" idx="12"/>
          </p:nvPr>
        </p:nvSpPr>
        <p:spPr/>
        <p:txBody>
          <a:bodyPr/>
          <a:lstStyle/>
          <a:p>
            <a:fld id="{7DC1BBB0-96F0-4077-A278-0F3FB5C104D3}" type="slidenum">
              <a:rPr lang="de-DE" smtClean="0"/>
              <a:pPr/>
              <a:t>13</a:t>
            </a:fld>
            <a:endParaRPr lang="de-DE"/>
          </a:p>
        </p:txBody>
      </p:sp>
      <p:sp>
        <p:nvSpPr>
          <p:cNvPr id="6" name="Textfeld 5"/>
          <p:cNvSpPr txBox="1"/>
          <p:nvPr/>
        </p:nvSpPr>
        <p:spPr>
          <a:xfrm>
            <a:off x="1328790" y="1178359"/>
            <a:ext cx="6977011" cy="375487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Rechteck 2"/>
          <p:cNvSpPr/>
          <p:nvPr/>
        </p:nvSpPr>
        <p:spPr>
          <a:xfrm>
            <a:off x="1445940" y="1159777"/>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the uncertainty, which is inherent in spatial and </a:t>
            </a:r>
            <a:r>
              <a:rPr lang="en-US" dirty="0" err="1"/>
              <a:t>spatio</a:t>
            </a:r>
            <a:r>
              <a:rPr lang="en-US" dirty="0"/>
              <a:t>-temporal data, directly in the querying and mining process.</a:t>
            </a:r>
          </a:p>
        </p:txBody>
      </p:sp>
      <p:pic>
        <p:nvPicPr>
          <p:cNvPr id="7" name="Grafik 6"/>
          <p:cNvPicPr>
            <a:picLocks noChangeAspect="1"/>
          </p:cNvPicPr>
          <p:nvPr/>
        </p:nvPicPr>
        <p:blipFill>
          <a:blip r:embed="rId2"/>
          <a:stretch>
            <a:fillRect/>
          </a:stretch>
        </p:blipFill>
        <p:spPr>
          <a:xfrm>
            <a:off x="467544" y="545225"/>
            <a:ext cx="653757" cy="494436"/>
          </a:xfrm>
          <a:prstGeom prst="rect">
            <a:avLst/>
          </a:prstGeom>
        </p:spPr>
      </p:pic>
    </p:spTree>
    <p:extLst>
      <p:ext uri="{BB962C8B-B14F-4D97-AF65-F5344CB8AC3E}">
        <p14:creationId xmlns:p14="http://schemas.microsoft.com/office/powerpoint/2010/main" val="30785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Research Challenge</a:t>
            </a:r>
          </a:p>
        </p:txBody>
      </p:sp>
      <p:sp>
        <p:nvSpPr>
          <p:cNvPr id="4" name="Foliennummernplatzhalter 3"/>
          <p:cNvSpPr>
            <a:spLocks noGrp="1"/>
          </p:cNvSpPr>
          <p:nvPr>
            <p:ph type="sldNum" sz="quarter" idx="12"/>
          </p:nvPr>
        </p:nvSpPr>
        <p:spPr/>
        <p:txBody>
          <a:bodyPr/>
          <a:lstStyle/>
          <a:p>
            <a:fld id="{7DC1BBB0-96F0-4077-A278-0F3FB5C104D3}" type="slidenum">
              <a:rPr lang="de-DE" smtClean="0"/>
              <a:pPr/>
              <a:t>14</a:t>
            </a:fld>
            <a:endParaRPr lang="de-DE"/>
          </a:p>
        </p:txBody>
      </p:sp>
      <p:sp>
        <p:nvSpPr>
          <p:cNvPr id="6" name="Textfeld 5"/>
          <p:cNvSpPr txBox="1"/>
          <p:nvPr/>
        </p:nvSpPr>
        <p:spPr>
          <a:xfrm>
            <a:off x="1328790" y="1178359"/>
            <a:ext cx="6977011" cy="375487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Rechteck 2"/>
          <p:cNvSpPr/>
          <p:nvPr/>
        </p:nvSpPr>
        <p:spPr>
          <a:xfrm>
            <a:off x="1445940" y="1159777"/>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the uncertainty, which is inherent in spatial and </a:t>
            </a:r>
            <a:r>
              <a:rPr lang="en-US" dirty="0" err="1"/>
              <a:t>spatio</a:t>
            </a:r>
            <a:r>
              <a:rPr lang="en-US" dirty="0"/>
              <a:t>-temporal data, directly in the querying and mining process.</a:t>
            </a:r>
          </a:p>
        </p:txBody>
      </p:sp>
      <p:sp>
        <p:nvSpPr>
          <p:cNvPr id="7" name="Pfeil nach unten 6"/>
          <p:cNvSpPr/>
          <p:nvPr/>
        </p:nvSpPr>
        <p:spPr>
          <a:xfrm>
            <a:off x="4536976" y="1923678"/>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445940" y="2483373"/>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 the reliability of similarity search and data mining results, </a:t>
            </a:r>
            <a:endParaRPr lang="en-US" dirty="0" smtClean="0"/>
          </a:p>
          <a:p>
            <a:pPr algn="ctr"/>
            <a:r>
              <a:rPr lang="en-US" dirty="0" smtClean="0"/>
              <a:t>enhancing </a:t>
            </a:r>
            <a:r>
              <a:rPr lang="en-US" dirty="0"/>
              <a:t>the underlying decision-making process.</a:t>
            </a:r>
          </a:p>
        </p:txBody>
      </p:sp>
      <p:pic>
        <p:nvPicPr>
          <p:cNvPr id="8" name="Grafik 7"/>
          <p:cNvPicPr>
            <a:picLocks noChangeAspect="1"/>
          </p:cNvPicPr>
          <p:nvPr/>
        </p:nvPicPr>
        <p:blipFill>
          <a:blip r:embed="rId2"/>
          <a:stretch>
            <a:fillRect/>
          </a:stretch>
        </p:blipFill>
        <p:spPr>
          <a:xfrm>
            <a:off x="467544" y="545225"/>
            <a:ext cx="653757" cy="494436"/>
          </a:xfrm>
          <a:prstGeom prst="rect">
            <a:avLst/>
          </a:prstGeom>
        </p:spPr>
      </p:pic>
    </p:spTree>
    <p:extLst>
      <p:ext uri="{BB962C8B-B14F-4D97-AF65-F5344CB8AC3E}">
        <p14:creationId xmlns:p14="http://schemas.microsoft.com/office/powerpoint/2010/main" val="35241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Research Challenge</a:t>
            </a:r>
          </a:p>
        </p:txBody>
      </p:sp>
      <p:sp>
        <p:nvSpPr>
          <p:cNvPr id="4" name="Foliennummernplatzhalter 3"/>
          <p:cNvSpPr>
            <a:spLocks noGrp="1"/>
          </p:cNvSpPr>
          <p:nvPr>
            <p:ph type="sldNum" sz="quarter" idx="12"/>
          </p:nvPr>
        </p:nvSpPr>
        <p:spPr/>
        <p:txBody>
          <a:bodyPr/>
          <a:lstStyle/>
          <a:p>
            <a:fld id="{7DC1BBB0-96F0-4077-A278-0F3FB5C104D3}" type="slidenum">
              <a:rPr lang="de-DE" smtClean="0"/>
              <a:pPr/>
              <a:t>15</a:t>
            </a:fld>
            <a:endParaRPr lang="de-DE"/>
          </a:p>
        </p:txBody>
      </p:sp>
      <p:sp>
        <p:nvSpPr>
          <p:cNvPr id="6" name="Textfeld 5"/>
          <p:cNvSpPr txBox="1"/>
          <p:nvPr/>
        </p:nvSpPr>
        <p:spPr>
          <a:xfrm>
            <a:off x="1328790" y="1178359"/>
            <a:ext cx="6977011" cy="375487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Rechteck 2"/>
          <p:cNvSpPr/>
          <p:nvPr/>
        </p:nvSpPr>
        <p:spPr>
          <a:xfrm>
            <a:off x="1445940" y="1159777"/>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the uncertainty, which is inherent in spatial and </a:t>
            </a:r>
            <a:r>
              <a:rPr lang="en-US" dirty="0" err="1"/>
              <a:t>spatio</a:t>
            </a:r>
            <a:r>
              <a:rPr lang="en-US" dirty="0"/>
              <a:t>-temporal data, directly in the querying and mining process.</a:t>
            </a:r>
          </a:p>
        </p:txBody>
      </p:sp>
      <p:sp>
        <p:nvSpPr>
          <p:cNvPr id="7" name="Pfeil nach unten 6"/>
          <p:cNvSpPr/>
          <p:nvPr/>
        </p:nvSpPr>
        <p:spPr>
          <a:xfrm>
            <a:off x="4536976" y="1923678"/>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p:cNvSpPr/>
          <p:nvPr/>
        </p:nvSpPr>
        <p:spPr>
          <a:xfrm>
            <a:off x="4536976" y="3280019"/>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445940" y="2483373"/>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 the reliability of similarity search and </a:t>
            </a:r>
            <a:r>
              <a:rPr lang="en-US" dirty="0"/>
              <a:t>data mining results, </a:t>
            </a:r>
            <a:endParaRPr lang="en-US" dirty="0" smtClean="0"/>
          </a:p>
          <a:p>
            <a:pPr algn="ctr"/>
            <a:r>
              <a:rPr lang="en-US" dirty="0" smtClean="0"/>
              <a:t>enhancing </a:t>
            </a:r>
            <a:r>
              <a:rPr lang="en-US" dirty="0"/>
              <a:t>the </a:t>
            </a:r>
            <a:r>
              <a:rPr lang="en-US" dirty="0" smtClean="0"/>
              <a:t>underlying </a:t>
            </a:r>
            <a:r>
              <a:rPr lang="en-US" dirty="0"/>
              <a:t>decision-making process.</a:t>
            </a:r>
          </a:p>
        </p:txBody>
      </p:sp>
      <p:sp>
        <p:nvSpPr>
          <p:cNvPr id="13" name="Rechteck 12"/>
          <p:cNvSpPr/>
          <p:nvPr/>
        </p:nvSpPr>
        <p:spPr>
          <a:xfrm>
            <a:off x="1445940" y="3834785"/>
            <a:ext cx="6974161" cy="69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 the quality of modern location based applications and of research results in the field.</a:t>
            </a:r>
            <a:endParaRPr lang="de-DE" dirty="0"/>
          </a:p>
        </p:txBody>
      </p:sp>
      <p:pic>
        <p:nvPicPr>
          <p:cNvPr id="11" name="Grafik 10"/>
          <p:cNvPicPr>
            <a:picLocks noChangeAspect="1"/>
          </p:cNvPicPr>
          <p:nvPr/>
        </p:nvPicPr>
        <p:blipFill>
          <a:blip r:embed="rId2"/>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129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Uncertain</a:t>
            </a:r>
            <a:r>
              <a:rPr lang="de-DE" dirty="0" smtClean="0"/>
              <a:t> </a:t>
            </a:r>
            <a:r>
              <a:rPr lang="de-DE" dirty="0" err="1" smtClean="0"/>
              <a:t>Spatial</a:t>
            </a:r>
            <a:r>
              <a:rPr lang="de-DE" dirty="0" smtClean="0"/>
              <a:t> Data: Models</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16</a:t>
            </a:fld>
            <a:endParaRPr lang="de-DE"/>
          </a:p>
        </p:txBody>
      </p:sp>
      <p:sp>
        <p:nvSpPr>
          <p:cNvPr id="6" name="Textfeld 5"/>
          <p:cNvSpPr txBox="1"/>
          <p:nvPr/>
        </p:nvSpPr>
        <p:spPr>
          <a:xfrm>
            <a:off x="1328790" y="1173715"/>
            <a:ext cx="6977011" cy="2246769"/>
          </a:xfrm>
          <a:prstGeom prst="rect">
            <a:avLst/>
          </a:prstGeom>
          <a:noFill/>
        </p:spPr>
        <p:txBody>
          <a:bodyPr wrap="square" rtlCol="0">
            <a:spAutoFit/>
          </a:bodyPr>
          <a:lstStyle/>
          <a:p>
            <a:pPr marL="285750" indent="-285750">
              <a:buFont typeface="Arial" panose="020B0604020202020204" pitchFamily="34" charset="0"/>
              <a:buChar char="•"/>
            </a:pPr>
            <a:r>
              <a:rPr lang="de-DE" dirty="0" err="1" smtClean="0"/>
              <a:t>Discrete</a:t>
            </a:r>
            <a:r>
              <a:rPr lang="de-DE" dirty="0" smtClean="0"/>
              <a:t> Models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err="1" smtClean="0"/>
              <a:t>Continuous</a:t>
            </a:r>
            <a:r>
              <a:rPr lang="de-DE" dirty="0" smtClean="0"/>
              <a:t> Models</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155228"/>
            <a:ext cx="2376264" cy="1737851"/>
          </a:xfrm>
          <a:prstGeom prst="rect">
            <a:avLst/>
          </a:prstGeom>
        </p:spPr>
      </p:pic>
      <p:pic>
        <p:nvPicPr>
          <p:cNvPr id="47" name="Grafik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985079"/>
            <a:ext cx="2902841" cy="2001187"/>
          </a:xfrm>
          <a:prstGeom prst="rect">
            <a:avLst/>
          </a:prstGeom>
        </p:spPr>
      </p:pic>
      <p:sp>
        <p:nvSpPr>
          <p:cNvPr id="8" name="Titel 1"/>
          <p:cNvSpPr txBox="1">
            <a:spLocks/>
          </p:cNvSpPr>
          <p:nvPr/>
        </p:nvSpPr>
        <p:spPr>
          <a:xfrm>
            <a:off x="6516216" y="-10176"/>
            <a:ext cx="2232248" cy="752432"/>
          </a:xfrm>
          <a:prstGeom prst="rect">
            <a:avLst/>
          </a:prstGeom>
        </p:spPr>
        <p:txBody>
          <a:bodyPr vert="horz" lIns="68589" tIns="34295" rIns="68589" bIns="34295" rtlCol="0" anchor="b">
            <a:normAutofit fontScale="97500"/>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r>
              <a:rPr lang="en-US" sz="1400" i="1" dirty="0" smtClean="0">
                <a:solidFill>
                  <a:schemeClr val="bg1">
                    <a:lumMod val="75000"/>
                  </a:schemeClr>
                </a:solidFill>
              </a:rPr>
              <a:t>Possible World Semantics</a:t>
            </a:r>
            <a:r>
              <a:rPr lang="en-US" sz="1400" dirty="0" smtClean="0"/>
              <a:t/>
            </a:r>
            <a:br>
              <a:rPr lang="en-US" sz="1400" dirty="0" smtClean="0"/>
            </a:br>
            <a:endParaRPr lang="en-US" dirty="0"/>
          </a:p>
        </p:txBody>
      </p:sp>
      <p:sp>
        <p:nvSpPr>
          <p:cNvPr id="5" name="Rechteck 4"/>
          <p:cNvSpPr/>
          <p:nvPr/>
        </p:nvSpPr>
        <p:spPr>
          <a:xfrm>
            <a:off x="3861298" y="1451375"/>
            <a:ext cx="216024" cy="144016"/>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3836046" y="1413613"/>
            <a:ext cx="710702" cy="253916"/>
          </a:xfrm>
          <a:prstGeom prst="rect">
            <a:avLst/>
          </a:prstGeom>
          <a:noFill/>
        </p:spPr>
        <p:txBody>
          <a:bodyPr wrap="square" rtlCol="0">
            <a:spAutoFit/>
          </a:bodyPr>
          <a:lstStyle/>
          <a:p>
            <a:r>
              <a:rPr lang="en-US" sz="1050" b="1" dirty="0" smtClean="0">
                <a:latin typeface="Calibri" panose="020F0502020204030204" pitchFamily="34" charset="0"/>
                <a:cs typeface="Times New Roman" panose="02020603050405020304" pitchFamily="18" charset="0"/>
              </a:rPr>
              <a:t>0.4</a:t>
            </a:r>
            <a:endParaRPr lang="en-US" sz="1050" b="1" dirty="0">
              <a:latin typeface="Calibri" panose="020F0502020204030204" pitchFamily="34" charset="0"/>
              <a:cs typeface="Times New Roman" panose="02020603050405020304" pitchFamily="18" charset="0"/>
            </a:endParaRPr>
          </a:p>
        </p:txBody>
      </p:sp>
      <p:sp>
        <p:nvSpPr>
          <p:cNvPr id="11" name="Textfeld 10"/>
          <p:cNvSpPr txBox="1"/>
          <p:nvPr/>
        </p:nvSpPr>
        <p:spPr>
          <a:xfrm rot="20222398">
            <a:off x="4508259" y="3221541"/>
            <a:ext cx="169525" cy="261610"/>
          </a:xfrm>
          <a:prstGeom prst="rect">
            <a:avLst/>
          </a:prstGeom>
          <a:solidFill>
            <a:schemeClr val="bg1"/>
          </a:solidFill>
        </p:spPr>
        <p:txBody>
          <a:bodyPr wrap="square" rtlCol="0">
            <a:spAutoFit/>
          </a:bodyPr>
          <a:lstStyle/>
          <a:p>
            <a:endParaRPr lang="de-DE" sz="1100" b="1" dirty="0">
              <a:solidFill>
                <a:srgbClr val="00B0F0"/>
              </a:solidFill>
            </a:endParaRPr>
          </a:p>
        </p:txBody>
      </p:sp>
      <p:sp>
        <p:nvSpPr>
          <p:cNvPr id="7" name="Textfeld 6"/>
          <p:cNvSpPr txBox="1"/>
          <p:nvPr/>
        </p:nvSpPr>
        <p:spPr>
          <a:xfrm rot="20222398">
            <a:off x="4432025" y="3147970"/>
            <a:ext cx="997497" cy="246221"/>
          </a:xfrm>
          <a:prstGeom prst="rect">
            <a:avLst/>
          </a:prstGeom>
          <a:noFill/>
        </p:spPr>
        <p:txBody>
          <a:bodyPr wrap="square" rtlCol="0">
            <a:spAutoFit/>
          </a:bodyPr>
          <a:lstStyle/>
          <a:p>
            <a:r>
              <a:rPr lang="de-DE" sz="1000" b="1" dirty="0" smtClean="0">
                <a:solidFill>
                  <a:srgbClr val="0070C0"/>
                </a:solidFill>
              </a:rPr>
              <a:t>b</a:t>
            </a:r>
            <a:endParaRPr lang="de-DE" sz="1000" b="1" dirty="0">
              <a:solidFill>
                <a:srgbClr val="0070C0"/>
              </a:solidFill>
            </a:endParaRPr>
          </a:p>
        </p:txBody>
      </p:sp>
      <p:pic>
        <p:nvPicPr>
          <p:cNvPr id="12" name="Grafik 11"/>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111333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Possible</a:t>
            </a:r>
            <a:r>
              <a:rPr lang="de-DE" dirty="0" smtClean="0"/>
              <a:t> World </a:t>
            </a:r>
            <a:r>
              <a:rPr lang="de-DE" dirty="0" err="1" smtClean="0"/>
              <a:t>Semantics</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17</a:t>
            </a:fld>
            <a:endParaRPr lang="de-DE"/>
          </a:p>
        </p:txBody>
      </p:sp>
      <p:sp>
        <p:nvSpPr>
          <p:cNvPr id="6" name="Textfeld 5"/>
          <p:cNvSpPr txBox="1"/>
          <p:nvPr/>
        </p:nvSpPr>
        <p:spPr>
          <a:xfrm>
            <a:off x="1328790" y="1178359"/>
            <a:ext cx="6977011" cy="954107"/>
          </a:xfrm>
          <a:prstGeom prst="rect">
            <a:avLst/>
          </a:prstGeom>
          <a:noFill/>
        </p:spPr>
        <p:txBody>
          <a:bodyPr wrap="square" rtlCol="0">
            <a:sp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p:txBody>
      </p:sp>
      <p:sp>
        <p:nvSpPr>
          <p:cNvPr id="5" name="Textfeld 4"/>
          <p:cNvSpPr txBox="1"/>
          <p:nvPr/>
        </p:nvSpPr>
        <p:spPr>
          <a:xfrm>
            <a:off x="1259632" y="1347614"/>
            <a:ext cx="2664296" cy="3323987"/>
          </a:xfrm>
          <a:prstGeom prst="rect">
            <a:avLst/>
          </a:prstGeom>
          <a:noFill/>
        </p:spPr>
        <p:txBody>
          <a:bodyPr wrap="square" rtlCol="0">
            <a:spAutoFit/>
          </a:bodyPr>
          <a:lstStyle/>
          <a:p>
            <a:pPr marL="285750" indent="-285750">
              <a:buFont typeface="Arial" panose="020B0604020202020204" pitchFamily="34" charset="0"/>
              <a:buChar char="•"/>
            </a:pPr>
            <a:r>
              <a:rPr lang="de-DE" dirty="0" smtClean="0"/>
              <a:t>A </a:t>
            </a:r>
            <a:r>
              <a:rPr lang="de-DE" dirty="0" err="1" smtClean="0"/>
              <a:t>collection</a:t>
            </a:r>
            <a:r>
              <a:rPr lang="de-DE" dirty="0" smtClean="0"/>
              <a:t> </a:t>
            </a:r>
            <a:r>
              <a:rPr lang="de-DE" dirty="0" err="1" smtClean="0"/>
              <a:t>of</a:t>
            </a:r>
            <a:r>
              <a:rPr lang="de-DE" dirty="0" smtClean="0"/>
              <a:t> </a:t>
            </a:r>
            <a:r>
              <a:rPr lang="de-DE" dirty="0" err="1" smtClean="0"/>
              <a:t>uncertain</a:t>
            </a:r>
            <a:r>
              <a:rPr lang="de-DE" dirty="0" smtClean="0"/>
              <a:t> </a:t>
            </a:r>
            <a:r>
              <a:rPr lang="de-DE" dirty="0" err="1" smtClean="0"/>
              <a:t>spatial</a:t>
            </a:r>
            <a:r>
              <a:rPr lang="de-DE" dirty="0" smtClean="0"/>
              <a:t> </a:t>
            </a:r>
            <a:r>
              <a:rPr lang="de-DE" dirty="0" err="1" smtClean="0"/>
              <a:t>objects</a:t>
            </a:r>
            <a:r>
              <a:rPr lang="de-DE" dirty="0" smtClean="0"/>
              <a:t> </a:t>
            </a:r>
            <a:r>
              <a:rPr lang="de-DE" dirty="0" err="1" smtClean="0"/>
              <a:t>defines</a:t>
            </a:r>
            <a:r>
              <a:rPr lang="de-DE" dirty="0" smtClean="0"/>
              <a:t> an </a:t>
            </a:r>
            <a:r>
              <a:rPr lang="de-DE" dirty="0" err="1" smtClean="0"/>
              <a:t>uncertain</a:t>
            </a:r>
            <a:r>
              <a:rPr lang="de-DE" dirty="0" smtClean="0"/>
              <a:t> </a:t>
            </a:r>
            <a:r>
              <a:rPr lang="de-DE" dirty="0" err="1" smtClean="0"/>
              <a:t>spatial</a:t>
            </a:r>
            <a:r>
              <a:rPr lang="de-DE" dirty="0" smtClean="0"/>
              <a:t> </a:t>
            </a:r>
            <a:r>
              <a:rPr lang="de-DE" dirty="0" err="1" smtClean="0"/>
              <a:t>database</a:t>
            </a:r>
            <a:r>
              <a:rPr lang="de-DE" dirty="0" smtClean="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smtClean="0"/>
              <a:t>Combinations</a:t>
            </a:r>
            <a:r>
              <a:rPr lang="de-DE" dirty="0" smtClean="0"/>
              <a:t> </a:t>
            </a:r>
            <a:r>
              <a:rPr lang="de-DE" dirty="0" err="1" smtClean="0"/>
              <a:t>of</a:t>
            </a:r>
            <a:r>
              <a:rPr lang="de-DE" dirty="0" smtClean="0"/>
              <a:t> </a:t>
            </a:r>
            <a:r>
              <a:rPr lang="de-DE" dirty="0" err="1" smtClean="0"/>
              <a:t>object</a:t>
            </a:r>
            <a:r>
              <a:rPr lang="de-DE" dirty="0" smtClean="0"/>
              <a:t> </a:t>
            </a:r>
            <a:r>
              <a:rPr lang="de-DE" dirty="0" err="1" smtClean="0"/>
              <a:t>instances</a:t>
            </a:r>
            <a:r>
              <a:rPr lang="de-DE" dirty="0" smtClean="0"/>
              <a:t> </a:t>
            </a:r>
            <a:r>
              <a:rPr lang="de-DE" dirty="0" err="1" smtClean="0"/>
              <a:t>define</a:t>
            </a:r>
            <a:r>
              <a:rPr lang="de-DE" dirty="0" smtClean="0"/>
              <a:t> </a:t>
            </a:r>
            <a:r>
              <a:rPr lang="de-DE" dirty="0" err="1" smtClean="0"/>
              <a:t>possible</a:t>
            </a:r>
            <a:r>
              <a:rPr lang="de-DE" dirty="0" smtClean="0"/>
              <a:t> </a:t>
            </a:r>
            <a:r>
              <a:rPr lang="de-DE" dirty="0" err="1" smtClean="0"/>
              <a:t>database</a:t>
            </a:r>
            <a:r>
              <a:rPr lang="de-DE" dirty="0" smtClean="0"/>
              <a:t> </a:t>
            </a:r>
            <a:r>
              <a:rPr lang="de-DE" dirty="0" err="1" smtClean="0"/>
              <a:t>instances</a:t>
            </a:r>
            <a:r>
              <a:rPr lang="de-DE" dirty="0" smtClean="0"/>
              <a:t>, </a:t>
            </a:r>
            <a:r>
              <a:rPr lang="de-DE" dirty="0" err="1" smtClean="0"/>
              <a:t>called</a:t>
            </a:r>
            <a:r>
              <a:rPr lang="de-DE" dirty="0" smtClean="0"/>
              <a:t/>
            </a:r>
            <a:br>
              <a:rPr lang="de-DE" dirty="0" smtClean="0"/>
            </a:br>
            <a:r>
              <a:rPr lang="de-DE" i="1" dirty="0" err="1" smtClean="0"/>
              <a:t>Possible</a:t>
            </a:r>
            <a:r>
              <a:rPr lang="de-DE" i="1" dirty="0" smtClean="0"/>
              <a:t> </a:t>
            </a:r>
            <a:r>
              <a:rPr lang="de-DE" i="1" dirty="0" err="1" smtClean="0"/>
              <a:t>Worlds</a:t>
            </a:r>
            <a:r>
              <a:rPr lang="de-DE" i="1" dirty="0" smtClean="0"/>
              <a:t>.</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r>
              <a:rPr lang="de-DE" dirty="0" err="1" smtClean="0"/>
              <a:t>Assumption</a:t>
            </a:r>
            <a:r>
              <a:rPr lang="de-DE" dirty="0" smtClean="0"/>
              <a:t>: The </a:t>
            </a:r>
            <a:r>
              <a:rPr lang="de-DE" dirty="0" err="1" smtClean="0"/>
              <a:t>probability</a:t>
            </a:r>
            <a:r>
              <a:rPr lang="de-DE" dirty="0" smtClean="0"/>
              <a:t> </a:t>
            </a:r>
            <a:r>
              <a:rPr lang="de-DE" dirty="0" err="1" smtClean="0"/>
              <a:t>of</a:t>
            </a:r>
            <a:r>
              <a:rPr lang="de-DE" dirty="0" smtClean="0"/>
              <a:t> a </a:t>
            </a:r>
            <a:r>
              <a:rPr lang="de-DE" dirty="0" err="1" smtClean="0"/>
              <a:t>possible</a:t>
            </a:r>
            <a:r>
              <a:rPr lang="de-DE" dirty="0" smtClean="0"/>
              <a:t> </a:t>
            </a:r>
            <a:r>
              <a:rPr lang="de-DE" dirty="0" err="1" smtClean="0"/>
              <a:t>world</a:t>
            </a:r>
            <a:r>
              <a:rPr lang="de-DE" dirty="0" smtClean="0"/>
              <a:t> </a:t>
            </a:r>
            <a:r>
              <a:rPr lang="de-DE" dirty="0" err="1" smtClean="0"/>
              <a:t>can</a:t>
            </a:r>
            <a:r>
              <a:rPr lang="de-DE" dirty="0" smtClean="0"/>
              <a:t> </a:t>
            </a:r>
            <a:r>
              <a:rPr lang="de-DE" dirty="0" err="1" smtClean="0"/>
              <a:t>be</a:t>
            </a:r>
            <a:r>
              <a:rPr lang="de-DE" dirty="0" smtClean="0"/>
              <a:t> </a:t>
            </a:r>
            <a:r>
              <a:rPr lang="de-DE" dirty="0" err="1" smtClean="0"/>
              <a:t>computed</a:t>
            </a:r>
            <a:r>
              <a:rPr lang="de-DE" dirty="0"/>
              <a:t> </a:t>
            </a:r>
            <a:r>
              <a:rPr lang="de-DE" dirty="0" err="1" smtClean="0"/>
              <a:t>efficiently</a:t>
            </a:r>
            <a:r>
              <a:rPr lang="de-DE" dirty="0" smtClean="0"/>
              <a:t>.</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endParaRPr lang="de-DE" dirty="0" smtClean="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198792"/>
            <a:ext cx="4533969" cy="3432907"/>
          </a:xfrm>
          <a:prstGeom prst="rect">
            <a:avLst/>
          </a:prstGeom>
        </p:spPr>
      </p:pic>
      <p:sp>
        <p:nvSpPr>
          <p:cNvPr id="7" name="Titel 1"/>
          <p:cNvSpPr txBox="1">
            <a:spLocks/>
          </p:cNvSpPr>
          <p:nvPr/>
        </p:nvSpPr>
        <p:spPr>
          <a:xfrm>
            <a:off x="6516216" y="-10176"/>
            <a:ext cx="2232248" cy="752432"/>
          </a:xfrm>
          <a:prstGeom prst="rect">
            <a:avLst/>
          </a:prstGeom>
        </p:spPr>
        <p:txBody>
          <a:bodyPr vert="horz" lIns="68589" tIns="34295" rIns="68589" bIns="34295" rtlCol="0" anchor="b">
            <a:normAutofit fontScale="97500"/>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r>
              <a:rPr lang="en-US" sz="1400" i="1" dirty="0" smtClean="0">
                <a:solidFill>
                  <a:schemeClr val="bg1">
                    <a:lumMod val="75000"/>
                  </a:schemeClr>
                </a:solidFill>
              </a:rPr>
              <a:t>Possible World Semantics</a:t>
            </a:r>
            <a:r>
              <a:rPr lang="en-US" sz="1400" dirty="0" smtClean="0"/>
              <a:t/>
            </a:r>
            <a:br>
              <a:rPr lang="en-US" sz="1400" dirty="0" smtClean="0"/>
            </a:br>
            <a:endParaRPr lang="en-US" dirty="0"/>
          </a:p>
        </p:txBody>
      </p:sp>
      <p:pic>
        <p:nvPicPr>
          <p:cNvPr id="9" name="Grafik 8"/>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7068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Answering</a:t>
            </a:r>
            <a:r>
              <a:rPr lang="de-DE" dirty="0" smtClean="0"/>
              <a:t> </a:t>
            </a:r>
            <a:r>
              <a:rPr lang="de-DE" dirty="0" err="1" smtClean="0"/>
              <a:t>Queries</a:t>
            </a:r>
            <a:r>
              <a:rPr lang="de-DE" dirty="0" smtClean="0"/>
              <a:t> </a:t>
            </a:r>
            <a:r>
              <a:rPr lang="de-DE" dirty="0" err="1" smtClean="0"/>
              <a:t>using</a:t>
            </a:r>
            <a:r>
              <a:rPr lang="de-DE" dirty="0" smtClean="0"/>
              <a:t> PWS</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18</a:t>
            </a:fld>
            <a:endParaRPr lang="de-DE"/>
          </a:p>
        </p:txBody>
      </p:sp>
      <p:sp>
        <p:nvSpPr>
          <p:cNvPr id="6" name="Textfeld 5"/>
          <p:cNvSpPr txBox="1"/>
          <p:nvPr/>
        </p:nvSpPr>
        <p:spPr>
          <a:xfrm>
            <a:off x="1328790" y="1178359"/>
            <a:ext cx="6977011" cy="523220"/>
          </a:xfrm>
          <a:prstGeom prst="rect">
            <a:avLst/>
          </a:prstGeom>
          <a:noFill/>
        </p:spPr>
        <p:txBody>
          <a:bodyPr wrap="square" rtlCol="0">
            <a:sp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p:txBody>
      </p:sp>
      <mc:AlternateContent xmlns:mc="http://schemas.openxmlformats.org/markup-compatibility/2006" xmlns:a14="http://schemas.microsoft.com/office/drawing/2010/main">
        <mc:Choice Requires="a14">
          <p:sp>
            <p:nvSpPr>
              <p:cNvPr id="3" name="Textfeld 2"/>
              <p:cNvSpPr txBox="1"/>
              <p:nvPr/>
            </p:nvSpPr>
            <p:spPr>
              <a:xfrm>
                <a:off x="1328790" y="1419622"/>
                <a:ext cx="5763490" cy="2769476"/>
              </a:xfrm>
              <a:prstGeom prst="rect">
                <a:avLst/>
              </a:prstGeom>
              <a:noFill/>
            </p:spPr>
            <p:txBody>
              <a:bodyPr wrap="square" rtlCol="0">
                <a:spAutoFit/>
              </a:bodyPr>
              <a:lstStyle/>
              <a:p>
                <a:r>
                  <a:rPr lang="de-DE" dirty="0" smtClean="0"/>
                  <a:t>L</a:t>
                </a:r>
                <a:r>
                  <a:rPr lang="de-DE" dirty="0" err="1"/>
                  <a:t>et</a:t>
                </a:r>
                <a:r>
                  <a:rPr lang="de-DE" dirty="0"/>
                  <a:t> </a:t>
                </a:r>
                <a:endParaRPr lang="de-DE"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de-DE" i="1">
                        <a:latin typeface="Cambria Math" panose="02040503050406030204" pitchFamily="18" charset="0"/>
                      </a:rPr>
                      <m:t>𝐷</m:t>
                    </m:r>
                    <m:r>
                      <a:rPr lang="de-DE" i="1">
                        <a:latin typeface="Cambria Math" panose="02040503050406030204" pitchFamily="18" charset="0"/>
                      </a:rPr>
                      <m:t> </m:t>
                    </m:r>
                  </m:oMath>
                </a14:m>
                <a:r>
                  <a:rPr lang="de-DE" dirty="0" err="1"/>
                  <a:t>be</a:t>
                </a:r>
                <a:r>
                  <a:rPr lang="de-DE" dirty="0"/>
                  <a:t> an </a:t>
                </a:r>
                <a:r>
                  <a:rPr lang="de-DE" dirty="0" err="1"/>
                  <a:t>uncertain</a:t>
                </a:r>
                <a:r>
                  <a:rPr lang="de-DE" dirty="0"/>
                  <a:t> </a:t>
                </a:r>
                <a:r>
                  <a:rPr lang="de-DE" dirty="0" err="1" smtClean="0"/>
                  <a:t>database</a:t>
                </a:r>
                <a:r>
                  <a:rPr lang="de-DE" dirty="0" smtClean="0"/>
                  <a:t> </a:t>
                </a:r>
                <a:r>
                  <a:rPr lang="de-DE" dirty="0" err="1"/>
                  <a:t>having</a:t>
                </a:r>
                <a:r>
                  <a:rPr lang="de-DE" dirty="0"/>
                  <a:t> </a:t>
                </a:r>
                <a:r>
                  <a:rPr lang="de-DE" dirty="0" err="1"/>
                  <a:t>possible</a:t>
                </a:r>
                <a:r>
                  <a:rPr lang="de-DE" dirty="0"/>
                  <a:t> </a:t>
                </a:r>
                <a:r>
                  <a:rPr lang="de-DE" dirty="0" err="1"/>
                  <a:t>worlds</a:t>
                </a:r>
                <a:r>
                  <a:rPr lang="de-DE" dirty="0"/>
                  <a:t> </a:t>
                </a:r>
                <a:endParaRPr lang="de-DE" dirty="0" smtClean="0"/>
              </a:p>
              <a:p>
                <a:pPr marL="285750" indent="-285750">
                  <a:buFont typeface="Arial" panose="020B0604020202020204" pitchFamily="34" charset="0"/>
                  <a:buChar char="•"/>
                </a:pPr>
                <a14:m>
                  <m:oMath xmlns:m="http://schemas.openxmlformats.org/officeDocument/2006/math">
                    <m:r>
                      <a:rPr lang="de-DE" i="1">
                        <a:latin typeface="Cambria Math" panose="02040503050406030204" pitchFamily="18" charset="0"/>
                      </a:rPr>
                      <m:t>𝑊</m:t>
                    </m:r>
                    <m:r>
                      <a:rPr lang="de-DE" i="1">
                        <a:latin typeface="Cambria Math" panose="02040503050406030204" pitchFamily="18" charset="0"/>
                      </a:rPr>
                      <m:t> </m:t>
                    </m:r>
                  </m:oMath>
                </a14:m>
                <a:r>
                  <a:rPr lang="de-DE" dirty="0" err="1" smtClean="0"/>
                  <a:t>be</a:t>
                </a:r>
                <a:r>
                  <a:rPr lang="de-DE" dirty="0" smtClean="0"/>
                  <a:t> </a:t>
                </a:r>
                <a:r>
                  <a:rPr lang="de-DE" dirty="0" err="1" smtClean="0"/>
                  <a:t>the</a:t>
                </a:r>
                <a:r>
                  <a:rPr lang="de-DE" dirty="0" smtClean="0"/>
                  <a:t> </a:t>
                </a:r>
                <a:r>
                  <a:rPr lang="de-DE" dirty="0" err="1" smtClean="0"/>
                  <a:t>set</a:t>
                </a:r>
                <a:r>
                  <a:rPr lang="de-DE" dirty="0" smtClean="0"/>
                  <a:t> </a:t>
                </a:r>
                <a:r>
                  <a:rPr lang="de-DE" dirty="0" err="1" smtClean="0"/>
                  <a:t>of</a:t>
                </a:r>
                <a:r>
                  <a:rPr lang="de-DE" dirty="0" smtClean="0"/>
                  <a:t> </a:t>
                </a:r>
                <a:r>
                  <a:rPr lang="de-DE" dirty="0" err="1" smtClean="0"/>
                  <a:t>possible</a:t>
                </a:r>
                <a:r>
                  <a:rPr lang="de-DE" dirty="0" smtClean="0"/>
                  <a:t> </a:t>
                </a:r>
                <a:r>
                  <a:rPr lang="de-DE" dirty="0" err="1" smtClean="0"/>
                  <a:t>worlds</a:t>
                </a:r>
                <a:r>
                  <a:rPr lang="de-DE" dirty="0" smtClean="0"/>
                  <a:t> </a:t>
                </a:r>
                <a:r>
                  <a:rPr lang="de-DE" dirty="0" err="1" smtClean="0"/>
                  <a:t>of</a:t>
                </a:r>
                <a:r>
                  <a:rPr lang="de-DE" dirty="0" smtClean="0"/>
                  <a:t> </a:t>
                </a:r>
                <a14:m>
                  <m:oMath xmlns:m="http://schemas.openxmlformats.org/officeDocument/2006/math">
                    <m:r>
                      <a:rPr lang="de-DE" i="1">
                        <a:latin typeface="Cambria Math" panose="02040503050406030204" pitchFamily="18" charset="0"/>
                      </a:rPr>
                      <m:t>𝐷</m:t>
                    </m:r>
                    <m:r>
                      <a:rPr lang="de-DE" i="1">
                        <a:latin typeface="Cambria Math" panose="02040503050406030204" pitchFamily="18" charset="0"/>
                      </a:rPr>
                      <m:t> </m:t>
                    </m:r>
                  </m:oMath>
                </a14:m>
                <a:endParaRPr lang="de-DE"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de-DE" i="1" smtClean="0">
                        <a:latin typeface="Cambria Math" panose="02040503050406030204" pitchFamily="18" charset="0"/>
                        <a:ea typeface="Cambria Math" panose="02040503050406030204" pitchFamily="18" charset="0"/>
                      </a:rPr>
                      <m:t>𝜑</m:t>
                    </m:r>
                  </m:oMath>
                </a14:m>
                <a:r>
                  <a:rPr lang="de-DE" dirty="0" smtClean="0"/>
                  <a:t> </a:t>
                </a:r>
                <a:r>
                  <a:rPr lang="de-DE" dirty="0" err="1" smtClean="0"/>
                  <a:t>be</a:t>
                </a:r>
                <a:r>
                  <a:rPr lang="de-DE" dirty="0" smtClean="0"/>
                  <a:t> a </a:t>
                </a:r>
                <a:r>
                  <a:rPr lang="de-DE" dirty="0" err="1" smtClean="0"/>
                  <a:t>query</a:t>
                </a:r>
                <a:r>
                  <a:rPr lang="de-DE" dirty="0" smtClean="0"/>
                  <a:t> </a:t>
                </a:r>
                <a:r>
                  <a:rPr lang="de-DE" dirty="0" err="1" smtClean="0"/>
                  <a:t>predicate</a:t>
                </a:r>
                <a:r>
                  <a:rPr lang="de-DE" dirty="0" smtClean="0"/>
                  <a:t>. </a:t>
                </a:r>
                <a:endParaRPr lang="de-DE" dirty="0" err="1"/>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rPr>
                      <m:t>𝐼</m:t>
                    </m:r>
                    <m:d>
                      <m:dPr>
                        <m:ctrlPr>
                          <a:rPr lang="de-DE" b="0" i="1" smtClean="0">
                            <a:latin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𝑊</m:t>
                        </m:r>
                      </m:e>
                    </m:d>
                    <m:r>
                      <a:rPr lang="de-DE" b="0" i="1" smtClean="0">
                        <a:latin typeface="Cambria Math" panose="02040503050406030204" pitchFamily="18" charset="0"/>
                        <a:ea typeface="Cambria Math" panose="02040503050406030204" pitchFamily="18" charset="0"/>
                      </a:rPr>
                      <m:t> </m:t>
                    </m:r>
                  </m:oMath>
                </a14:m>
                <a:r>
                  <a:rPr lang="de-DE" dirty="0" err="1" smtClean="0"/>
                  <a:t>be</a:t>
                </a:r>
                <a:r>
                  <a:rPr lang="de-DE" dirty="0" smtClean="0"/>
                  <a:t> an </a:t>
                </a:r>
                <a:r>
                  <a:rPr lang="de-DE" dirty="0" err="1" smtClean="0"/>
                  <a:t>indicator</a:t>
                </a:r>
                <a:r>
                  <a:rPr lang="de-DE" dirty="0" smtClean="0"/>
                  <a:t> </a:t>
                </a:r>
                <a:r>
                  <a:rPr lang="de-DE" dirty="0" err="1" smtClean="0"/>
                  <a:t>function</a:t>
                </a:r>
                <a:r>
                  <a:rPr lang="de-DE" dirty="0" smtClean="0"/>
                  <a:t> </a:t>
                </a:r>
                <a:r>
                  <a:rPr lang="de-DE" dirty="0" err="1" smtClean="0"/>
                  <a:t>returning</a:t>
                </a:r>
                <a:r>
                  <a:rPr lang="de-DE" dirty="0" smtClean="0"/>
                  <a:t> </a:t>
                </a:r>
                <a:r>
                  <a:rPr lang="de-DE" dirty="0" err="1" smtClean="0"/>
                  <a:t>one</a:t>
                </a:r>
                <a:r>
                  <a:rPr lang="de-DE" dirty="0" smtClean="0"/>
                  <a:t> </a:t>
                </a:r>
                <a:r>
                  <a:rPr lang="de-DE" dirty="0" err="1" smtClean="0"/>
                  <a:t>if</a:t>
                </a:r>
                <a:r>
                  <a:rPr lang="de-DE" dirty="0" smtClean="0"/>
                  <a:t> </a:t>
                </a:r>
                <a:r>
                  <a:rPr lang="de-DE" dirty="0" err="1" smtClean="0"/>
                  <a:t>predicate</a:t>
                </a:r>
                <a:r>
                  <a:rPr lang="de-DE" dirty="0" smtClean="0"/>
                  <a:t> </a:t>
                </a:r>
                <a14:m>
                  <m:oMath xmlns:m="http://schemas.openxmlformats.org/officeDocument/2006/math">
                    <m:r>
                      <a:rPr lang="de-DE" i="1">
                        <a:latin typeface="Cambria Math" panose="02040503050406030204" pitchFamily="18" charset="0"/>
                        <a:ea typeface="Cambria Math" panose="02040503050406030204" pitchFamily="18" charset="0"/>
                      </a:rPr>
                      <m:t>𝜑</m:t>
                    </m:r>
                    <m:r>
                      <a:rPr lang="de-DE" b="0" i="1" smtClean="0">
                        <a:latin typeface="Cambria Math" panose="02040503050406030204" pitchFamily="18" charset="0"/>
                        <a:ea typeface="Cambria Math" panose="02040503050406030204" pitchFamily="18" charset="0"/>
                      </a:rPr>
                      <m:t> </m:t>
                    </m:r>
                  </m:oMath>
                </a14:m>
                <a:r>
                  <a:rPr lang="de-DE" dirty="0" err="1" smtClean="0"/>
                  <a:t>holds</a:t>
                </a:r>
                <a:r>
                  <a:rPr lang="de-DE" dirty="0" smtClean="0"/>
                  <a:t> in </a:t>
                </a:r>
                <a:r>
                  <a:rPr lang="de-DE" dirty="0" err="1" smtClean="0"/>
                  <a:t>world</a:t>
                </a:r>
                <a:r>
                  <a:rPr lang="de-DE" dirty="0" smtClean="0"/>
                  <a:t> </a:t>
                </a:r>
                <a14:m>
                  <m:oMath xmlns:m="http://schemas.openxmlformats.org/officeDocument/2006/math">
                    <m:r>
                      <a:rPr lang="de-DE" b="0" i="1" smtClean="0">
                        <a:latin typeface="Cambria Math" panose="02040503050406030204" pitchFamily="18" charset="0"/>
                      </a:rPr>
                      <m:t>𝑤</m:t>
                    </m:r>
                    <m:r>
                      <a:rPr lang="de-DE" b="0" i="1" smtClean="0">
                        <a:latin typeface="Cambria Math" panose="02040503050406030204" pitchFamily="18" charset="0"/>
                      </a:rPr>
                      <m:t> </m:t>
                    </m:r>
                  </m:oMath>
                </a14:m>
                <a:r>
                  <a:rPr lang="de-DE" dirty="0" err="1" smtClean="0"/>
                  <a:t>and</a:t>
                </a:r>
                <a:r>
                  <a:rPr lang="de-DE" dirty="0" smtClean="0"/>
                  <a:t> </a:t>
                </a:r>
                <a:r>
                  <a:rPr lang="de-DE" dirty="0" err="1" smtClean="0"/>
                  <a:t>zero</a:t>
                </a:r>
                <a:r>
                  <a:rPr lang="de-DE" dirty="0" smtClean="0"/>
                  <a:t> </a:t>
                </a:r>
                <a:r>
                  <a:rPr lang="de-DE" dirty="0" err="1" smtClean="0"/>
                  <a:t>otherwise</a:t>
                </a:r>
                <a:r>
                  <a:rPr lang="de-DE" dirty="0" smtClean="0"/>
                  <a:t>.</a:t>
                </a:r>
              </a:p>
              <a:p>
                <a:r>
                  <a:rPr lang="de-DE" dirty="0" smtClean="0"/>
                  <a:t/>
                </a:r>
                <a:br>
                  <a:rPr lang="de-DE" dirty="0" smtClean="0"/>
                </a:br>
                <a:r>
                  <a:rPr lang="de-DE" dirty="0" smtClean="0"/>
                  <a:t>The </a:t>
                </a:r>
                <a:r>
                  <a:rPr lang="de-DE" dirty="0" err="1" smtClean="0"/>
                  <a:t>probability</a:t>
                </a:r>
                <a:r>
                  <a:rPr lang="de-DE" dirty="0" smtClean="0"/>
                  <a:t> </a:t>
                </a:r>
                <a14:m>
                  <m:oMath xmlns:m="http://schemas.openxmlformats.org/officeDocument/2006/math">
                    <m:r>
                      <a:rPr lang="de-DE" b="0" i="1" smtClean="0">
                        <a:latin typeface="Cambria Math" panose="02040503050406030204" pitchFamily="18" charset="0"/>
                      </a:rPr>
                      <m:t>𝑃</m:t>
                    </m:r>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𝐷</m:t>
                    </m:r>
                    <m:r>
                      <a:rPr lang="de-DE" b="0" i="1" smtClean="0">
                        <a:latin typeface="Cambria Math" panose="02040503050406030204" pitchFamily="18" charset="0"/>
                      </a:rPr>
                      <m:t>)</m:t>
                    </m:r>
                  </m:oMath>
                </a14:m>
                <a:r>
                  <a:rPr lang="de-DE" dirty="0" smtClean="0"/>
                  <a:t> </a:t>
                </a:r>
                <a:r>
                  <a:rPr lang="de-DE" dirty="0" err="1" smtClean="0"/>
                  <a:t>that</a:t>
                </a:r>
                <a:r>
                  <a:rPr lang="de-DE" dirty="0" smtClean="0"/>
                  <a:t> a </a:t>
                </a:r>
                <a:r>
                  <a:rPr lang="de-DE" dirty="0" err="1" smtClean="0"/>
                  <a:t>query</a:t>
                </a:r>
                <a:r>
                  <a:rPr lang="de-DE" dirty="0" smtClean="0"/>
                  <a:t> </a:t>
                </a:r>
                <a:r>
                  <a:rPr lang="de-DE" dirty="0" err="1" smtClean="0"/>
                  <a:t>predicate</a:t>
                </a:r>
                <a:r>
                  <a:rPr lang="de-DE" dirty="0" smtClean="0"/>
                  <a:t> </a:t>
                </a:r>
                <a14:m>
                  <m:oMath xmlns:m="http://schemas.openxmlformats.org/officeDocument/2006/math">
                    <m:r>
                      <a:rPr lang="de-DE" i="1">
                        <a:latin typeface="Cambria Math" panose="02040503050406030204" pitchFamily="18" charset="0"/>
                        <a:ea typeface="Cambria Math" panose="02040503050406030204" pitchFamily="18" charset="0"/>
                      </a:rPr>
                      <m:t>𝜑</m:t>
                    </m:r>
                    <m:r>
                      <a:rPr lang="de-DE" b="0" i="1" smtClean="0">
                        <a:latin typeface="Cambria Math" panose="02040503050406030204" pitchFamily="18" charset="0"/>
                        <a:ea typeface="Cambria Math" panose="02040503050406030204" pitchFamily="18" charset="0"/>
                      </a:rPr>
                      <m:t> </m:t>
                    </m:r>
                  </m:oMath>
                </a14:m>
                <a:r>
                  <a:rPr lang="de-DE" dirty="0" err="1" smtClean="0"/>
                  <a:t>holds</a:t>
                </a:r>
                <a:r>
                  <a:rPr lang="de-DE" dirty="0" smtClean="0"/>
                  <a:t> on an </a:t>
                </a:r>
                <a:r>
                  <a:rPr lang="de-DE" dirty="0" err="1" smtClean="0"/>
                  <a:t>uncertain</a:t>
                </a:r>
                <a:r>
                  <a:rPr lang="de-DE" dirty="0" smtClean="0"/>
                  <a:t> </a:t>
                </a:r>
                <a:r>
                  <a:rPr lang="de-DE" dirty="0" err="1" smtClean="0"/>
                  <a:t>database</a:t>
                </a:r>
                <a:r>
                  <a:rPr lang="de-DE" dirty="0" smtClean="0"/>
                  <a:t> </a:t>
                </a:r>
                <a14:m>
                  <m:oMath xmlns:m="http://schemas.openxmlformats.org/officeDocument/2006/math">
                    <m:r>
                      <a:rPr lang="de-DE" b="0" i="1" smtClean="0">
                        <a:latin typeface="Cambria Math" panose="02040503050406030204" pitchFamily="18" charset="0"/>
                      </a:rPr>
                      <m:t>𝐷</m:t>
                    </m:r>
                    <m:r>
                      <a:rPr lang="de-DE" b="0" i="1" smtClean="0">
                        <a:latin typeface="Cambria Math" panose="02040503050406030204" pitchFamily="18" charset="0"/>
                      </a:rPr>
                      <m:t> </m:t>
                    </m:r>
                  </m:oMath>
                </a14:m>
                <a:r>
                  <a:rPr lang="de-DE" dirty="0" err="1" smtClean="0"/>
                  <a:t>is</a:t>
                </a:r>
                <a:r>
                  <a:rPr lang="de-DE" dirty="0" smtClean="0"/>
                  <a:t> </a:t>
                </a:r>
                <a:r>
                  <a:rPr lang="de-DE" dirty="0" err="1" smtClean="0"/>
                  <a:t>defined</a:t>
                </a:r>
                <a:r>
                  <a:rPr lang="de-DE" dirty="0" smtClean="0"/>
                  <a:t> </a:t>
                </a:r>
                <a:r>
                  <a:rPr lang="de-DE" dirty="0" err="1" smtClean="0"/>
                  <a:t>as</a:t>
                </a:r>
                <a:endParaRPr lang="de-DE" dirty="0" smtClean="0"/>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𝐷</m:t>
                          </m:r>
                        </m:e>
                      </m:d>
                      <m:r>
                        <a:rPr lang="de-DE" b="0" i="1" smtClean="0">
                          <a:latin typeface="Cambria Math" panose="02040503050406030204" pitchFamily="18" charset="0"/>
                          <a:ea typeface="Cambria Math" panose="02040503050406030204" pitchFamily="18" charset="0"/>
                        </a:rPr>
                        <m:t>=</m:t>
                      </m:r>
                      <m:nary>
                        <m:naryPr>
                          <m:chr m:val="∑"/>
                          <m:supHide m:val="on"/>
                          <m:ctrlPr>
                            <a:rPr lang="de-DE" b="0" i="1" smtClean="0">
                              <a:latin typeface="Cambria Math" panose="02040503050406030204" pitchFamily="18" charset="0"/>
                              <a:ea typeface="Cambria Math" panose="02040503050406030204" pitchFamily="18" charset="0"/>
                            </a:rPr>
                          </m:ctrlPr>
                        </m:naryPr>
                        <m:sub>
                          <m:r>
                            <m:rPr>
                              <m:brk m:alnAt="7"/>
                            </m:rPr>
                            <a:rPr lang="de-DE" b="0" i="1" smtClean="0">
                              <a:latin typeface="Cambria Math" panose="02040503050406030204" pitchFamily="18" charset="0"/>
                              <a:ea typeface="Cambria Math" panose="02040503050406030204" pitchFamily="18" charset="0"/>
                            </a:rPr>
                            <m:t>𝑤</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𝑊</m:t>
                          </m:r>
                        </m:sub>
                        <m:sup/>
                        <m:e>
                          <m:r>
                            <a:rPr lang="de-DE" i="1">
                              <a:latin typeface="Cambria Math" panose="02040503050406030204" pitchFamily="18" charset="0"/>
                            </a:rPr>
                            <m:t>𝐼</m:t>
                          </m:r>
                          <m:d>
                            <m:dPr>
                              <m:ctrlPr>
                                <a:rPr lang="de-DE" i="1">
                                  <a:latin typeface="Cambria Math" panose="02040503050406030204" pitchFamily="18" charset="0"/>
                                </a:rPr>
                              </m:ctrlPr>
                            </m:dPr>
                            <m:e>
                              <m:r>
                                <a:rPr lang="de-DE" i="1">
                                  <a:latin typeface="Cambria Math" panose="02040503050406030204" pitchFamily="18" charset="0"/>
                                  <a:ea typeface="Cambria Math" panose="02040503050406030204" pitchFamily="18" charset="0"/>
                                </a:rPr>
                                <m:t>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𝑤</m:t>
                              </m:r>
                            </m:e>
                          </m:d>
                          <m:r>
                            <a:rPr lang="de-DE" b="0" i="1" smtClean="0">
                              <a:latin typeface="Cambria Math" panose="02040503050406030204" pitchFamily="18" charset="0"/>
                              <a:ea typeface="Cambria Math" panose="02040503050406030204" pitchFamily="18" charset="0"/>
                            </a:rPr>
                            <m:t>𝑃</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m:t>
                          </m:r>
                          <m:r>
                            <a:rPr lang="de-DE" b="0" i="1" smtClean="0">
                              <a:latin typeface="Cambria Math" panose="02040503050406030204" pitchFamily="18" charset="0"/>
                              <a:ea typeface="Cambria Math" panose="02040503050406030204" pitchFamily="18" charset="0"/>
                            </a:rPr>
                            <m:t>)</m:t>
                          </m:r>
                        </m:e>
                      </m:nary>
                    </m:oMath>
                  </m:oMathPara>
                </a14:m>
                <a:endParaRPr lang="de-DE" dirty="0"/>
              </a:p>
            </p:txBody>
          </p:sp>
        </mc:Choice>
        <mc:Fallback xmlns="">
          <p:sp>
            <p:nvSpPr>
              <p:cNvPr id="3" name="Textfeld 2"/>
              <p:cNvSpPr txBox="1">
                <a:spLocks noRot="1" noChangeAspect="1" noMove="1" noResize="1" noEditPoints="1" noAdjustHandles="1" noChangeArrowheads="1" noChangeShapeType="1" noTextEdit="1"/>
              </p:cNvSpPr>
              <p:nvPr/>
            </p:nvSpPr>
            <p:spPr>
              <a:xfrm>
                <a:off x="1328790" y="1419622"/>
                <a:ext cx="5763490" cy="2769476"/>
              </a:xfrm>
              <a:prstGeom prst="rect">
                <a:avLst/>
              </a:prstGeom>
              <a:blipFill rotWithShape="0">
                <a:blip r:embed="rId2"/>
                <a:stretch>
                  <a:fillRect l="-317" t="-441" b="-36344"/>
                </a:stretch>
              </a:blipFill>
            </p:spPr>
            <p:txBody>
              <a:bodyPr/>
              <a:lstStyle/>
              <a:p>
                <a:r>
                  <a:rPr lang="de-DE">
                    <a:noFill/>
                  </a:rPr>
                  <a:t> </a:t>
                </a:r>
              </a:p>
            </p:txBody>
          </p:sp>
        </mc:Fallback>
      </mc:AlternateContent>
      <p:sp>
        <p:nvSpPr>
          <p:cNvPr id="8" name="Titel 1"/>
          <p:cNvSpPr txBox="1">
            <a:spLocks/>
          </p:cNvSpPr>
          <p:nvPr/>
        </p:nvSpPr>
        <p:spPr>
          <a:xfrm>
            <a:off x="6516216" y="-10176"/>
            <a:ext cx="2232248" cy="752432"/>
          </a:xfrm>
          <a:prstGeom prst="rect">
            <a:avLst/>
          </a:prstGeom>
        </p:spPr>
        <p:txBody>
          <a:bodyPr vert="horz" lIns="68589" tIns="34295" rIns="68589" bIns="34295" rtlCol="0" anchor="b">
            <a:normAutofit fontScale="97500"/>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r>
              <a:rPr lang="en-US" sz="1400" i="1" dirty="0" smtClean="0">
                <a:solidFill>
                  <a:schemeClr val="bg1">
                    <a:lumMod val="75000"/>
                  </a:schemeClr>
                </a:solidFill>
              </a:rPr>
              <a:t>Possible World Semantics</a:t>
            </a:r>
            <a:r>
              <a:rPr lang="en-US" sz="1400" dirty="0" smtClean="0"/>
              <a:t/>
            </a:r>
            <a:br>
              <a:rPr lang="en-US" sz="1400" dirty="0" smtClean="0"/>
            </a:br>
            <a:endParaRPr lang="en-US" dirty="0"/>
          </a:p>
        </p:txBody>
      </p:sp>
      <p:pic>
        <p:nvPicPr>
          <p:cNvPr id="7" name="Grafik 6"/>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30998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Possible</a:t>
            </a:r>
            <a:r>
              <a:rPr lang="de-DE" dirty="0" smtClean="0"/>
              <a:t> </a:t>
            </a:r>
            <a:r>
              <a:rPr lang="de-DE" dirty="0" err="1" smtClean="0"/>
              <a:t>Worlds</a:t>
            </a:r>
            <a:r>
              <a:rPr lang="de-DE" dirty="0" smtClean="0"/>
              <a:t>: </a:t>
            </a:r>
            <a:r>
              <a:rPr lang="de-DE" dirty="0" err="1" smtClean="0"/>
              <a:t>Example</a:t>
            </a:r>
            <a:r>
              <a:rPr lang="de-DE" dirty="0" smtClean="0"/>
              <a:t> II</a:t>
            </a:r>
            <a:endParaRPr lang="de-DE" dirty="0"/>
          </a:p>
        </p:txBody>
      </p:sp>
      <p:sp>
        <p:nvSpPr>
          <p:cNvPr id="5" name="Ellipse 4"/>
          <p:cNvSpPr/>
          <p:nvPr/>
        </p:nvSpPr>
        <p:spPr>
          <a:xfrm rot="20293097">
            <a:off x="1479107" y="1167544"/>
            <a:ext cx="360040" cy="8640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1501945" y="137390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1654345" y="1445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547664" y="15899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1717969" y="18779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1691680" y="16356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0293097">
            <a:off x="2142232" y="1305165"/>
            <a:ext cx="711400"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2222025" y="15899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2294033" y="14916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2510057" y="15636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2438049" y="13476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2627784" y="1445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rot="18898335">
            <a:off x="1758545" y="2077722"/>
            <a:ext cx="695006"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1907704" y="22348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1946313" y="24477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176306" y="230642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2250430" y="20489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2294032" y="21624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rot="244836">
            <a:off x="2565181" y="3694972"/>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2636111" y="38175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2897854" y="37455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3185886" y="386324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2897854" y="38895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3041870" y="37912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rot="3428923">
            <a:off x="3008469" y="1299584"/>
            <a:ext cx="620087"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3169904" y="12433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p:cNvSpPr/>
          <p:nvPr/>
        </p:nvSpPr>
        <p:spPr>
          <a:xfrm>
            <a:off x="3275856" y="13476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3215623" y="148163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3400442" y="16356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3374153" y="15179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rot="20527405">
            <a:off x="2361533" y="2070300"/>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2445306" y="23158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2654073" y="23276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2734465" y="21478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2909121" y="226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3086121" y="20758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rot="3039146">
            <a:off x="4098691" y="1047596"/>
            <a:ext cx="220310" cy="7301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a:off x="4283968" y="13764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4139952" y="13476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4139952" y="14916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p:cNvSpPr/>
          <p:nvPr/>
        </p:nvSpPr>
        <p:spPr>
          <a:xfrm>
            <a:off x="3995936" y="15636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p:cNvSpPr/>
          <p:nvPr/>
        </p:nvSpPr>
        <p:spPr>
          <a:xfrm>
            <a:off x="4355976" y="12298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rot="4116951">
            <a:off x="3501762" y="243596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a:off x="3839747" y="22379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a:off x="3839747" y="245402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p:nvPr/>
        </p:nvSpPr>
        <p:spPr>
          <a:xfrm>
            <a:off x="4055771" y="2598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p:cNvSpPr/>
          <p:nvPr/>
        </p:nvSpPr>
        <p:spPr>
          <a:xfrm>
            <a:off x="3957474" y="26437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a:off x="4094233" y="28860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rot="2741577">
            <a:off x="1576663" y="2817894"/>
            <a:ext cx="947853" cy="48757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p:cNvSpPr/>
          <p:nvPr/>
        </p:nvSpPr>
        <p:spPr>
          <a:xfrm>
            <a:off x="1763688" y="27877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p:cNvSpPr/>
          <p:nvPr/>
        </p:nvSpPr>
        <p:spPr>
          <a:xfrm>
            <a:off x="1861985" y="30300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p:cNvSpPr/>
          <p:nvPr/>
        </p:nvSpPr>
        <p:spPr>
          <a:xfrm>
            <a:off x="2123728" y="2931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p:cNvSpPr/>
          <p:nvPr/>
        </p:nvSpPr>
        <p:spPr>
          <a:xfrm>
            <a:off x="2150017" y="33181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p:cNvSpPr/>
          <p:nvPr/>
        </p:nvSpPr>
        <p:spPr>
          <a:xfrm>
            <a:off x="2222025" y="31020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p:cNvSpPr/>
          <p:nvPr/>
        </p:nvSpPr>
        <p:spPr>
          <a:xfrm rot="4116951">
            <a:off x="2437344" y="2784644"/>
            <a:ext cx="719179" cy="506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a:off x="2627784" y="28860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p:cNvSpPr/>
          <p:nvPr/>
        </p:nvSpPr>
        <p:spPr>
          <a:xfrm>
            <a:off x="2780184" y="30384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a:off x="2932584" y="31908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p:cNvSpPr/>
          <p:nvPr/>
        </p:nvSpPr>
        <p:spPr>
          <a:xfrm>
            <a:off x="2870097" y="28597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2627784" y="31478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p:cNvSpPr/>
          <p:nvPr/>
        </p:nvSpPr>
        <p:spPr>
          <a:xfrm rot="4116951">
            <a:off x="2954434" y="2829939"/>
            <a:ext cx="964844" cy="3684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3230137" y="267004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p:cNvSpPr/>
          <p:nvPr/>
        </p:nvSpPr>
        <p:spPr>
          <a:xfrm>
            <a:off x="3446161" y="281406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3275856" y="29580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p:cNvSpPr/>
          <p:nvPr/>
        </p:nvSpPr>
        <p:spPr>
          <a:xfrm>
            <a:off x="3491880" y="30037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p:cNvSpPr/>
          <p:nvPr/>
        </p:nvSpPr>
        <p:spPr>
          <a:xfrm>
            <a:off x="3518169" y="33181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p:cNvSpPr/>
          <p:nvPr/>
        </p:nvSpPr>
        <p:spPr>
          <a:xfrm rot="18415080">
            <a:off x="1778459" y="3810455"/>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1933993" y="415592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p:cNvSpPr/>
          <p:nvPr/>
        </p:nvSpPr>
        <p:spPr>
          <a:xfrm>
            <a:off x="2006001" y="39399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p:cNvSpPr/>
          <p:nvPr/>
        </p:nvSpPr>
        <p:spPr>
          <a:xfrm>
            <a:off x="2150017" y="40119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p:cNvSpPr/>
          <p:nvPr/>
        </p:nvSpPr>
        <p:spPr>
          <a:xfrm>
            <a:off x="2123728" y="386789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2267744" y="37238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p:cNvSpPr/>
          <p:nvPr/>
        </p:nvSpPr>
        <p:spPr>
          <a:xfrm rot="5400000">
            <a:off x="3999213" y="1971559"/>
            <a:ext cx="1015238"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p:cNvSpPr/>
          <p:nvPr/>
        </p:nvSpPr>
        <p:spPr>
          <a:xfrm>
            <a:off x="4526281" y="18059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p:cNvSpPr/>
          <p:nvPr/>
        </p:nvSpPr>
        <p:spPr>
          <a:xfrm>
            <a:off x="4427984" y="19236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p:cNvSpPr/>
          <p:nvPr/>
        </p:nvSpPr>
        <p:spPr>
          <a:xfrm>
            <a:off x="4526281" y="206769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427984" y="21397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p:cNvSpPr/>
          <p:nvPr/>
        </p:nvSpPr>
        <p:spPr>
          <a:xfrm>
            <a:off x="4499992" y="245402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p:cNvSpPr/>
          <p:nvPr/>
        </p:nvSpPr>
        <p:spPr>
          <a:xfrm rot="8159169">
            <a:off x="3338098" y="363037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p:cNvSpPr/>
          <p:nvPr/>
        </p:nvSpPr>
        <p:spPr>
          <a:xfrm>
            <a:off x="3590177" y="39399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p:cNvSpPr/>
          <p:nvPr/>
        </p:nvSpPr>
        <p:spPr>
          <a:xfrm>
            <a:off x="3707904" y="37501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p:cNvSpPr/>
          <p:nvPr/>
        </p:nvSpPr>
        <p:spPr>
          <a:xfrm>
            <a:off x="3779912" y="386789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p:cNvSpPr/>
          <p:nvPr/>
        </p:nvSpPr>
        <p:spPr>
          <a:xfrm>
            <a:off x="3851920" y="365187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p:cNvSpPr/>
          <p:nvPr/>
        </p:nvSpPr>
        <p:spPr>
          <a:xfrm>
            <a:off x="4022225" y="35078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p:cNvSpPr/>
          <p:nvPr/>
        </p:nvSpPr>
        <p:spPr>
          <a:xfrm rot="10800000">
            <a:off x="4134279" y="3049517"/>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p:cNvSpPr/>
          <p:nvPr/>
        </p:nvSpPr>
        <p:spPr>
          <a:xfrm>
            <a:off x="4238249" y="31561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p:cNvSpPr/>
          <p:nvPr/>
        </p:nvSpPr>
        <p:spPr>
          <a:xfrm>
            <a:off x="4454273" y="31020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p:cNvSpPr/>
          <p:nvPr/>
        </p:nvSpPr>
        <p:spPr>
          <a:xfrm>
            <a:off x="4526281" y="32461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p:cNvSpPr/>
          <p:nvPr/>
        </p:nvSpPr>
        <p:spPr>
          <a:xfrm>
            <a:off x="4670297" y="31020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p:cNvSpPr/>
          <p:nvPr/>
        </p:nvSpPr>
        <p:spPr>
          <a:xfrm>
            <a:off x="4814313" y="31561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p:cNvSpPr/>
          <p:nvPr/>
        </p:nvSpPr>
        <p:spPr>
          <a:xfrm rot="12563548">
            <a:off x="4245850" y="3627532"/>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p:cNvSpPr/>
          <p:nvPr/>
        </p:nvSpPr>
        <p:spPr>
          <a:xfrm>
            <a:off x="4382265" y="357986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p:cNvSpPr/>
          <p:nvPr/>
        </p:nvSpPr>
        <p:spPr>
          <a:xfrm>
            <a:off x="4598289" y="36061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p:cNvSpPr/>
          <p:nvPr/>
        </p:nvSpPr>
        <p:spPr>
          <a:xfrm>
            <a:off x="4670297" y="382217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p:cNvSpPr/>
          <p:nvPr/>
        </p:nvSpPr>
        <p:spPr>
          <a:xfrm>
            <a:off x="4860032" y="37501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p:cNvSpPr/>
          <p:nvPr/>
        </p:nvSpPr>
        <p:spPr>
          <a:xfrm>
            <a:off x="4958329" y="389418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p:cNvSpPr/>
          <p:nvPr/>
        </p:nvSpPr>
        <p:spPr>
          <a:xfrm rot="10800000">
            <a:off x="4782746" y="2447738"/>
            <a:ext cx="566705" cy="4624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p:cNvSpPr/>
          <p:nvPr/>
        </p:nvSpPr>
        <p:spPr>
          <a:xfrm>
            <a:off x="4886321" y="2598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p:cNvSpPr/>
          <p:nvPr/>
        </p:nvSpPr>
        <p:spPr>
          <a:xfrm>
            <a:off x="5148064" y="252603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p:cNvSpPr/>
          <p:nvPr/>
        </p:nvSpPr>
        <p:spPr>
          <a:xfrm>
            <a:off x="4958329" y="27877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p:cNvSpPr/>
          <p:nvPr/>
        </p:nvSpPr>
        <p:spPr>
          <a:xfrm>
            <a:off x="5174353" y="27420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p:cNvSpPr/>
          <p:nvPr/>
        </p:nvSpPr>
        <p:spPr>
          <a:xfrm>
            <a:off x="5030337" y="26437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p:cNvSpPr/>
          <p:nvPr/>
        </p:nvSpPr>
        <p:spPr>
          <a:xfrm rot="9588530">
            <a:off x="4816618" y="1245433"/>
            <a:ext cx="386647" cy="9877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Ellipse 118"/>
          <p:cNvSpPr/>
          <p:nvPr/>
        </p:nvSpPr>
        <p:spPr>
          <a:xfrm>
            <a:off x="4814313" y="137390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Ellipse 119"/>
          <p:cNvSpPr/>
          <p:nvPr/>
        </p:nvSpPr>
        <p:spPr>
          <a:xfrm>
            <a:off x="4966713" y="1445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Ellipse 120"/>
          <p:cNvSpPr/>
          <p:nvPr/>
        </p:nvSpPr>
        <p:spPr>
          <a:xfrm>
            <a:off x="4860032" y="16356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Ellipse 121"/>
          <p:cNvSpPr/>
          <p:nvPr/>
        </p:nvSpPr>
        <p:spPr>
          <a:xfrm>
            <a:off x="5148064" y="185167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Ellipse 122"/>
          <p:cNvSpPr/>
          <p:nvPr/>
        </p:nvSpPr>
        <p:spPr>
          <a:xfrm>
            <a:off x="5030337" y="202197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Ellipse 123"/>
          <p:cNvSpPr/>
          <p:nvPr/>
        </p:nvSpPr>
        <p:spPr>
          <a:xfrm rot="14577653">
            <a:off x="5256763" y="316401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Ellipse 124"/>
          <p:cNvSpPr/>
          <p:nvPr/>
        </p:nvSpPr>
        <p:spPr>
          <a:xfrm rot="2014105">
            <a:off x="5545829" y="29936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Ellipse 125"/>
          <p:cNvSpPr/>
          <p:nvPr/>
        </p:nvSpPr>
        <p:spPr>
          <a:xfrm rot="2014105">
            <a:off x="5609202" y="31426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Ellipse 126"/>
          <p:cNvSpPr/>
          <p:nvPr/>
        </p:nvSpPr>
        <p:spPr>
          <a:xfrm rot="2014105">
            <a:off x="5681210" y="335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Ellipse 127"/>
          <p:cNvSpPr/>
          <p:nvPr/>
        </p:nvSpPr>
        <p:spPr>
          <a:xfrm rot="2014105">
            <a:off x="5739517" y="323728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Ellipse 128"/>
          <p:cNvSpPr/>
          <p:nvPr/>
        </p:nvSpPr>
        <p:spPr>
          <a:xfrm rot="2014105">
            <a:off x="5810509" y="3530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Ellipse 129"/>
          <p:cNvSpPr/>
          <p:nvPr/>
        </p:nvSpPr>
        <p:spPr>
          <a:xfrm rot="6306850">
            <a:off x="5200075" y="2022570"/>
            <a:ext cx="964844" cy="3684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Ellipse 130"/>
          <p:cNvSpPr/>
          <p:nvPr/>
        </p:nvSpPr>
        <p:spPr>
          <a:xfrm>
            <a:off x="5580112" y="24997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Ellipse 131"/>
          <p:cNvSpPr/>
          <p:nvPr/>
        </p:nvSpPr>
        <p:spPr>
          <a:xfrm>
            <a:off x="5534393" y="228371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Ellipse 132"/>
          <p:cNvSpPr/>
          <p:nvPr/>
        </p:nvSpPr>
        <p:spPr>
          <a:xfrm>
            <a:off x="5750417" y="22117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Ellipse 133"/>
          <p:cNvSpPr/>
          <p:nvPr/>
        </p:nvSpPr>
        <p:spPr>
          <a:xfrm>
            <a:off x="5580112" y="206769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Ellipse 134"/>
          <p:cNvSpPr/>
          <p:nvPr/>
        </p:nvSpPr>
        <p:spPr>
          <a:xfrm>
            <a:off x="5724128" y="19236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Ellipse 140"/>
          <p:cNvSpPr/>
          <p:nvPr/>
        </p:nvSpPr>
        <p:spPr>
          <a:xfrm rot="14577653">
            <a:off x="5087331" y="3552096"/>
            <a:ext cx="614366"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Ellipse 141"/>
          <p:cNvSpPr/>
          <p:nvPr/>
        </p:nvSpPr>
        <p:spPr>
          <a:xfrm rot="2014105">
            <a:off x="5309541" y="35253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Ellipse 142"/>
          <p:cNvSpPr/>
          <p:nvPr/>
        </p:nvSpPr>
        <p:spPr>
          <a:xfrm rot="2014105">
            <a:off x="5461941" y="36777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Ellipse 143"/>
          <p:cNvSpPr/>
          <p:nvPr/>
        </p:nvSpPr>
        <p:spPr>
          <a:xfrm rot="2014105">
            <a:off x="5444924" y="38767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p:cNvSpPr/>
          <p:nvPr/>
        </p:nvSpPr>
        <p:spPr>
          <a:xfrm rot="2014105">
            <a:off x="5300908" y="366933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Ellipse 145"/>
          <p:cNvSpPr/>
          <p:nvPr/>
        </p:nvSpPr>
        <p:spPr>
          <a:xfrm rot="2014105">
            <a:off x="5372916" y="37544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p:cNvSpPr/>
          <p:nvPr/>
        </p:nvSpPr>
        <p:spPr>
          <a:xfrm rot="20527405">
            <a:off x="5298683" y="129240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p:cNvSpPr/>
          <p:nvPr/>
        </p:nvSpPr>
        <p:spPr>
          <a:xfrm>
            <a:off x="5382456" y="153793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p:cNvSpPr/>
          <p:nvPr/>
        </p:nvSpPr>
        <p:spPr>
          <a:xfrm>
            <a:off x="5591223" y="15497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p:cNvSpPr/>
          <p:nvPr/>
        </p:nvSpPr>
        <p:spPr>
          <a:xfrm>
            <a:off x="5671615" y="13699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Ellipse 152"/>
          <p:cNvSpPr/>
          <p:nvPr/>
        </p:nvSpPr>
        <p:spPr>
          <a:xfrm>
            <a:off x="5842196" y="14063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p:cNvSpPr/>
          <p:nvPr/>
        </p:nvSpPr>
        <p:spPr>
          <a:xfrm>
            <a:off x="6023271" y="129796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54"/>
          <p:cNvSpPr/>
          <p:nvPr/>
        </p:nvSpPr>
        <p:spPr>
          <a:xfrm rot="4116951">
            <a:off x="5799206" y="2529931"/>
            <a:ext cx="719179" cy="506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Ellipse 155"/>
          <p:cNvSpPr/>
          <p:nvPr/>
        </p:nvSpPr>
        <p:spPr>
          <a:xfrm>
            <a:off x="5989646" y="26313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Ellipse 156"/>
          <p:cNvSpPr/>
          <p:nvPr/>
        </p:nvSpPr>
        <p:spPr>
          <a:xfrm>
            <a:off x="6135935" y="28860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Ellipse 157"/>
          <p:cNvSpPr/>
          <p:nvPr/>
        </p:nvSpPr>
        <p:spPr>
          <a:xfrm>
            <a:off x="6294446" y="29361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Ellipse 158"/>
          <p:cNvSpPr/>
          <p:nvPr/>
        </p:nvSpPr>
        <p:spPr>
          <a:xfrm>
            <a:off x="6159877" y="25867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Ellipse 159"/>
          <p:cNvSpPr/>
          <p:nvPr/>
        </p:nvSpPr>
        <p:spPr>
          <a:xfrm>
            <a:off x="5989646" y="28931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Ellipse 160"/>
          <p:cNvSpPr/>
          <p:nvPr/>
        </p:nvSpPr>
        <p:spPr>
          <a:xfrm rot="244836">
            <a:off x="6084837" y="3220579"/>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Ellipse 161"/>
          <p:cNvSpPr/>
          <p:nvPr/>
        </p:nvSpPr>
        <p:spPr>
          <a:xfrm>
            <a:off x="6155767" y="33431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Ellipse 162"/>
          <p:cNvSpPr/>
          <p:nvPr/>
        </p:nvSpPr>
        <p:spPr>
          <a:xfrm>
            <a:off x="6417510" y="32711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Ellipse 163"/>
          <p:cNvSpPr/>
          <p:nvPr/>
        </p:nvSpPr>
        <p:spPr>
          <a:xfrm>
            <a:off x="6705542" y="3388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Ellipse 164"/>
          <p:cNvSpPr/>
          <p:nvPr/>
        </p:nvSpPr>
        <p:spPr>
          <a:xfrm>
            <a:off x="6519139" y="3388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Ellipse 165"/>
          <p:cNvSpPr/>
          <p:nvPr/>
        </p:nvSpPr>
        <p:spPr>
          <a:xfrm>
            <a:off x="6561526" y="331684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rot="4116951">
            <a:off x="5925172" y="1848300"/>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Ellipse 167"/>
          <p:cNvSpPr/>
          <p:nvPr/>
        </p:nvSpPr>
        <p:spPr>
          <a:xfrm>
            <a:off x="6263157" y="165033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Ellipse 168"/>
          <p:cNvSpPr/>
          <p:nvPr/>
        </p:nvSpPr>
        <p:spPr>
          <a:xfrm>
            <a:off x="6263157" y="18663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p:cNvSpPr/>
          <p:nvPr/>
        </p:nvSpPr>
        <p:spPr>
          <a:xfrm>
            <a:off x="6479181" y="201037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Ellipse 170"/>
          <p:cNvSpPr/>
          <p:nvPr/>
        </p:nvSpPr>
        <p:spPr>
          <a:xfrm>
            <a:off x="6380884" y="20560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Ellipse 171"/>
          <p:cNvSpPr/>
          <p:nvPr/>
        </p:nvSpPr>
        <p:spPr>
          <a:xfrm>
            <a:off x="6517643" y="2298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Ellipse 173"/>
          <p:cNvSpPr/>
          <p:nvPr/>
        </p:nvSpPr>
        <p:spPr>
          <a:xfrm rot="20293097">
            <a:off x="6012921" y="3612516"/>
            <a:ext cx="711400"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Ellipse 174"/>
          <p:cNvSpPr/>
          <p:nvPr/>
        </p:nvSpPr>
        <p:spPr>
          <a:xfrm>
            <a:off x="6103339" y="38895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Ellipse 175"/>
          <p:cNvSpPr/>
          <p:nvPr/>
        </p:nvSpPr>
        <p:spPr>
          <a:xfrm>
            <a:off x="6175347" y="37912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Ellipse 176"/>
          <p:cNvSpPr/>
          <p:nvPr/>
        </p:nvSpPr>
        <p:spPr>
          <a:xfrm>
            <a:off x="6391371" y="38632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Ellipse 177"/>
          <p:cNvSpPr/>
          <p:nvPr/>
        </p:nvSpPr>
        <p:spPr>
          <a:xfrm>
            <a:off x="6319363" y="37501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Ellipse 178"/>
          <p:cNvSpPr/>
          <p:nvPr/>
        </p:nvSpPr>
        <p:spPr>
          <a:xfrm>
            <a:off x="6549762" y="36948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feld 179"/>
          <p:cNvSpPr txBox="1"/>
          <p:nvPr/>
        </p:nvSpPr>
        <p:spPr>
          <a:xfrm>
            <a:off x="1648743" y="989842"/>
            <a:ext cx="356349" cy="440121"/>
          </a:xfrm>
          <a:prstGeom prst="rect">
            <a:avLst/>
          </a:prstGeom>
          <a:noFill/>
        </p:spPr>
        <p:txBody>
          <a:bodyPr wrap="square" rtlCol="0">
            <a:spAutoFit/>
          </a:bodyPr>
          <a:lstStyle/>
          <a:p>
            <a:r>
              <a:rPr lang="de-DE" sz="2000" b="1" dirty="0" smtClean="0"/>
              <a:t>A</a:t>
            </a:r>
            <a:endParaRPr lang="de-DE" sz="2000" b="1" dirty="0"/>
          </a:p>
        </p:txBody>
      </p:sp>
      <p:sp>
        <p:nvSpPr>
          <p:cNvPr id="181" name="Textfeld 180"/>
          <p:cNvSpPr txBox="1"/>
          <p:nvPr/>
        </p:nvSpPr>
        <p:spPr>
          <a:xfrm>
            <a:off x="2209085" y="1006100"/>
            <a:ext cx="356349" cy="400110"/>
          </a:xfrm>
          <a:prstGeom prst="rect">
            <a:avLst/>
          </a:prstGeom>
          <a:noFill/>
        </p:spPr>
        <p:txBody>
          <a:bodyPr wrap="square" rtlCol="0">
            <a:spAutoFit/>
          </a:bodyPr>
          <a:lstStyle/>
          <a:p>
            <a:r>
              <a:rPr lang="de-DE" sz="2000" b="1" dirty="0" smtClean="0"/>
              <a:t>B</a:t>
            </a:r>
            <a:endParaRPr lang="de-DE" sz="2000" b="1" dirty="0"/>
          </a:p>
        </p:txBody>
      </p:sp>
      <p:sp>
        <p:nvSpPr>
          <p:cNvPr id="182" name="Textfeld 181"/>
          <p:cNvSpPr txBox="1"/>
          <p:nvPr/>
        </p:nvSpPr>
        <p:spPr>
          <a:xfrm>
            <a:off x="1547664" y="2054483"/>
            <a:ext cx="323954" cy="400110"/>
          </a:xfrm>
          <a:prstGeom prst="rect">
            <a:avLst/>
          </a:prstGeom>
          <a:noFill/>
        </p:spPr>
        <p:txBody>
          <a:bodyPr wrap="square" rtlCol="0">
            <a:spAutoFit/>
          </a:bodyPr>
          <a:lstStyle/>
          <a:p>
            <a:r>
              <a:rPr lang="de-DE" sz="2000" b="1" dirty="0" smtClean="0"/>
              <a:t>G</a:t>
            </a:r>
            <a:endParaRPr lang="de-DE" sz="2000" b="1" dirty="0"/>
          </a:p>
        </p:txBody>
      </p:sp>
      <p:sp>
        <p:nvSpPr>
          <p:cNvPr id="183" name="Textfeld 182"/>
          <p:cNvSpPr txBox="1"/>
          <p:nvPr/>
        </p:nvSpPr>
        <p:spPr>
          <a:xfrm>
            <a:off x="3914046" y="1025224"/>
            <a:ext cx="323954" cy="400110"/>
          </a:xfrm>
          <a:prstGeom prst="rect">
            <a:avLst/>
          </a:prstGeom>
          <a:noFill/>
        </p:spPr>
        <p:txBody>
          <a:bodyPr wrap="square" rtlCol="0">
            <a:spAutoFit/>
          </a:bodyPr>
          <a:lstStyle/>
          <a:p>
            <a:r>
              <a:rPr lang="de-DE" sz="2000" b="1" dirty="0" smtClean="0"/>
              <a:t>D</a:t>
            </a:r>
            <a:endParaRPr lang="de-DE" sz="2000" b="1" dirty="0"/>
          </a:p>
        </p:txBody>
      </p:sp>
      <p:sp>
        <p:nvSpPr>
          <p:cNvPr id="184" name="Textfeld 183"/>
          <p:cNvSpPr txBox="1"/>
          <p:nvPr/>
        </p:nvSpPr>
        <p:spPr>
          <a:xfrm>
            <a:off x="4924014" y="1040621"/>
            <a:ext cx="323954" cy="400110"/>
          </a:xfrm>
          <a:prstGeom prst="rect">
            <a:avLst/>
          </a:prstGeom>
          <a:noFill/>
        </p:spPr>
        <p:txBody>
          <a:bodyPr wrap="square" rtlCol="0">
            <a:spAutoFit/>
          </a:bodyPr>
          <a:lstStyle/>
          <a:p>
            <a:r>
              <a:rPr lang="de-DE" sz="2000" b="1" dirty="0" smtClean="0"/>
              <a:t>E</a:t>
            </a:r>
            <a:endParaRPr lang="de-DE" sz="2000" b="1" dirty="0"/>
          </a:p>
        </p:txBody>
      </p:sp>
      <p:sp>
        <p:nvSpPr>
          <p:cNvPr id="185" name="Textfeld 184"/>
          <p:cNvSpPr txBox="1"/>
          <p:nvPr/>
        </p:nvSpPr>
        <p:spPr>
          <a:xfrm>
            <a:off x="6163893" y="1061046"/>
            <a:ext cx="323954" cy="400110"/>
          </a:xfrm>
          <a:prstGeom prst="rect">
            <a:avLst/>
          </a:prstGeom>
          <a:noFill/>
        </p:spPr>
        <p:txBody>
          <a:bodyPr wrap="square" rtlCol="0">
            <a:spAutoFit/>
          </a:bodyPr>
          <a:lstStyle/>
          <a:p>
            <a:r>
              <a:rPr lang="de-DE" sz="2000" b="1" dirty="0" smtClean="0"/>
              <a:t>F</a:t>
            </a:r>
            <a:endParaRPr lang="de-DE" sz="2000" b="1" dirty="0"/>
          </a:p>
        </p:txBody>
      </p:sp>
      <p:sp>
        <p:nvSpPr>
          <p:cNvPr id="186" name="Textfeld 185"/>
          <p:cNvSpPr txBox="1"/>
          <p:nvPr/>
        </p:nvSpPr>
        <p:spPr>
          <a:xfrm>
            <a:off x="3362105" y="1051924"/>
            <a:ext cx="323954" cy="400110"/>
          </a:xfrm>
          <a:prstGeom prst="rect">
            <a:avLst/>
          </a:prstGeom>
          <a:noFill/>
        </p:spPr>
        <p:txBody>
          <a:bodyPr wrap="square" rtlCol="0">
            <a:spAutoFit/>
          </a:bodyPr>
          <a:lstStyle/>
          <a:p>
            <a:r>
              <a:rPr lang="de-DE" sz="2000" b="1" dirty="0" smtClean="0"/>
              <a:t>C</a:t>
            </a:r>
            <a:endParaRPr lang="de-DE" sz="2000" b="1" dirty="0"/>
          </a:p>
        </p:txBody>
      </p:sp>
      <p:sp>
        <p:nvSpPr>
          <p:cNvPr id="187" name="Textfeld 186"/>
          <p:cNvSpPr txBox="1"/>
          <p:nvPr/>
        </p:nvSpPr>
        <p:spPr>
          <a:xfrm>
            <a:off x="2520839" y="1763354"/>
            <a:ext cx="323954" cy="400110"/>
          </a:xfrm>
          <a:prstGeom prst="rect">
            <a:avLst/>
          </a:prstGeom>
          <a:noFill/>
        </p:spPr>
        <p:txBody>
          <a:bodyPr wrap="square" rtlCol="0">
            <a:spAutoFit/>
          </a:bodyPr>
          <a:lstStyle/>
          <a:p>
            <a:r>
              <a:rPr lang="de-DE" sz="2000" b="1" dirty="0" smtClean="0"/>
              <a:t>H</a:t>
            </a:r>
            <a:endParaRPr lang="de-DE" sz="2000" b="1" dirty="0"/>
          </a:p>
        </p:txBody>
      </p:sp>
      <p:sp>
        <p:nvSpPr>
          <p:cNvPr id="188" name="Textfeld 187"/>
          <p:cNvSpPr txBox="1"/>
          <p:nvPr/>
        </p:nvSpPr>
        <p:spPr>
          <a:xfrm>
            <a:off x="3821198" y="1844166"/>
            <a:ext cx="323954" cy="400110"/>
          </a:xfrm>
          <a:prstGeom prst="rect">
            <a:avLst/>
          </a:prstGeom>
          <a:noFill/>
        </p:spPr>
        <p:txBody>
          <a:bodyPr wrap="square" rtlCol="0">
            <a:spAutoFit/>
          </a:bodyPr>
          <a:lstStyle/>
          <a:p>
            <a:r>
              <a:rPr lang="de-DE" sz="2000" b="1" dirty="0" smtClean="0"/>
              <a:t>I</a:t>
            </a:r>
            <a:endParaRPr lang="de-DE" sz="2000" b="1" dirty="0"/>
          </a:p>
        </p:txBody>
      </p:sp>
      <p:sp>
        <p:nvSpPr>
          <p:cNvPr id="189" name="Textfeld 188"/>
          <p:cNvSpPr txBox="1"/>
          <p:nvPr/>
        </p:nvSpPr>
        <p:spPr>
          <a:xfrm>
            <a:off x="4582566" y="1958545"/>
            <a:ext cx="323954" cy="400110"/>
          </a:xfrm>
          <a:prstGeom prst="rect">
            <a:avLst/>
          </a:prstGeom>
          <a:noFill/>
        </p:spPr>
        <p:txBody>
          <a:bodyPr wrap="square" rtlCol="0">
            <a:spAutoFit/>
          </a:bodyPr>
          <a:lstStyle/>
          <a:p>
            <a:r>
              <a:rPr lang="de-DE" sz="2000" b="1" dirty="0" smtClean="0"/>
              <a:t>J</a:t>
            </a:r>
            <a:endParaRPr lang="de-DE" sz="2000" b="1" dirty="0"/>
          </a:p>
        </p:txBody>
      </p:sp>
      <p:sp>
        <p:nvSpPr>
          <p:cNvPr id="190" name="Textfeld 189"/>
          <p:cNvSpPr txBox="1"/>
          <p:nvPr/>
        </p:nvSpPr>
        <p:spPr>
          <a:xfrm>
            <a:off x="5822425" y="1958545"/>
            <a:ext cx="323954" cy="400110"/>
          </a:xfrm>
          <a:prstGeom prst="rect">
            <a:avLst/>
          </a:prstGeom>
          <a:noFill/>
        </p:spPr>
        <p:txBody>
          <a:bodyPr wrap="square" rtlCol="0">
            <a:spAutoFit/>
          </a:bodyPr>
          <a:lstStyle/>
          <a:p>
            <a:r>
              <a:rPr lang="de-DE" sz="2000" b="1" dirty="0" smtClean="0"/>
              <a:t>K</a:t>
            </a:r>
            <a:endParaRPr lang="de-DE" sz="2000" b="1" dirty="0"/>
          </a:p>
        </p:txBody>
      </p:sp>
      <p:sp>
        <p:nvSpPr>
          <p:cNvPr id="191" name="Textfeld 190"/>
          <p:cNvSpPr txBox="1"/>
          <p:nvPr/>
        </p:nvSpPr>
        <p:spPr>
          <a:xfrm>
            <a:off x="6424146" y="1566900"/>
            <a:ext cx="323954" cy="400110"/>
          </a:xfrm>
          <a:prstGeom prst="rect">
            <a:avLst/>
          </a:prstGeom>
          <a:noFill/>
        </p:spPr>
        <p:txBody>
          <a:bodyPr wrap="square" rtlCol="0">
            <a:spAutoFit/>
          </a:bodyPr>
          <a:lstStyle/>
          <a:p>
            <a:r>
              <a:rPr lang="de-DE" sz="2000" b="1" dirty="0" smtClean="0"/>
              <a:t>L</a:t>
            </a:r>
            <a:endParaRPr lang="de-DE" sz="2000" b="1" dirty="0"/>
          </a:p>
        </p:txBody>
      </p:sp>
      <p:sp>
        <p:nvSpPr>
          <p:cNvPr id="192" name="Textfeld 191"/>
          <p:cNvSpPr txBox="1"/>
          <p:nvPr/>
        </p:nvSpPr>
        <p:spPr>
          <a:xfrm>
            <a:off x="1510521" y="3084190"/>
            <a:ext cx="323954" cy="400110"/>
          </a:xfrm>
          <a:prstGeom prst="rect">
            <a:avLst/>
          </a:prstGeom>
          <a:noFill/>
        </p:spPr>
        <p:txBody>
          <a:bodyPr wrap="square" rtlCol="0">
            <a:spAutoFit/>
          </a:bodyPr>
          <a:lstStyle/>
          <a:p>
            <a:r>
              <a:rPr lang="de-DE" sz="2000" b="1" dirty="0" smtClean="0"/>
              <a:t>M</a:t>
            </a:r>
            <a:endParaRPr lang="de-DE" sz="2000" b="1" dirty="0"/>
          </a:p>
        </p:txBody>
      </p:sp>
      <p:sp>
        <p:nvSpPr>
          <p:cNvPr id="193" name="Textfeld 192"/>
          <p:cNvSpPr txBox="1"/>
          <p:nvPr/>
        </p:nvSpPr>
        <p:spPr>
          <a:xfrm>
            <a:off x="2279657" y="2518422"/>
            <a:ext cx="323954" cy="400110"/>
          </a:xfrm>
          <a:prstGeom prst="rect">
            <a:avLst/>
          </a:prstGeom>
          <a:noFill/>
        </p:spPr>
        <p:txBody>
          <a:bodyPr wrap="square" rtlCol="0">
            <a:spAutoFit/>
          </a:bodyPr>
          <a:lstStyle/>
          <a:p>
            <a:r>
              <a:rPr lang="de-DE" sz="2000" b="1" dirty="0" smtClean="0"/>
              <a:t>N</a:t>
            </a:r>
            <a:endParaRPr lang="de-DE" sz="2000" b="1" dirty="0"/>
          </a:p>
        </p:txBody>
      </p:sp>
      <p:sp>
        <p:nvSpPr>
          <p:cNvPr id="195" name="Textfeld 194"/>
          <p:cNvSpPr txBox="1"/>
          <p:nvPr/>
        </p:nvSpPr>
        <p:spPr>
          <a:xfrm>
            <a:off x="3381637" y="2423100"/>
            <a:ext cx="323954" cy="400110"/>
          </a:xfrm>
          <a:prstGeom prst="rect">
            <a:avLst/>
          </a:prstGeom>
          <a:noFill/>
        </p:spPr>
        <p:txBody>
          <a:bodyPr wrap="square" rtlCol="0">
            <a:spAutoFit/>
          </a:bodyPr>
          <a:lstStyle/>
          <a:p>
            <a:r>
              <a:rPr lang="de-DE" sz="2000" b="1" dirty="0" smtClean="0"/>
              <a:t>O</a:t>
            </a:r>
            <a:endParaRPr lang="de-DE" sz="2000" b="1" dirty="0"/>
          </a:p>
        </p:txBody>
      </p:sp>
      <p:sp>
        <p:nvSpPr>
          <p:cNvPr id="197" name="Textfeld 196"/>
          <p:cNvSpPr txBox="1"/>
          <p:nvPr/>
        </p:nvSpPr>
        <p:spPr>
          <a:xfrm>
            <a:off x="4398208" y="2721969"/>
            <a:ext cx="323954" cy="400110"/>
          </a:xfrm>
          <a:prstGeom prst="rect">
            <a:avLst/>
          </a:prstGeom>
          <a:noFill/>
        </p:spPr>
        <p:txBody>
          <a:bodyPr wrap="square" rtlCol="0">
            <a:spAutoFit/>
          </a:bodyPr>
          <a:lstStyle/>
          <a:p>
            <a:r>
              <a:rPr lang="de-DE" sz="2000" b="1" dirty="0" smtClean="0"/>
              <a:t>P</a:t>
            </a:r>
            <a:endParaRPr lang="de-DE" sz="2000" b="1" dirty="0"/>
          </a:p>
        </p:txBody>
      </p:sp>
      <p:sp>
        <p:nvSpPr>
          <p:cNvPr id="198" name="Textfeld 197"/>
          <p:cNvSpPr txBox="1"/>
          <p:nvPr/>
        </p:nvSpPr>
        <p:spPr>
          <a:xfrm>
            <a:off x="5020785" y="2149011"/>
            <a:ext cx="323954" cy="400110"/>
          </a:xfrm>
          <a:prstGeom prst="rect">
            <a:avLst/>
          </a:prstGeom>
          <a:noFill/>
        </p:spPr>
        <p:txBody>
          <a:bodyPr wrap="square" rtlCol="0">
            <a:spAutoFit/>
          </a:bodyPr>
          <a:lstStyle/>
          <a:p>
            <a:r>
              <a:rPr lang="de-DE" sz="2000" b="1" dirty="0" smtClean="0"/>
              <a:t>Q</a:t>
            </a:r>
            <a:endParaRPr lang="de-DE" sz="2000" b="1" dirty="0"/>
          </a:p>
        </p:txBody>
      </p:sp>
      <p:sp>
        <p:nvSpPr>
          <p:cNvPr id="199" name="Textfeld 198"/>
          <p:cNvSpPr txBox="1"/>
          <p:nvPr/>
        </p:nvSpPr>
        <p:spPr>
          <a:xfrm>
            <a:off x="5520520" y="2624738"/>
            <a:ext cx="323954" cy="400110"/>
          </a:xfrm>
          <a:prstGeom prst="rect">
            <a:avLst/>
          </a:prstGeom>
          <a:noFill/>
        </p:spPr>
        <p:txBody>
          <a:bodyPr wrap="square" rtlCol="0">
            <a:spAutoFit/>
          </a:bodyPr>
          <a:lstStyle/>
          <a:p>
            <a:r>
              <a:rPr lang="de-DE" sz="2000" b="1" dirty="0" smtClean="0"/>
              <a:t>R</a:t>
            </a:r>
            <a:endParaRPr lang="de-DE" sz="2000" b="1" dirty="0"/>
          </a:p>
        </p:txBody>
      </p:sp>
      <p:sp>
        <p:nvSpPr>
          <p:cNvPr id="201" name="Textfeld 200"/>
          <p:cNvSpPr txBox="1"/>
          <p:nvPr/>
        </p:nvSpPr>
        <p:spPr>
          <a:xfrm>
            <a:off x="1731303" y="3627574"/>
            <a:ext cx="323954" cy="400110"/>
          </a:xfrm>
          <a:prstGeom prst="rect">
            <a:avLst/>
          </a:prstGeom>
          <a:noFill/>
        </p:spPr>
        <p:txBody>
          <a:bodyPr wrap="square" rtlCol="0">
            <a:spAutoFit/>
          </a:bodyPr>
          <a:lstStyle/>
          <a:p>
            <a:r>
              <a:rPr lang="de-DE" sz="2000" b="1" dirty="0" smtClean="0"/>
              <a:t>U</a:t>
            </a:r>
            <a:endParaRPr lang="de-DE" sz="2000" b="1" dirty="0"/>
          </a:p>
        </p:txBody>
      </p:sp>
      <p:sp>
        <p:nvSpPr>
          <p:cNvPr id="202" name="Textfeld 201"/>
          <p:cNvSpPr txBox="1"/>
          <p:nvPr/>
        </p:nvSpPr>
        <p:spPr>
          <a:xfrm>
            <a:off x="6555238" y="2952026"/>
            <a:ext cx="323954" cy="400110"/>
          </a:xfrm>
          <a:prstGeom prst="rect">
            <a:avLst/>
          </a:prstGeom>
          <a:noFill/>
        </p:spPr>
        <p:txBody>
          <a:bodyPr wrap="square" rtlCol="0">
            <a:spAutoFit/>
          </a:bodyPr>
          <a:lstStyle/>
          <a:p>
            <a:r>
              <a:rPr lang="de-DE" sz="2000" b="1" dirty="0" smtClean="0"/>
              <a:t>T</a:t>
            </a:r>
            <a:endParaRPr lang="de-DE" sz="2000" b="1" dirty="0"/>
          </a:p>
        </p:txBody>
      </p:sp>
      <p:sp>
        <p:nvSpPr>
          <p:cNvPr id="203" name="Textfeld 202"/>
          <p:cNvSpPr txBox="1"/>
          <p:nvPr/>
        </p:nvSpPr>
        <p:spPr>
          <a:xfrm>
            <a:off x="6355391" y="2566121"/>
            <a:ext cx="323954" cy="400110"/>
          </a:xfrm>
          <a:prstGeom prst="rect">
            <a:avLst/>
          </a:prstGeom>
          <a:noFill/>
        </p:spPr>
        <p:txBody>
          <a:bodyPr wrap="square" rtlCol="0">
            <a:spAutoFit/>
          </a:bodyPr>
          <a:lstStyle/>
          <a:p>
            <a:r>
              <a:rPr lang="de-DE" sz="2000" b="1" dirty="0" smtClean="0"/>
              <a:t>S</a:t>
            </a:r>
            <a:endParaRPr lang="de-DE" sz="2000" b="1" dirty="0"/>
          </a:p>
        </p:txBody>
      </p:sp>
      <p:sp>
        <p:nvSpPr>
          <p:cNvPr id="204" name="Textfeld 203"/>
          <p:cNvSpPr txBox="1"/>
          <p:nvPr/>
        </p:nvSpPr>
        <p:spPr>
          <a:xfrm>
            <a:off x="2745637" y="3905069"/>
            <a:ext cx="323954" cy="400110"/>
          </a:xfrm>
          <a:prstGeom prst="rect">
            <a:avLst/>
          </a:prstGeom>
          <a:noFill/>
        </p:spPr>
        <p:txBody>
          <a:bodyPr wrap="square" rtlCol="0">
            <a:spAutoFit/>
          </a:bodyPr>
          <a:lstStyle/>
          <a:p>
            <a:r>
              <a:rPr lang="de-DE" sz="2000" b="1" dirty="0" smtClean="0"/>
              <a:t>V</a:t>
            </a:r>
            <a:endParaRPr lang="de-DE" sz="2000" b="1" dirty="0"/>
          </a:p>
        </p:txBody>
      </p:sp>
      <p:sp>
        <p:nvSpPr>
          <p:cNvPr id="205" name="Textfeld 204"/>
          <p:cNvSpPr txBox="1"/>
          <p:nvPr/>
        </p:nvSpPr>
        <p:spPr>
          <a:xfrm>
            <a:off x="3833183" y="3774928"/>
            <a:ext cx="323954" cy="400110"/>
          </a:xfrm>
          <a:prstGeom prst="rect">
            <a:avLst/>
          </a:prstGeom>
          <a:noFill/>
        </p:spPr>
        <p:txBody>
          <a:bodyPr wrap="square" rtlCol="0">
            <a:spAutoFit/>
          </a:bodyPr>
          <a:lstStyle/>
          <a:p>
            <a:r>
              <a:rPr lang="de-DE" sz="2000" b="1" dirty="0" smtClean="0"/>
              <a:t>W</a:t>
            </a:r>
            <a:endParaRPr lang="de-DE" sz="2000" b="1" dirty="0"/>
          </a:p>
        </p:txBody>
      </p:sp>
      <p:sp>
        <p:nvSpPr>
          <p:cNvPr id="206" name="Textfeld 205"/>
          <p:cNvSpPr txBox="1"/>
          <p:nvPr/>
        </p:nvSpPr>
        <p:spPr>
          <a:xfrm>
            <a:off x="4473480" y="3900703"/>
            <a:ext cx="323954" cy="400110"/>
          </a:xfrm>
          <a:prstGeom prst="rect">
            <a:avLst/>
          </a:prstGeom>
          <a:noFill/>
        </p:spPr>
        <p:txBody>
          <a:bodyPr wrap="square" rtlCol="0">
            <a:spAutoFit/>
          </a:bodyPr>
          <a:lstStyle/>
          <a:p>
            <a:r>
              <a:rPr lang="de-DE" sz="2000" b="1" dirty="0" smtClean="0"/>
              <a:t>X</a:t>
            </a:r>
            <a:endParaRPr lang="de-DE" sz="2000" b="1" dirty="0"/>
          </a:p>
        </p:txBody>
      </p:sp>
      <p:sp>
        <p:nvSpPr>
          <p:cNvPr id="207" name="Textfeld 206"/>
          <p:cNvSpPr txBox="1"/>
          <p:nvPr/>
        </p:nvSpPr>
        <p:spPr>
          <a:xfrm>
            <a:off x="5330506" y="3894183"/>
            <a:ext cx="323954" cy="400110"/>
          </a:xfrm>
          <a:prstGeom prst="rect">
            <a:avLst/>
          </a:prstGeom>
          <a:noFill/>
        </p:spPr>
        <p:txBody>
          <a:bodyPr wrap="square" rtlCol="0">
            <a:spAutoFit/>
          </a:bodyPr>
          <a:lstStyle/>
          <a:p>
            <a:r>
              <a:rPr lang="de-DE" sz="2000" b="1" dirty="0" smtClean="0"/>
              <a:t>Y</a:t>
            </a:r>
            <a:endParaRPr lang="de-DE" sz="2000" b="1" dirty="0"/>
          </a:p>
        </p:txBody>
      </p:sp>
      <p:sp>
        <p:nvSpPr>
          <p:cNvPr id="208" name="Textfeld 207"/>
          <p:cNvSpPr txBox="1"/>
          <p:nvPr/>
        </p:nvSpPr>
        <p:spPr>
          <a:xfrm>
            <a:off x="6479181" y="3843740"/>
            <a:ext cx="323954" cy="400110"/>
          </a:xfrm>
          <a:prstGeom prst="rect">
            <a:avLst/>
          </a:prstGeom>
          <a:noFill/>
        </p:spPr>
        <p:txBody>
          <a:bodyPr wrap="square" rtlCol="0">
            <a:spAutoFit/>
          </a:bodyPr>
          <a:lstStyle/>
          <a:p>
            <a:r>
              <a:rPr lang="de-DE" sz="2000" b="1" dirty="0" smtClean="0"/>
              <a:t>Z</a:t>
            </a:r>
            <a:endParaRPr lang="de-DE" sz="2000" b="1" dirty="0"/>
          </a:p>
        </p:txBody>
      </p:sp>
      <p:pic>
        <p:nvPicPr>
          <p:cNvPr id="194" name="Grafik 193"/>
          <p:cNvPicPr>
            <a:picLocks noChangeAspect="1"/>
          </p:cNvPicPr>
          <p:nvPr/>
        </p:nvPicPr>
        <p:blipFill>
          <a:blip r:embed="rId2"/>
          <a:stretch>
            <a:fillRect/>
          </a:stretch>
        </p:blipFill>
        <p:spPr>
          <a:xfrm>
            <a:off x="467544" y="545225"/>
            <a:ext cx="653757" cy="494436"/>
          </a:xfrm>
          <a:prstGeom prst="rect">
            <a:avLst/>
          </a:prstGeom>
        </p:spPr>
      </p:pic>
    </p:spTree>
    <p:extLst>
      <p:ext uri="{BB962C8B-B14F-4D97-AF65-F5344CB8AC3E}">
        <p14:creationId xmlns:p14="http://schemas.microsoft.com/office/powerpoint/2010/main" val="42451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459" y="267494"/>
            <a:ext cx="7037420" cy="2010095"/>
          </a:xfrm>
        </p:spPr>
        <p:txBody>
          <a:bodyPr/>
          <a:lstStyle/>
          <a:p>
            <a:r>
              <a:rPr lang="en-US" sz="2400" b="1" dirty="0"/>
              <a:t>Managing Uncertainty in </a:t>
            </a:r>
            <a:r>
              <a:rPr lang="en-US" sz="2400" b="1" dirty="0" smtClean="0"/>
              <a:t/>
            </a:r>
            <a:br>
              <a:rPr lang="en-US" sz="2400" b="1" dirty="0" smtClean="0"/>
            </a:br>
            <a:r>
              <a:rPr lang="en-US" sz="2400" b="1" dirty="0" smtClean="0"/>
              <a:t>Spatial </a:t>
            </a:r>
            <a:r>
              <a:rPr lang="en-US" sz="2400" b="1" dirty="0"/>
              <a:t>and </a:t>
            </a:r>
            <a:r>
              <a:rPr lang="en-US" sz="2400" b="1" dirty="0" err="1"/>
              <a:t>Spatio</a:t>
            </a:r>
            <a:r>
              <a:rPr lang="en-US" sz="2400" b="1" dirty="0"/>
              <a:t>-temporal Data</a:t>
            </a:r>
          </a:p>
        </p:txBody>
      </p:sp>
      <p:sp>
        <p:nvSpPr>
          <p:cNvPr id="3" name="Subtitle 2"/>
          <p:cNvSpPr>
            <a:spLocks noGrp="1"/>
          </p:cNvSpPr>
          <p:nvPr>
            <p:ph type="subTitle" idx="1"/>
          </p:nvPr>
        </p:nvSpPr>
        <p:spPr>
          <a:xfrm>
            <a:off x="1850459" y="2545082"/>
            <a:ext cx="6452160" cy="1754859"/>
          </a:xfrm>
        </p:spPr>
        <p:txBody>
          <a:bodyPr>
            <a:normAutofit/>
          </a:bodyPr>
          <a:lstStyle/>
          <a:p>
            <a:r>
              <a:rPr lang="en-US" sz="1500" dirty="0" smtClean="0"/>
              <a:t>Andreas Züfle</a:t>
            </a:r>
            <a:r>
              <a:rPr lang="en-US" sz="1500" baseline="30000" dirty="0" smtClean="0"/>
              <a:t>1</a:t>
            </a:r>
            <a:r>
              <a:rPr lang="en-US" sz="1500" dirty="0" smtClean="0"/>
              <a:t>, </a:t>
            </a:r>
            <a:r>
              <a:rPr lang="en-US" sz="1500" dirty="0" err="1" smtClean="0"/>
              <a:t>Goce</a:t>
            </a:r>
            <a:r>
              <a:rPr lang="en-US" sz="1500" dirty="0" smtClean="0"/>
              <a:t> Trajcevski², Tobias </a:t>
            </a:r>
            <a:r>
              <a:rPr lang="en-US" sz="1500" dirty="0" err="1" smtClean="0"/>
              <a:t>Emrich</a:t>
            </a:r>
            <a:r>
              <a:rPr lang="en-US" sz="1800" b="1" baseline="30000" dirty="0" smtClean="0"/>
              <a:t>?</a:t>
            </a:r>
            <a:endParaRPr lang="en-US" sz="1500" b="1" dirty="0"/>
          </a:p>
          <a:p>
            <a:endParaRPr lang="en-US" sz="1500" dirty="0" smtClean="0"/>
          </a:p>
          <a:p>
            <a:r>
              <a:rPr lang="en-US" sz="1500" dirty="0" smtClean="0"/>
              <a:t>Matthias Renz</a:t>
            </a:r>
            <a:r>
              <a:rPr lang="en-US" sz="1500" baseline="30000" dirty="0" smtClean="0"/>
              <a:t>1</a:t>
            </a:r>
            <a:r>
              <a:rPr lang="en-US" sz="1500" dirty="0" smtClean="0"/>
              <a:t>, </a:t>
            </a:r>
            <a:r>
              <a:rPr lang="en-US" sz="1500" dirty="0"/>
              <a:t>Hans-Peter </a:t>
            </a:r>
            <a:r>
              <a:rPr lang="en-US" sz="1500" dirty="0" smtClean="0"/>
              <a:t>Kriegel</a:t>
            </a:r>
            <a:r>
              <a:rPr lang="en-US" sz="1500" baseline="30000" dirty="0" smtClean="0"/>
              <a:t>1</a:t>
            </a:r>
            <a:r>
              <a:rPr lang="en-US" sz="1500" dirty="0" smtClean="0"/>
              <a:t>, Nikos Mamoulis³, </a:t>
            </a:r>
            <a:r>
              <a:rPr lang="en-US" sz="1500" dirty="0" err="1" smtClean="0"/>
              <a:t>Reynold</a:t>
            </a:r>
            <a:r>
              <a:rPr lang="en-US" sz="1500" dirty="0" smtClean="0"/>
              <a:t> Cheng³</a:t>
            </a:r>
          </a:p>
          <a:p>
            <a:endParaRPr lang="en-US" sz="1500" baseline="30000" dirty="0"/>
          </a:p>
          <a:p>
            <a:r>
              <a:rPr lang="en-US" sz="1500" baseline="30000" dirty="0" smtClean="0"/>
              <a:t>1  </a:t>
            </a:r>
            <a:r>
              <a:rPr lang="en-US" sz="1500" dirty="0" smtClean="0"/>
              <a:t>LMU 	Munich</a:t>
            </a:r>
          </a:p>
          <a:p>
            <a:r>
              <a:rPr lang="en-US" sz="1500" dirty="0" smtClean="0"/>
              <a:t>² NWU 	Evanston</a:t>
            </a:r>
          </a:p>
          <a:p>
            <a:r>
              <a:rPr lang="en-US" sz="1500" dirty="0" smtClean="0"/>
              <a:t>³ HKU 	Hong Kong</a:t>
            </a:r>
          </a:p>
          <a:p>
            <a:r>
              <a:rPr lang="en-US" sz="1500" baseline="30000" dirty="0" smtClean="0"/>
              <a:t>4  </a:t>
            </a:r>
            <a:r>
              <a:rPr lang="en-US" sz="1500" dirty="0" smtClean="0"/>
              <a:t>USC 	Los Angeles</a:t>
            </a:r>
            <a:endParaRPr lang="en-US" sz="1500" baseline="30000" dirty="0"/>
          </a:p>
        </p:txBody>
      </p:sp>
      <p:pic>
        <p:nvPicPr>
          <p:cNvPr id="7" name="Picture 3" descr="\\habel\public\nfs\infdbs\!LMU-Vorlagen\lmu-brief-latex\IFI_final.tif"/>
          <p:cNvPicPr>
            <a:picLocks noChangeAspect="1" noChangeArrowheads="1"/>
          </p:cNvPicPr>
          <p:nvPr/>
        </p:nvPicPr>
        <p:blipFill>
          <a:blip r:embed="rId3"/>
          <a:srcRect/>
          <a:stretch>
            <a:fillRect/>
          </a:stretch>
        </p:blipFill>
        <p:spPr bwMode="auto">
          <a:xfrm>
            <a:off x="3017943" y="120254"/>
            <a:ext cx="1222954" cy="621758"/>
          </a:xfrm>
          <a:prstGeom prst="rect">
            <a:avLst/>
          </a:prstGeom>
          <a:noFill/>
        </p:spPr>
      </p:pic>
      <p:sp>
        <p:nvSpPr>
          <p:cNvPr id="1030" name="AutoShape 6"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sp>
        <p:nvSpPr>
          <p:cNvPr id="1032" name="AutoShape 8"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sp>
        <p:nvSpPr>
          <p:cNvPr id="1034" name="AutoShape 10" descr="data:image/jpeg;base64,/9j/4AAQSkZJRgABAQAAAQABAAD/2wCEAAkGBxIQDxIUExQUEhETFBkZFhUWFxsZGBYYFR0ZFhUWGBgcKCggGBomGxQYITEtJSkrLi4wFx80ODMuNygtLisBCgoKDg0OGxAQGjckICQsLiwvLCwsNCwsLCwsLCwsLSwsLCwuLCwsLCwsLCwsLCwsLCwsLCwsLCwsLCwsLCwsLP/AABEIAKIBNgMBEQACEQEDEQH/xAAcAAEAAgMBAQEAAAAAAAAAAAAABQcDBAYCCAH/xABEEAABAwIBBQwIBAQHAQEAAAABAAIDBBESBQYTITEHFiI1QVFTcnORstEXMjNUYXGisRQjgaE0QlLBFXSChJKTs0Mm/8QAGQEBAAMBAQAAAAAAAAAAAAAAAAIDBAUB/8QAMxEAAgECAwcDAgUFAQEAAAAAAAECAxESITEEExQyM1FxQVJhgcEiI6Gx8DRCkdHhRCT/2gAMAwEAAhEDEQA/ALxQBAEAQBAEAQBAEAQBAEAQBAEAQBAEAQBAEAQBAEAQBAEAQBAEAQBAEAQBAEAQBAEAQGKqqWRMc97g1jRdzjsA5yh42krsid9tD7xH3qOJFXEUvcN9tD7xH3piQ4il7hvtofeI+9MSHEUvcN9tD7xH3piQ4il7hvtofeI+9MSHEUvcN9tD7xH3piQ4il7hvtofeI+9MSHEUvcN9tD7xH3piQ4il7hvtofeI+9MSHEUvcN9tD7xH3piQ4il7hvtofeI+9MSHEUvcN9tD7xH3piQ4il7hvtofeI+9MSHEUvcN9tD7xH3piQ4il7hvtofeI+9MSHEUvcN9tD7xH3piQ4il7jeyblWCpxGGRsgbbFh5L7PsvU09CcKkZ8rubq9JkZW5w0sDyySZjHi12k6xfWF45JFcqsIuzZr77aH3iPvXmJEeIpe4b7aH3iPvTEhxFL3DfbQ+8R96YkOIpe4b7aH3iPvTEhxFL3DfbQ+8R96YkOIpe4b7aH3iPvTEhxFL3DfbQ+8R96YkOIpe4b7aH3iPvTEhxFL3DfbQ+8R96YkOIpe4b7aH3iPvTEhxFL3DfbQ+8R96YkOIpe4b7aH3iPvTEhxFL3DfbQ+8R96YkOIpe4b7aH3iPvTEhxFL3DfbQ+8R96YkOIpe49MzqonEAVEZJIAF9pOoBMSPVXpv+4mVItCAICFz04uqeyKjPQqr9OXgpBZjjBegIAgCAIAgCAIAgCAIAgCAIAgLI3I/Uqusz7OVtI6Gxa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OZUDMEAQBAEAQBAEAQBAEAQBAEAQGzk328Pas8QRakocy8o+gFqO4EAQELnpxdU9kVGehVX6cvBSCznGCAIAgCAIAgCAIAgCAIAgCAIAgLI3I/Uqusz7OVtI6Gw6MsFWm4pzdG4yl6rPCFRU1OVtfVZzKgZggCAIAgCAIAgCAIAgCAIAgCA2cm+3h7VniCLUlDmXlH0AtR3AgCAhc9OLqnsioz0Kq/Tl4KQWc4wQBAEAQBAEAQBAEAQBAEAQBAEBZG5H6lV1mfZytpHQ2HRlgq03FObo3GUvVZ4QqKmpytr6rI/J9Gx1DWyFt5IjBgdc8HG8tfq2G451FLJlUYp05Ptb9z9zao2TPqA9uIMpJnt1kWewDCdXNdIq57RipN37MU1Gw5OmlLfzGzxta651NcCSLbEtkFFbpy9bks+mpGyUUD6cH8TBAXSte8SNfMS3EBctIuAbW5SpWWSsW2gnGLjqln5NFuSW6CujDcVTSyjC4Xu9gdoni2zVqd+q8tkyG7/DJeqf8AwlZc2qeOqh1l9OyOY1Fz/PTC0guLWBcWqWFXLXRhGa7Z3+hBMpWHJsk2ECQVTWAgnUwsLi0Dmv8AqoW/DcoUVunK2d/sSv8AhjIpIqdlKyqldCySVz5CwnH/ACxnE0NtcC+sm+zUpWtlYtwKLUFG7td5/sQLckTu0pbE4iFzhJbWGFt8QJ+FlCzKN3J3stDRQgEAQBAEAQGzk328Pas8QRakocy8o+gFqO4EAQELnpxdU9kVGehVX6cvBSCznGCAIAgCAIAgCAIAgCAIAgCAIAgLI3I/Uqusz7OVtI6Gw6MsFWm4pzdG4yl6rPCFRU1OVtfVZG5Jys2GKaJ8ImjmwYgXuZbRkubYt17T+yinYqhUUU01dP7H7TZXbDUaSGFrGFhY+Ivc9r2uuHgudrF9XysmKzuhGooyvFfQ81uVWug0MMQgix43DG6RznAYRdzuQDksjeVkJVFhwxVl5ubozlA0L/w8ZngiZHHK57yAI74XaPU0uuSdf9l7i+Ce+WTw5pWv/wANPImW30tQZrCUuDg8OPr49ZuesAf0XilZ3IU6rhLFqZIs4ZG01RDYHTvLi++tuMtMgA5nYBdMTtY9VZ4XHuajMokUrqfCLOmEmK+u4bgw2S+ViOP8GD5ub8OX2/kGanbNLThojk0jmG0ZxRh4Fw+x+S9xd0TVVZYo3a+SIrZtLK+RwGJ73PNtgLiXG1+TWovMpk8TuzEgCAIAgCAIDZyb7eHtWeIItSUOZeUfQC1HcCAICFz04uqeyKjPQqr9OXgpBZjinV555qR0EcTmSPeXuIIcBqsL8isnDCaq+zqmk0zlFAzEjm7k4VVXFC4lrZCQSLXFmudqv1V7FXdidKGOai/U7z0ZQ9PL3N8lbul3N3BR7shs7MyWUdMZmSPfhe0ODgLWdqvq5bkd6jKFlcpr7MqcMSZxarMh2+a2YzKulbM+R7C8usGgWs0lt9fxBVkYXVzZR2VThibJb0ZQ9PL3N8lLdLuW8FHuziazJDWZQ/Chzi3TsjxasVnloJ5r8JVNZ2MUqaVTB8pHbejKHp5e5vkrd0u5t4KPdmnlnc+igpppRNI4xRueAQ2xLQTY6vgvHTSVyFTZIxg5X0RXyqMJ3ub+YUVTSxTOlkaZG3IAbYayNVx8FZGmmrm6lskZwUmyQ9GUPTy9zfJS3S7k+Cj3ZX2WaMQVMsQJcI3loJ2m3OqmrOxhqRwycex3m5H6lV1mfZyspG3YdGWCrTcU5ujcZS9VnhCoqanK2vqs1M28gfjGz2fgdE1uAW1Pe/EGtJ5Lltv1XkY3IUaW8v8AB+UWQMdDNUucWlh4DLeuGlrXu+ABfb5goo5XEaN6bmfubmQPxYkJfo7WbHcanyuDnNZ8NTTf5hIxuKVHeXzt/s08jULJ5tE9+hc4EMJGrSfysf8A0gnVfnsvEruxCnFSlhbt/sy5TyQaaFhmJbUPcbQ29VjdWN55LkGw5RrRqyzPZ08Efxa9jZfm+BWwU+M2mbG4utrbpBiOrltZe4c7E3R/MUL6mekzVL691OZLRNaHia2pzH20RA2XcXtG3n5kUM7HsaF6mC+Xc0KbJAf+Mu4j8K1x2ethdgseZeYdSEad8XwYqnJwZSQT4iTK+RuG2zRkC9+W90tlci4WgpdxRZOElNVTYiDT6KzbetpX4NZ5LbUSybEYXjKXa36m3kLN81UUj8eBwJZC219LKGOkLPhwW/uvVG5OlRxpu/j5ep4zWyM2tlex0miDYi/Fa41FrbHZYcL9kirnlGmqjte2R4nyM6OnmkeS2SGoELmW1XILib/pq57ry2R46dotvVOxsZRyLFTxs0kkokkiEjHCIGAlwxCIPvcu5L2sLheuKRKdKMFm87X0y8EFdRKDZyb7eHtWeIItScOZeUfQC1HcCAICFz04uqeyKjPQqr9OXgpBZzilmbrPsKftD4VbU0OltvKvJWaqOcT2YnGdN1n/APm9ShqXbP1Y/wA9GW3l6uNPTvlH8haT1cTQ79iVe3ZHVqSwxuYM7aXTUFS3adE5wHOWcNv7tC8krojWjiptfBRhOpZjil5ZNaKTJzL/APxp8Tvm1uJ373WlZI7UPy6av6IkMnSl8MTnes6NpPzIBK9WhZF3SZU2VePf95D4o1S+c5VT+o+q+xcKvOsRWdnF9X/l5PCVGWjKq/Tl4ZRaznGLszH4upup/crRDlR2Nn6USdUi4ozO3+Pqu1cs0tWcav1JeTstyP1KrrM+zlZSNew6MsFWm4pzdG4yl6rPCFRU1OVtfVZoZKyoIKaoaCRM+SB0Ztq/JeXkk9yinZFcJ4YNeuX6EjUZzMmNTdmhZJTOZHG3hASOfpXEnVa7iT3KWK5Y66li9LrLyYYMvRwU9PHHEyV7HGZ7pMYtMTwcOFwvhaALm68xWRFVVGKSV/XPuJq2jNdJUEOdFbSNiw2xTHWWOPIzHck/GyXV7hyp7xz9NbfJr5ayqyshbJJqrGktcQ3gyxnW0m3qube3xH7G7+SNSoqkbvm/dG+3LkP+JU05LtFFGxruDru1jm6hy8Ihe4liTLN7Hexl6L/RgoM5i2Kljc2xiliMkoN3PiheZGR25mlx7gvFPQjGvZRT9Grv4RjiyrE1+UTrtUtkEWr+qTG2/NqS+oVSKx/Oh6iqaaWighllfE+J8jtUReCJDq5RbYmVrBODpqLdrX9DWpa2KKmrog5ztMYhEcNsQikLiSP5eCvE8miKlFRlHva30ZvRZxR08dIyKJkugGMvfjBEzzeTDhcAQBYAkHUpYrWsTVZQUVFXt+5j/wARp2T15jLtFUU8jYxhsQ6XC7CRyAEOHyAXl1dnmOClO2jT/UzZVzgjqMntYQfxZewyG2p4ja5jXk/1FpaD8l65XRKdZSp29T1k3K8MEL26eWaJ8Rb+Ekj1YyNuO5a1odc6tfwuiaSEKkYrW6to19yA/wARl0IhxflD+XC3nxetbFt+Khd2sUY5YcN8j8yb7eHtWeIItRDmXlH0AtR3AgCAhc9OLqnsioz0Kq/Tl4KQWc4pZm6z7Cn7Q+FW1NDpbbyryVmqjnE9mJxnTdZ//m9ShqXbP1Y/z0ZZufYvk2p6g8TVdPlOjtPSkbmQanT0cDzrxxNxfO1nfvdep3ROnLFBP4KWpMn3rGU51/niM/IPwu/a6zpZ2ORGH48PzYtndAqdHk2fneAwf6yGn9iVdN2idPanakyXyR/DQ9kzwhSWhdDlRVOVePf95D4o1S+c5dT+o+q+xcKvOsRWdnF9X/l5PCVGWjKq/Tl4ZRaznGLszH4upup/crRDlR2Nn6USdUi4ozO3+Pqu1cs0tWcav1JeTstyP1KrrM+zlZSNew6MsFWm4pzdG4yl6rPCFRU1OVtfVZBQ0L3wyyi2CIsD9ev8wkNsOXWFC2VyhQbi5dj9kyfI2OGQgYJy4M16yWENdccmspYYHZPubs2bdQyqZTOaBNILt4XBIs43xf6T3L3C72JujNTUHqzQhonvhllAGCIsD9ev8wkNsOXWF5b1K1FuLl2MtZkuWKVkbgC+QMLMJuHCTUwg/E6l609CUqbi1F+v3NiHIEzpZ47xA0/tHOkDWN129Y6tupMLJKjJtrsYxkaQzxwNdFJJJ6pZI1zeXUXDUDwT+yWzsebp4lFWd/kZQyNLDHpCY3x4sJfFI17Wu24XW2GyNWPJUpRV/T4Pc2QZmMLnGJrgzGYjI0Shlr4izbs122/BMLPXSkln5tfM1m5Ofoo5OCI5ZDG0lwHCFr4uYa9q8sRwOyl3diQkzYmawPMlNgN7O07LOLdoaeUqWFlm4kle6/yec3slNqWyEslforPdgc1vAs67RiBu8kavgCkVcUqanfLQ0sl5NdUEhj4mkWsJJGsxF1wA2/rHVyc4UUrlcIOej/yZMq5HfTGz3RF2ItLWSNe5pG3E0a2/qvWrHs6bhrYj14QNnJvt4e1Z4gi1JQ5l5R9ALUdwIAgIXPTi6p7IqM9Cqv05eCkFnOKWZus+wp+0PhVtTQ6W28q8lZqo5xPZicZ03Wf/AOb1KGpds/Vj/PRlm59cW1PUHiarp8p0to6TNDcxqseTw3like3v4Y8f7Lym8ivZJXp27EFR5O//AETxbU1zpf8Aky9/+Uigl+MpjD/6f1/Q3d1uqtBBH/XIXH5MFvu8dy9qvIlt0vwpHZZI/hoeyZ4QrFobIcqKpyrx7/vIvFGqXznLqf1H1X2LhV51iKzs4vq/8vJ4Soy0ZVX6cvDKLWc4xdmY/F1N1P7laIcqOxs/SiTqkXFGZ2/x9V2rlmlqzjV+pLydluR+pVdZn2crKRr2HRlgq03FObo3GUvVZ4QqKmpytr6rNfIIElJWQBzRNJoXRtc4ND9G4lzQ51hiseUryOaaIU84SitXb9D3lYiOCggLmmWF0jpA1wcGaWQOa0uFxisNdjqR6JHsvwxhF6q9/qzq6PKcM2UXtkkYDTTPkgkLhhcyRmCSLFs9ZwcP15lYmsRqjOMqrTejy/xmjjcmytGTq5pIDnPp7C+s2c69hy2Va0Zjh0pLwS+Ra2I00U8jm6bJ4kDWE65Q4XpwOq821bLL1NWu/QupyjhUnrG/17GrmhLdtbfRPkkibZszgGyOL7m9y2/PtXkfUjQd1Lu16nvJbTFlSldI2nhF9kLwYwLPFycTrH5nmXq5kIJxrRvZeDHleqZLQ/kCOFrZj+IhaeE92yOVpcS5zLarch59q8busjypJSp/hyzzX3N2RumgeawU7msg/Jq45G6RzmgaOMtBvIeSxaLWPzUtVmTaxR/Mtpk1/MyHqpWnJdO24xCokJbfWAWixI22UXyoqk/yUvkV0rTkykaCC4SzEtuLgEixI5EfKhJ/kxXyyTyVlCCip6bE+TSuk/EPEIY7gi7GRvJcLAtLjbbwivU0kWQnGnGN9dcvuRdfTRw5RAY5rodMx7HAggMc4OAvyWvb9F48pFU4qNXLS6NfOZ4dW1JaQQZnkEG4IvtBXktTyt1JeSNXhWbOTfbw9qzxBFqShzLyj6AWo7gQBAQuenF1T2RUZ6FVfpy8FILOcUszdZ9hT9ofCramh0tt5V5KzVRziezE4zpus/8A83qUNS7Z+rH+ejLNz64tqeoPE1XT5TpbR0mcpuSVVn1EXOGvA+V2uP7tUKTMuxSzaOshycRlWWaxsaVjb21Yi92LXz2Y3vU7fiualD81y+EcHup1WOtazkiiH/J5Lj+2FVVHmYdtleduyLOyR/DQ9kzwhXLQ6UOVFRZxziPK8jzsjqGOPyYWO/sqJcxyqztWb+V9i5wb7Ni0HXNTLFJp6aaIGxkjewHmLgQD+68auiFSOKLj3KWdm5WCTR/hpsd7amEt/wCfq2+N7LPhfY5G5qXthZcmbtAaekhidbExgDrbMW02+FytEVZWOtSjhgoskV6WFCZdqBLV1Dxra6V5B5xiNj3WWZ6nEqyxTb+TutyP1KrrM+zlZSNuw6MsFWm4pzdG4yl6rPCFRU1OVtfVZzbInOBIaXBou4gEgDnPMFAzWbDYnFpIaS1u0gGwvsudgQWZtUlAHtu6RkLS4BpkDgHAkhzmkAghttfzRIlGF1duxgNM/HgwuL+QBpuRtuBa9ra9mxLHmF3tY8CJxxcEnD62o8Hk182vVrQ8sz3BSvkvgY+S23C0ut87bEseqLeiPDYiQbNJDfWsDweTXzfqh5ZgxnCHWOG9g62q/KL7LoLepmdQSgFxikAAuSWOsBz3tsSzPcEtbfoYjE4NDi0hpNg6xsTzA7CdRQ8s9T8kjLTwgWki+sW1HYdfIgatqeUAQBAEBs5N9vD2rPEEWpKHMvKPoBajuBAEBC56cXVPZFRnoVV+nLwUgsxxS3N0HIs9XFC2FocWPJN3BtgRblWiabWR1dppyqRSicRvEr+ib/2M81VgkY+Eq9hmlSPgyvBHILPY94cLg2Ojedo+a9irSPKMXGuk/wCZMsbPri2p6g8TVbPlOjtHSZXG55V6PKMXNIHMP6jEPqY1UweZztllaqvnIuVaDrlE51Vemral/IZHAfJnAb+zQs0nds4taWKpJ/JdeSP4aHsmeELQtDsQ5UU3nnxjU9p/YKifMzkbR1ZHa5g52MfGynmcGysAbG5x1SNGpov/AFjZ8dXxVkJ+jNmzbQmsEtTulYbQgCA47PrOxkET4YnB1Q8FpsfZA7ST/VbYP1+dc52yRk2naFFYY6/sVOFScwsjcj9Sq6zPs5W0jobDoywVabinN0bjKXqs8IVFTU5W19VmXMysbTwVkjwHRl1PHID0cj3tk+kk/okHZMUJKEZSemSJGSlbTUdZRtcHubC6aR413/MaIhf4RtaT117ayaLcKhCVP4v/AK/QgcqMLsl0FgXWfUtNheznPBa35kbFF8qM009zH6/udAx1svx/1NisfgRTu1Kf95p/9C8fYxSMbLQ1lYwANqYY9IwfyTskGkHyNw4fMrzVNnmUqcqi9V+pF5QlkjyfQmBz2Ru0hkMZIJmxWs8t13sNV+QLx5JWKptqnHDpne3cyZBJLMpGp0tzE0yWAEly+51OsL/NF63PaWk8fb6mLLOi/wAKh0OkwfiZPaYcV8Gv1dVkdsOR5Uw7lYe71JPPKpAfI3HWh2hZwWEfh9bBtF72tt1L2ZZtDzeun0P3Jz2SZNpKWSzW1JqAx5/kmbIDC75EuLT1kWiQg06UYP1v/m+REZ8xllTG1ws5tNCCOYhtiFGepVtKtNL4RzyiUBAEAQGzk328Pas8QRakocy8o+gFqO4EAQELnpxdU9kVGehVX6cvBSCznGJTfFWe8z/9jl7ifcs31T3Mb4qz3mf/ALHJifcb6p7maYrpdLpdI/S3vpMRxXta+Lbs1Ly71IYpXxXzM9RlupkaWPnlex21rnkg/ML3EyTqzas2acMrmODmktc03BBsQRsIK8IJtO6JHfFWe8z/APY5e4n3LN9U9zIsm+3lXhWSTM4KtoAFRMABYAPdYAbAvcTLN9U9zNGeZ0ji57i57jcuJuSfiV4Vttu7MZCHhLUGctZAAI53ho2B1ngfAB4Nh8l6pNFsa1SOkv59SR3/AFfb2jPno2qW8kW8XVNCtzprZgQ+ofY8jbMHy4AFx81FybK5V6ktWQ68KggLI3I/Uqusz7OVtI6Gw6MsFWm4pzdG4yl6rPCFRU1OVtfVZzrZ3BjmBxDHEFzQdTi31SRy2UDPd2sIZnMDg1xaHtLXAG2Jp2tPOEPE2tDPQ5TngBEUskYdtDXEA/G3P8V6m0SjOUeV2MUVVI1+ka9wk1nGHHFd1w44tusE968ueKTTunmIqqRrHRte5sb7YmAkNdbZcbDsS4UmlZPIy0OU54L6KWSMO2hriAfjbnRNrQ9jOUeV2MX4uTh8N/5nr8I8Pl4X9WvnS55ieeep5dO4sDC4mMEkNvwQTqJA2Xsh5d2t6G4/LlU5paaiYsIsWmR1iDqItfZZe4mT3s9Lmm6oeWtaXOLGXLW3Nmlxu4tHJcrwjd2seqqqkldike6R1rYnEk2GwXKN3EpOTu2YUPAgCAIDZyb7eHtWeIItSUOZeUfQC1HcCAIDUytQCogkicS1sjcJI2i/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Cg4Ju5mqbLGpLE2R/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9k="/>
          <p:cNvSpPr>
            <a:spLocks noChangeAspect="1" noChangeArrowheads="1"/>
          </p:cNvSpPr>
          <p:nvPr/>
        </p:nvSpPr>
        <p:spPr bwMode="auto">
          <a:xfrm>
            <a:off x="116711" y="-108347"/>
            <a:ext cx="228660" cy="228601"/>
          </a:xfrm>
          <a:prstGeom prst="rect">
            <a:avLst/>
          </a:prstGeom>
          <a:noFill/>
        </p:spPr>
        <p:txBody>
          <a:bodyPr vert="horz" wrap="square" lIns="68589" tIns="34295" rIns="68589" bIns="34295" numCol="1" anchor="t" anchorCtr="0" compatLnSpc="1">
            <a:prstTxWarp prst="textNoShape">
              <a:avLst/>
            </a:prstTxWarp>
          </a:bodyPr>
          <a:lstStyle/>
          <a:p>
            <a:endParaRPr lang="en-US"/>
          </a:p>
        </p:txBody>
      </p:sp>
      <p:pic>
        <p:nvPicPr>
          <p:cNvPr id="1035" name="Picture 11" descr="C:\Dokumente und Einstellungen\emrich\Desktop\LMU-Ludwig-Maximilian-University-of-Munich-Logo.jpg"/>
          <p:cNvPicPr>
            <a:picLocks noChangeAspect="1" noChangeArrowheads="1"/>
          </p:cNvPicPr>
          <p:nvPr/>
        </p:nvPicPr>
        <p:blipFill>
          <a:blip r:embed="rId4" cstate="print"/>
          <a:srcRect/>
          <a:stretch>
            <a:fillRect/>
          </a:stretch>
        </p:blipFill>
        <p:spPr bwMode="auto">
          <a:xfrm>
            <a:off x="1410044" y="0"/>
            <a:ext cx="1610655" cy="843557"/>
          </a:xfrm>
          <a:prstGeom prst="rect">
            <a:avLst/>
          </a:prstGeom>
          <a:noFill/>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861" y="148141"/>
            <a:ext cx="499674" cy="565982"/>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729" y="45089"/>
            <a:ext cx="1283890" cy="770334"/>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2047" y="96019"/>
            <a:ext cx="1960663" cy="651517"/>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2178" y="2277589"/>
            <a:ext cx="303366" cy="742765"/>
          </a:xfrm>
          <a:prstGeom prst="rect">
            <a:avLst/>
          </a:prstGeom>
        </p:spPr>
      </p:pic>
      <p:sp>
        <p:nvSpPr>
          <p:cNvPr id="6" name="Textfeld 5"/>
          <p:cNvSpPr txBox="1"/>
          <p:nvPr/>
        </p:nvSpPr>
        <p:spPr>
          <a:xfrm rot="2204967">
            <a:off x="6503853" y="2030093"/>
            <a:ext cx="299692" cy="307777"/>
          </a:xfrm>
          <a:prstGeom prst="rect">
            <a:avLst/>
          </a:prstGeom>
          <a:noFill/>
        </p:spPr>
        <p:txBody>
          <a:bodyPr wrap="square" rtlCol="0">
            <a:spAutoFit/>
          </a:bodyPr>
          <a:lstStyle/>
          <a:p>
            <a:r>
              <a:rPr lang="de-DE" dirty="0" smtClean="0"/>
              <a:t>?</a:t>
            </a:r>
            <a:endParaRPr lang="de-DE" dirty="0"/>
          </a:p>
        </p:txBody>
      </p:sp>
      <p:sp>
        <p:nvSpPr>
          <p:cNvPr id="15" name="Textfeld 14"/>
          <p:cNvSpPr txBox="1"/>
          <p:nvPr/>
        </p:nvSpPr>
        <p:spPr>
          <a:xfrm rot="2204967">
            <a:off x="6674820" y="1786355"/>
            <a:ext cx="299692" cy="369332"/>
          </a:xfrm>
          <a:prstGeom prst="rect">
            <a:avLst/>
          </a:prstGeom>
          <a:noFill/>
        </p:spPr>
        <p:txBody>
          <a:bodyPr wrap="square" rtlCol="0">
            <a:spAutoFit/>
          </a:bodyPr>
          <a:lstStyle/>
          <a:p>
            <a:r>
              <a:rPr lang="de-DE" sz="1800" dirty="0" smtClean="0"/>
              <a:t>?</a:t>
            </a:r>
            <a:endParaRPr lang="de-DE" sz="1800" dirty="0"/>
          </a:p>
        </p:txBody>
      </p:sp>
      <p:sp>
        <p:nvSpPr>
          <p:cNvPr id="16" name="Textfeld 15"/>
          <p:cNvSpPr txBox="1"/>
          <p:nvPr/>
        </p:nvSpPr>
        <p:spPr>
          <a:xfrm rot="2204967">
            <a:off x="6810685" y="1415487"/>
            <a:ext cx="299692" cy="523220"/>
          </a:xfrm>
          <a:prstGeom prst="rect">
            <a:avLst/>
          </a:prstGeom>
          <a:noFill/>
        </p:spPr>
        <p:txBody>
          <a:bodyPr wrap="square" rtlCol="0">
            <a:spAutoFit/>
          </a:bodyPr>
          <a:lstStyle/>
          <a:p>
            <a:r>
              <a:rPr lang="de-DE" sz="2800" dirty="0" smtClean="0"/>
              <a:t>?</a:t>
            </a:r>
            <a:endParaRPr lang="de-DE" sz="2800" dirty="0"/>
          </a:p>
        </p:txBody>
      </p:sp>
    </p:spTree>
    <p:extLst>
      <p:ext uri="{BB962C8B-B14F-4D97-AF65-F5344CB8AC3E}">
        <p14:creationId xmlns:p14="http://schemas.microsoft.com/office/powerpoint/2010/main" val="39124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20</a:t>
            </a:fld>
            <a:endParaRPr lang="de-DE"/>
          </a:p>
        </p:txBody>
      </p:sp>
      <p:sp>
        <p:nvSpPr>
          <p:cNvPr id="3" name="Titel 2"/>
          <p:cNvSpPr>
            <a:spLocks noGrp="1"/>
          </p:cNvSpPr>
          <p:nvPr>
            <p:ph type="title"/>
          </p:nvPr>
        </p:nvSpPr>
        <p:spPr/>
        <p:txBody>
          <a:bodyPr/>
          <a:lstStyle/>
          <a:p>
            <a:r>
              <a:rPr lang="de-DE" dirty="0" err="1" smtClean="0"/>
              <a:t>Possible</a:t>
            </a:r>
            <a:r>
              <a:rPr lang="de-DE" dirty="0" smtClean="0"/>
              <a:t> </a:t>
            </a:r>
            <a:r>
              <a:rPr lang="de-DE" dirty="0" err="1" smtClean="0"/>
              <a:t>Worlds</a:t>
            </a:r>
            <a:r>
              <a:rPr lang="de-DE" dirty="0" smtClean="0"/>
              <a:t>: </a:t>
            </a:r>
            <a:r>
              <a:rPr lang="de-DE" dirty="0" err="1" smtClean="0"/>
              <a:t>Example</a:t>
            </a:r>
            <a:r>
              <a:rPr lang="de-DE" dirty="0" smtClean="0"/>
              <a:t> II</a:t>
            </a:r>
            <a:endParaRPr lang="de-DE" dirty="0"/>
          </a:p>
        </p:txBody>
      </p:sp>
      <p:sp>
        <p:nvSpPr>
          <p:cNvPr id="5" name="Ellipse 4"/>
          <p:cNvSpPr/>
          <p:nvPr/>
        </p:nvSpPr>
        <p:spPr>
          <a:xfrm rot="20293097">
            <a:off x="1479107" y="1167544"/>
            <a:ext cx="360040" cy="86409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1501945" y="137390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0293097">
            <a:off x="2142232" y="1305165"/>
            <a:ext cx="711400"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2222025" y="15899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rot="18898335">
            <a:off x="1758545" y="2077722"/>
            <a:ext cx="695006"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1907704" y="22348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rot="244836">
            <a:off x="2565181" y="3694972"/>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2636111" y="38175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rot="3428923">
            <a:off x="3008469" y="1299584"/>
            <a:ext cx="620087"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3169904" y="12433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rot="20527405">
            <a:off x="2361533" y="2070300"/>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2445306" y="23158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rot="3039146">
            <a:off x="4098691" y="1047596"/>
            <a:ext cx="220310" cy="7301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p:cNvSpPr/>
          <p:nvPr/>
        </p:nvSpPr>
        <p:spPr>
          <a:xfrm>
            <a:off x="3995936" y="15636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rot="4116951">
            <a:off x="3501762" y="243596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a:off x="3839747" y="22379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rot="2741577">
            <a:off x="1576663" y="2817894"/>
            <a:ext cx="947853" cy="48757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p:cNvSpPr/>
          <p:nvPr/>
        </p:nvSpPr>
        <p:spPr>
          <a:xfrm>
            <a:off x="1763688" y="27877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p:cNvSpPr/>
          <p:nvPr/>
        </p:nvSpPr>
        <p:spPr>
          <a:xfrm rot="4116951">
            <a:off x="2437344" y="2784644"/>
            <a:ext cx="719179" cy="506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a:off x="2627784" y="28860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p:cNvSpPr/>
          <p:nvPr/>
        </p:nvSpPr>
        <p:spPr>
          <a:xfrm rot="4116951">
            <a:off x="2954434" y="2829939"/>
            <a:ext cx="964844" cy="3684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3230137" y="267004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p:cNvSpPr/>
          <p:nvPr/>
        </p:nvSpPr>
        <p:spPr>
          <a:xfrm rot="18415080">
            <a:off x="1778459" y="3810455"/>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1933993" y="415592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p:cNvSpPr/>
          <p:nvPr/>
        </p:nvSpPr>
        <p:spPr>
          <a:xfrm rot="5400000">
            <a:off x="3999213" y="1971559"/>
            <a:ext cx="1015238"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p:cNvSpPr/>
          <p:nvPr/>
        </p:nvSpPr>
        <p:spPr>
          <a:xfrm>
            <a:off x="4427984" y="19236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p:cNvSpPr/>
          <p:nvPr/>
        </p:nvSpPr>
        <p:spPr>
          <a:xfrm rot="8159169">
            <a:off x="3338098" y="363037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p:cNvSpPr/>
          <p:nvPr/>
        </p:nvSpPr>
        <p:spPr>
          <a:xfrm>
            <a:off x="3590177" y="39399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p:cNvSpPr/>
          <p:nvPr/>
        </p:nvSpPr>
        <p:spPr>
          <a:xfrm rot="10800000">
            <a:off x="4134279" y="3049517"/>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p:cNvSpPr/>
          <p:nvPr/>
        </p:nvSpPr>
        <p:spPr>
          <a:xfrm>
            <a:off x="4238249" y="31561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p:cNvSpPr/>
          <p:nvPr/>
        </p:nvSpPr>
        <p:spPr>
          <a:xfrm rot="12563548">
            <a:off x="4245850" y="3627532"/>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p:cNvSpPr/>
          <p:nvPr/>
        </p:nvSpPr>
        <p:spPr>
          <a:xfrm>
            <a:off x="4382265" y="357986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p:cNvSpPr/>
          <p:nvPr/>
        </p:nvSpPr>
        <p:spPr>
          <a:xfrm rot="10800000">
            <a:off x="4782746" y="2447738"/>
            <a:ext cx="566705" cy="4624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p:cNvSpPr/>
          <p:nvPr/>
        </p:nvSpPr>
        <p:spPr>
          <a:xfrm>
            <a:off x="4886321" y="2598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p:cNvSpPr/>
          <p:nvPr/>
        </p:nvSpPr>
        <p:spPr>
          <a:xfrm rot="9588530">
            <a:off x="4816618" y="1245433"/>
            <a:ext cx="386647" cy="9877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Ellipse 118"/>
          <p:cNvSpPr/>
          <p:nvPr/>
        </p:nvSpPr>
        <p:spPr>
          <a:xfrm>
            <a:off x="4814313" y="137390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Ellipse 123"/>
          <p:cNvSpPr/>
          <p:nvPr/>
        </p:nvSpPr>
        <p:spPr>
          <a:xfrm rot="14577653">
            <a:off x="5256763" y="316401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Ellipse 124"/>
          <p:cNvSpPr/>
          <p:nvPr/>
        </p:nvSpPr>
        <p:spPr>
          <a:xfrm rot="2014105">
            <a:off x="5545829" y="29936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Ellipse 129"/>
          <p:cNvSpPr/>
          <p:nvPr/>
        </p:nvSpPr>
        <p:spPr>
          <a:xfrm rot="6306850">
            <a:off x="5200075" y="2022570"/>
            <a:ext cx="964844" cy="3684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Ellipse 131"/>
          <p:cNvSpPr/>
          <p:nvPr/>
        </p:nvSpPr>
        <p:spPr>
          <a:xfrm>
            <a:off x="5534393" y="228371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Ellipse 140"/>
          <p:cNvSpPr/>
          <p:nvPr/>
        </p:nvSpPr>
        <p:spPr>
          <a:xfrm rot="14577653">
            <a:off x="5087331" y="3552096"/>
            <a:ext cx="614366"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Ellipse 141"/>
          <p:cNvSpPr/>
          <p:nvPr/>
        </p:nvSpPr>
        <p:spPr>
          <a:xfrm rot="2014105">
            <a:off x="5309541" y="35253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p:cNvSpPr/>
          <p:nvPr/>
        </p:nvSpPr>
        <p:spPr>
          <a:xfrm rot="20527405">
            <a:off x="5298683" y="1292403"/>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p:cNvSpPr/>
          <p:nvPr/>
        </p:nvSpPr>
        <p:spPr>
          <a:xfrm>
            <a:off x="5382456" y="153793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54"/>
          <p:cNvSpPr/>
          <p:nvPr/>
        </p:nvSpPr>
        <p:spPr>
          <a:xfrm rot="4116951">
            <a:off x="5799206" y="2529931"/>
            <a:ext cx="719179" cy="506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Ellipse 159"/>
          <p:cNvSpPr/>
          <p:nvPr/>
        </p:nvSpPr>
        <p:spPr>
          <a:xfrm>
            <a:off x="5989646" y="28931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Ellipse 160"/>
          <p:cNvSpPr/>
          <p:nvPr/>
        </p:nvSpPr>
        <p:spPr>
          <a:xfrm rot="244836">
            <a:off x="6084837" y="3220579"/>
            <a:ext cx="743987" cy="29083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Ellipse 161"/>
          <p:cNvSpPr/>
          <p:nvPr/>
        </p:nvSpPr>
        <p:spPr>
          <a:xfrm>
            <a:off x="6155767" y="33431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rot="4116951">
            <a:off x="5925172" y="1848300"/>
            <a:ext cx="947853" cy="2909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Ellipse 167"/>
          <p:cNvSpPr/>
          <p:nvPr/>
        </p:nvSpPr>
        <p:spPr>
          <a:xfrm>
            <a:off x="6263157" y="165033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Ellipse 173"/>
          <p:cNvSpPr/>
          <p:nvPr/>
        </p:nvSpPr>
        <p:spPr>
          <a:xfrm rot="20293097">
            <a:off x="6012921" y="3612516"/>
            <a:ext cx="711400" cy="37292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Ellipse 174"/>
          <p:cNvSpPr/>
          <p:nvPr/>
        </p:nvSpPr>
        <p:spPr>
          <a:xfrm>
            <a:off x="6103339" y="38895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feld 179"/>
          <p:cNvSpPr txBox="1"/>
          <p:nvPr/>
        </p:nvSpPr>
        <p:spPr>
          <a:xfrm>
            <a:off x="1648743" y="989842"/>
            <a:ext cx="356349" cy="440121"/>
          </a:xfrm>
          <a:prstGeom prst="rect">
            <a:avLst/>
          </a:prstGeom>
          <a:noFill/>
        </p:spPr>
        <p:txBody>
          <a:bodyPr wrap="square" rtlCol="0">
            <a:spAutoFit/>
          </a:bodyPr>
          <a:lstStyle/>
          <a:p>
            <a:r>
              <a:rPr lang="de-DE" sz="2000" b="1" dirty="0" smtClean="0"/>
              <a:t>A</a:t>
            </a:r>
            <a:endParaRPr lang="de-DE" sz="2000" b="1" dirty="0"/>
          </a:p>
        </p:txBody>
      </p:sp>
      <p:sp>
        <p:nvSpPr>
          <p:cNvPr id="181" name="Textfeld 180"/>
          <p:cNvSpPr txBox="1"/>
          <p:nvPr/>
        </p:nvSpPr>
        <p:spPr>
          <a:xfrm>
            <a:off x="2209085" y="1006100"/>
            <a:ext cx="356349" cy="400110"/>
          </a:xfrm>
          <a:prstGeom prst="rect">
            <a:avLst/>
          </a:prstGeom>
          <a:noFill/>
        </p:spPr>
        <p:txBody>
          <a:bodyPr wrap="square" rtlCol="0">
            <a:spAutoFit/>
          </a:bodyPr>
          <a:lstStyle/>
          <a:p>
            <a:r>
              <a:rPr lang="de-DE" sz="2000" b="1" dirty="0" smtClean="0"/>
              <a:t>B</a:t>
            </a:r>
            <a:endParaRPr lang="de-DE" sz="2000" b="1" dirty="0"/>
          </a:p>
        </p:txBody>
      </p:sp>
      <p:sp>
        <p:nvSpPr>
          <p:cNvPr id="182" name="Textfeld 181"/>
          <p:cNvSpPr txBox="1"/>
          <p:nvPr/>
        </p:nvSpPr>
        <p:spPr>
          <a:xfrm>
            <a:off x="1547664" y="2054483"/>
            <a:ext cx="323954" cy="400110"/>
          </a:xfrm>
          <a:prstGeom prst="rect">
            <a:avLst/>
          </a:prstGeom>
          <a:noFill/>
        </p:spPr>
        <p:txBody>
          <a:bodyPr wrap="square" rtlCol="0">
            <a:spAutoFit/>
          </a:bodyPr>
          <a:lstStyle/>
          <a:p>
            <a:r>
              <a:rPr lang="de-DE" sz="2000" b="1" dirty="0" smtClean="0"/>
              <a:t>G</a:t>
            </a:r>
            <a:endParaRPr lang="de-DE" sz="2000" b="1" dirty="0"/>
          </a:p>
        </p:txBody>
      </p:sp>
      <p:sp>
        <p:nvSpPr>
          <p:cNvPr id="183" name="Textfeld 182"/>
          <p:cNvSpPr txBox="1"/>
          <p:nvPr/>
        </p:nvSpPr>
        <p:spPr>
          <a:xfrm>
            <a:off x="3914046" y="1025224"/>
            <a:ext cx="323954" cy="400110"/>
          </a:xfrm>
          <a:prstGeom prst="rect">
            <a:avLst/>
          </a:prstGeom>
          <a:noFill/>
        </p:spPr>
        <p:txBody>
          <a:bodyPr wrap="square" rtlCol="0">
            <a:spAutoFit/>
          </a:bodyPr>
          <a:lstStyle/>
          <a:p>
            <a:r>
              <a:rPr lang="de-DE" sz="2000" b="1" dirty="0" smtClean="0"/>
              <a:t>D</a:t>
            </a:r>
            <a:endParaRPr lang="de-DE" sz="2000" b="1" dirty="0"/>
          </a:p>
        </p:txBody>
      </p:sp>
      <p:sp>
        <p:nvSpPr>
          <p:cNvPr id="184" name="Textfeld 183"/>
          <p:cNvSpPr txBox="1"/>
          <p:nvPr/>
        </p:nvSpPr>
        <p:spPr>
          <a:xfrm>
            <a:off x="4924014" y="1040621"/>
            <a:ext cx="323954" cy="400110"/>
          </a:xfrm>
          <a:prstGeom prst="rect">
            <a:avLst/>
          </a:prstGeom>
          <a:noFill/>
        </p:spPr>
        <p:txBody>
          <a:bodyPr wrap="square" rtlCol="0">
            <a:spAutoFit/>
          </a:bodyPr>
          <a:lstStyle/>
          <a:p>
            <a:r>
              <a:rPr lang="de-DE" sz="2000" b="1" dirty="0" smtClean="0"/>
              <a:t>E</a:t>
            </a:r>
            <a:endParaRPr lang="de-DE" sz="2000" b="1" dirty="0"/>
          </a:p>
        </p:txBody>
      </p:sp>
      <p:sp>
        <p:nvSpPr>
          <p:cNvPr id="185" name="Textfeld 184"/>
          <p:cNvSpPr txBox="1"/>
          <p:nvPr/>
        </p:nvSpPr>
        <p:spPr>
          <a:xfrm>
            <a:off x="6163893" y="1061046"/>
            <a:ext cx="323954" cy="400110"/>
          </a:xfrm>
          <a:prstGeom prst="rect">
            <a:avLst/>
          </a:prstGeom>
          <a:noFill/>
        </p:spPr>
        <p:txBody>
          <a:bodyPr wrap="square" rtlCol="0">
            <a:spAutoFit/>
          </a:bodyPr>
          <a:lstStyle/>
          <a:p>
            <a:r>
              <a:rPr lang="de-DE" sz="2000" b="1" dirty="0" smtClean="0"/>
              <a:t>F</a:t>
            </a:r>
            <a:endParaRPr lang="de-DE" sz="2000" b="1" dirty="0"/>
          </a:p>
        </p:txBody>
      </p:sp>
      <p:sp>
        <p:nvSpPr>
          <p:cNvPr id="186" name="Textfeld 185"/>
          <p:cNvSpPr txBox="1"/>
          <p:nvPr/>
        </p:nvSpPr>
        <p:spPr>
          <a:xfrm>
            <a:off x="3362105" y="1051924"/>
            <a:ext cx="323954" cy="400110"/>
          </a:xfrm>
          <a:prstGeom prst="rect">
            <a:avLst/>
          </a:prstGeom>
          <a:noFill/>
        </p:spPr>
        <p:txBody>
          <a:bodyPr wrap="square" rtlCol="0">
            <a:spAutoFit/>
          </a:bodyPr>
          <a:lstStyle/>
          <a:p>
            <a:r>
              <a:rPr lang="de-DE" sz="2000" b="1" dirty="0" smtClean="0"/>
              <a:t>C</a:t>
            </a:r>
            <a:endParaRPr lang="de-DE" sz="2000" b="1" dirty="0"/>
          </a:p>
        </p:txBody>
      </p:sp>
      <p:sp>
        <p:nvSpPr>
          <p:cNvPr id="187" name="Textfeld 186"/>
          <p:cNvSpPr txBox="1"/>
          <p:nvPr/>
        </p:nvSpPr>
        <p:spPr>
          <a:xfrm>
            <a:off x="2520839" y="1763354"/>
            <a:ext cx="323954" cy="400110"/>
          </a:xfrm>
          <a:prstGeom prst="rect">
            <a:avLst/>
          </a:prstGeom>
          <a:noFill/>
        </p:spPr>
        <p:txBody>
          <a:bodyPr wrap="square" rtlCol="0">
            <a:spAutoFit/>
          </a:bodyPr>
          <a:lstStyle/>
          <a:p>
            <a:r>
              <a:rPr lang="de-DE" sz="2000" b="1" dirty="0" smtClean="0"/>
              <a:t>H</a:t>
            </a:r>
            <a:endParaRPr lang="de-DE" sz="2000" b="1" dirty="0"/>
          </a:p>
        </p:txBody>
      </p:sp>
      <p:sp>
        <p:nvSpPr>
          <p:cNvPr id="188" name="Textfeld 187"/>
          <p:cNvSpPr txBox="1"/>
          <p:nvPr/>
        </p:nvSpPr>
        <p:spPr>
          <a:xfrm>
            <a:off x="3821198" y="1844166"/>
            <a:ext cx="323954" cy="400110"/>
          </a:xfrm>
          <a:prstGeom prst="rect">
            <a:avLst/>
          </a:prstGeom>
          <a:noFill/>
        </p:spPr>
        <p:txBody>
          <a:bodyPr wrap="square" rtlCol="0">
            <a:spAutoFit/>
          </a:bodyPr>
          <a:lstStyle/>
          <a:p>
            <a:r>
              <a:rPr lang="de-DE" sz="2000" b="1" dirty="0" smtClean="0"/>
              <a:t>I</a:t>
            </a:r>
            <a:endParaRPr lang="de-DE" sz="2000" b="1" dirty="0"/>
          </a:p>
        </p:txBody>
      </p:sp>
      <p:sp>
        <p:nvSpPr>
          <p:cNvPr id="189" name="Textfeld 188"/>
          <p:cNvSpPr txBox="1"/>
          <p:nvPr/>
        </p:nvSpPr>
        <p:spPr>
          <a:xfrm>
            <a:off x="4582566" y="1958545"/>
            <a:ext cx="323954" cy="400110"/>
          </a:xfrm>
          <a:prstGeom prst="rect">
            <a:avLst/>
          </a:prstGeom>
          <a:noFill/>
        </p:spPr>
        <p:txBody>
          <a:bodyPr wrap="square" rtlCol="0">
            <a:spAutoFit/>
          </a:bodyPr>
          <a:lstStyle/>
          <a:p>
            <a:r>
              <a:rPr lang="de-DE" sz="2000" b="1" dirty="0" smtClean="0"/>
              <a:t>J</a:t>
            </a:r>
            <a:endParaRPr lang="de-DE" sz="2000" b="1" dirty="0"/>
          </a:p>
        </p:txBody>
      </p:sp>
      <p:sp>
        <p:nvSpPr>
          <p:cNvPr id="190" name="Textfeld 189"/>
          <p:cNvSpPr txBox="1"/>
          <p:nvPr/>
        </p:nvSpPr>
        <p:spPr>
          <a:xfrm>
            <a:off x="5822425" y="1958545"/>
            <a:ext cx="323954" cy="400110"/>
          </a:xfrm>
          <a:prstGeom prst="rect">
            <a:avLst/>
          </a:prstGeom>
          <a:noFill/>
        </p:spPr>
        <p:txBody>
          <a:bodyPr wrap="square" rtlCol="0">
            <a:spAutoFit/>
          </a:bodyPr>
          <a:lstStyle/>
          <a:p>
            <a:r>
              <a:rPr lang="de-DE" sz="2000" b="1" dirty="0" smtClean="0"/>
              <a:t>K</a:t>
            </a:r>
            <a:endParaRPr lang="de-DE" sz="2000" b="1" dirty="0"/>
          </a:p>
        </p:txBody>
      </p:sp>
      <p:sp>
        <p:nvSpPr>
          <p:cNvPr id="191" name="Textfeld 190"/>
          <p:cNvSpPr txBox="1"/>
          <p:nvPr/>
        </p:nvSpPr>
        <p:spPr>
          <a:xfrm>
            <a:off x="6424146" y="1566900"/>
            <a:ext cx="323954" cy="400110"/>
          </a:xfrm>
          <a:prstGeom prst="rect">
            <a:avLst/>
          </a:prstGeom>
          <a:noFill/>
        </p:spPr>
        <p:txBody>
          <a:bodyPr wrap="square" rtlCol="0">
            <a:spAutoFit/>
          </a:bodyPr>
          <a:lstStyle/>
          <a:p>
            <a:r>
              <a:rPr lang="de-DE" sz="2000" b="1" dirty="0" smtClean="0"/>
              <a:t>L</a:t>
            </a:r>
            <a:endParaRPr lang="de-DE" sz="2000" b="1" dirty="0"/>
          </a:p>
        </p:txBody>
      </p:sp>
      <p:sp>
        <p:nvSpPr>
          <p:cNvPr id="192" name="Textfeld 191"/>
          <p:cNvSpPr txBox="1"/>
          <p:nvPr/>
        </p:nvSpPr>
        <p:spPr>
          <a:xfrm>
            <a:off x="1510521" y="3084190"/>
            <a:ext cx="323954" cy="400110"/>
          </a:xfrm>
          <a:prstGeom prst="rect">
            <a:avLst/>
          </a:prstGeom>
          <a:noFill/>
        </p:spPr>
        <p:txBody>
          <a:bodyPr wrap="square" rtlCol="0">
            <a:spAutoFit/>
          </a:bodyPr>
          <a:lstStyle/>
          <a:p>
            <a:r>
              <a:rPr lang="de-DE" sz="2000" b="1" dirty="0" smtClean="0"/>
              <a:t>M</a:t>
            </a:r>
            <a:endParaRPr lang="de-DE" sz="2000" b="1" dirty="0"/>
          </a:p>
        </p:txBody>
      </p:sp>
      <p:sp>
        <p:nvSpPr>
          <p:cNvPr id="193" name="Textfeld 192"/>
          <p:cNvSpPr txBox="1"/>
          <p:nvPr/>
        </p:nvSpPr>
        <p:spPr>
          <a:xfrm>
            <a:off x="2279657" y="2518422"/>
            <a:ext cx="323954" cy="400110"/>
          </a:xfrm>
          <a:prstGeom prst="rect">
            <a:avLst/>
          </a:prstGeom>
          <a:noFill/>
        </p:spPr>
        <p:txBody>
          <a:bodyPr wrap="square" rtlCol="0">
            <a:spAutoFit/>
          </a:bodyPr>
          <a:lstStyle/>
          <a:p>
            <a:r>
              <a:rPr lang="de-DE" sz="2000" b="1" dirty="0" smtClean="0"/>
              <a:t>N</a:t>
            </a:r>
            <a:endParaRPr lang="de-DE" sz="2000" b="1" dirty="0"/>
          </a:p>
        </p:txBody>
      </p:sp>
      <p:sp>
        <p:nvSpPr>
          <p:cNvPr id="195" name="Textfeld 194"/>
          <p:cNvSpPr txBox="1"/>
          <p:nvPr/>
        </p:nvSpPr>
        <p:spPr>
          <a:xfrm>
            <a:off x="3381637" y="2423100"/>
            <a:ext cx="323954" cy="400110"/>
          </a:xfrm>
          <a:prstGeom prst="rect">
            <a:avLst/>
          </a:prstGeom>
          <a:noFill/>
        </p:spPr>
        <p:txBody>
          <a:bodyPr wrap="square" rtlCol="0">
            <a:spAutoFit/>
          </a:bodyPr>
          <a:lstStyle/>
          <a:p>
            <a:r>
              <a:rPr lang="de-DE" sz="2000" b="1" dirty="0" smtClean="0"/>
              <a:t>O</a:t>
            </a:r>
            <a:endParaRPr lang="de-DE" sz="2000" b="1" dirty="0"/>
          </a:p>
        </p:txBody>
      </p:sp>
      <p:sp>
        <p:nvSpPr>
          <p:cNvPr id="197" name="Textfeld 196"/>
          <p:cNvSpPr txBox="1"/>
          <p:nvPr/>
        </p:nvSpPr>
        <p:spPr>
          <a:xfrm>
            <a:off x="4398208" y="2721969"/>
            <a:ext cx="323954" cy="400110"/>
          </a:xfrm>
          <a:prstGeom prst="rect">
            <a:avLst/>
          </a:prstGeom>
          <a:noFill/>
        </p:spPr>
        <p:txBody>
          <a:bodyPr wrap="square" rtlCol="0">
            <a:spAutoFit/>
          </a:bodyPr>
          <a:lstStyle/>
          <a:p>
            <a:r>
              <a:rPr lang="de-DE" sz="2000" b="1" dirty="0" smtClean="0"/>
              <a:t>P</a:t>
            </a:r>
            <a:endParaRPr lang="de-DE" sz="2000" b="1" dirty="0"/>
          </a:p>
        </p:txBody>
      </p:sp>
      <p:sp>
        <p:nvSpPr>
          <p:cNvPr id="198" name="Textfeld 197"/>
          <p:cNvSpPr txBox="1"/>
          <p:nvPr/>
        </p:nvSpPr>
        <p:spPr>
          <a:xfrm>
            <a:off x="5020785" y="2149011"/>
            <a:ext cx="323954" cy="400110"/>
          </a:xfrm>
          <a:prstGeom prst="rect">
            <a:avLst/>
          </a:prstGeom>
          <a:noFill/>
        </p:spPr>
        <p:txBody>
          <a:bodyPr wrap="square" rtlCol="0">
            <a:spAutoFit/>
          </a:bodyPr>
          <a:lstStyle/>
          <a:p>
            <a:r>
              <a:rPr lang="de-DE" sz="2000" b="1" dirty="0" smtClean="0"/>
              <a:t>Q</a:t>
            </a:r>
            <a:endParaRPr lang="de-DE" sz="2000" b="1" dirty="0"/>
          </a:p>
        </p:txBody>
      </p:sp>
      <p:sp>
        <p:nvSpPr>
          <p:cNvPr id="199" name="Textfeld 198"/>
          <p:cNvSpPr txBox="1"/>
          <p:nvPr/>
        </p:nvSpPr>
        <p:spPr>
          <a:xfrm>
            <a:off x="5520520" y="2624738"/>
            <a:ext cx="323954" cy="400110"/>
          </a:xfrm>
          <a:prstGeom prst="rect">
            <a:avLst/>
          </a:prstGeom>
          <a:noFill/>
        </p:spPr>
        <p:txBody>
          <a:bodyPr wrap="square" rtlCol="0">
            <a:spAutoFit/>
          </a:bodyPr>
          <a:lstStyle/>
          <a:p>
            <a:r>
              <a:rPr lang="de-DE" sz="2000" b="1" dirty="0" smtClean="0"/>
              <a:t>R</a:t>
            </a:r>
            <a:endParaRPr lang="de-DE" sz="2000" b="1" dirty="0"/>
          </a:p>
        </p:txBody>
      </p:sp>
      <p:sp>
        <p:nvSpPr>
          <p:cNvPr id="201" name="Textfeld 200"/>
          <p:cNvSpPr txBox="1"/>
          <p:nvPr/>
        </p:nvSpPr>
        <p:spPr>
          <a:xfrm>
            <a:off x="1731303" y="3627574"/>
            <a:ext cx="323954" cy="400110"/>
          </a:xfrm>
          <a:prstGeom prst="rect">
            <a:avLst/>
          </a:prstGeom>
          <a:noFill/>
        </p:spPr>
        <p:txBody>
          <a:bodyPr wrap="square" rtlCol="0">
            <a:spAutoFit/>
          </a:bodyPr>
          <a:lstStyle/>
          <a:p>
            <a:r>
              <a:rPr lang="de-DE" sz="2000" b="1" dirty="0" smtClean="0"/>
              <a:t>U</a:t>
            </a:r>
            <a:endParaRPr lang="de-DE" sz="2000" b="1" dirty="0"/>
          </a:p>
        </p:txBody>
      </p:sp>
      <p:sp>
        <p:nvSpPr>
          <p:cNvPr id="202" name="Textfeld 201"/>
          <p:cNvSpPr txBox="1"/>
          <p:nvPr/>
        </p:nvSpPr>
        <p:spPr>
          <a:xfrm>
            <a:off x="6555238" y="2952026"/>
            <a:ext cx="323954" cy="400110"/>
          </a:xfrm>
          <a:prstGeom prst="rect">
            <a:avLst/>
          </a:prstGeom>
          <a:noFill/>
        </p:spPr>
        <p:txBody>
          <a:bodyPr wrap="square" rtlCol="0">
            <a:spAutoFit/>
          </a:bodyPr>
          <a:lstStyle/>
          <a:p>
            <a:r>
              <a:rPr lang="de-DE" sz="2000" b="1" dirty="0" smtClean="0"/>
              <a:t>T</a:t>
            </a:r>
            <a:endParaRPr lang="de-DE" sz="2000" b="1" dirty="0"/>
          </a:p>
        </p:txBody>
      </p:sp>
      <p:sp>
        <p:nvSpPr>
          <p:cNvPr id="203" name="Textfeld 202"/>
          <p:cNvSpPr txBox="1"/>
          <p:nvPr/>
        </p:nvSpPr>
        <p:spPr>
          <a:xfrm>
            <a:off x="6355391" y="2566121"/>
            <a:ext cx="323954" cy="400110"/>
          </a:xfrm>
          <a:prstGeom prst="rect">
            <a:avLst/>
          </a:prstGeom>
          <a:noFill/>
        </p:spPr>
        <p:txBody>
          <a:bodyPr wrap="square" rtlCol="0">
            <a:spAutoFit/>
          </a:bodyPr>
          <a:lstStyle/>
          <a:p>
            <a:r>
              <a:rPr lang="de-DE" sz="2000" b="1" dirty="0" smtClean="0"/>
              <a:t>S</a:t>
            </a:r>
            <a:endParaRPr lang="de-DE" sz="2000" b="1" dirty="0"/>
          </a:p>
        </p:txBody>
      </p:sp>
      <p:sp>
        <p:nvSpPr>
          <p:cNvPr id="204" name="Textfeld 203"/>
          <p:cNvSpPr txBox="1"/>
          <p:nvPr/>
        </p:nvSpPr>
        <p:spPr>
          <a:xfrm>
            <a:off x="2745637" y="3905069"/>
            <a:ext cx="323954" cy="400110"/>
          </a:xfrm>
          <a:prstGeom prst="rect">
            <a:avLst/>
          </a:prstGeom>
          <a:noFill/>
        </p:spPr>
        <p:txBody>
          <a:bodyPr wrap="square" rtlCol="0">
            <a:spAutoFit/>
          </a:bodyPr>
          <a:lstStyle/>
          <a:p>
            <a:r>
              <a:rPr lang="de-DE" sz="2000" b="1" dirty="0" smtClean="0"/>
              <a:t>V</a:t>
            </a:r>
            <a:endParaRPr lang="de-DE" sz="2000" b="1" dirty="0"/>
          </a:p>
        </p:txBody>
      </p:sp>
      <p:sp>
        <p:nvSpPr>
          <p:cNvPr id="205" name="Textfeld 204"/>
          <p:cNvSpPr txBox="1"/>
          <p:nvPr/>
        </p:nvSpPr>
        <p:spPr>
          <a:xfrm>
            <a:off x="3833183" y="3774928"/>
            <a:ext cx="323954" cy="400110"/>
          </a:xfrm>
          <a:prstGeom prst="rect">
            <a:avLst/>
          </a:prstGeom>
          <a:noFill/>
        </p:spPr>
        <p:txBody>
          <a:bodyPr wrap="square" rtlCol="0">
            <a:spAutoFit/>
          </a:bodyPr>
          <a:lstStyle/>
          <a:p>
            <a:r>
              <a:rPr lang="de-DE" sz="2000" b="1" dirty="0" smtClean="0"/>
              <a:t>W</a:t>
            </a:r>
            <a:endParaRPr lang="de-DE" sz="2000" b="1" dirty="0"/>
          </a:p>
        </p:txBody>
      </p:sp>
      <p:sp>
        <p:nvSpPr>
          <p:cNvPr id="206" name="Textfeld 205"/>
          <p:cNvSpPr txBox="1"/>
          <p:nvPr/>
        </p:nvSpPr>
        <p:spPr>
          <a:xfrm>
            <a:off x="4473480" y="3900703"/>
            <a:ext cx="323954" cy="400110"/>
          </a:xfrm>
          <a:prstGeom prst="rect">
            <a:avLst/>
          </a:prstGeom>
          <a:noFill/>
        </p:spPr>
        <p:txBody>
          <a:bodyPr wrap="square" rtlCol="0">
            <a:spAutoFit/>
          </a:bodyPr>
          <a:lstStyle/>
          <a:p>
            <a:r>
              <a:rPr lang="de-DE" sz="2000" b="1" dirty="0" smtClean="0"/>
              <a:t>X</a:t>
            </a:r>
            <a:endParaRPr lang="de-DE" sz="2000" b="1" dirty="0"/>
          </a:p>
        </p:txBody>
      </p:sp>
      <p:sp>
        <p:nvSpPr>
          <p:cNvPr id="207" name="Textfeld 206"/>
          <p:cNvSpPr txBox="1"/>
          <p:nvPr/>
        </p:nvSpPr>
        <p:spPr>
          <a:xfrm>
            <a:off x="5330506" y="3894183"/>
            <a:ext cx="323954" cy="400110"/>
          </a:xfrm>
          <a:prstGeom prst="rect">
            <a:avLst/>
          </a:prstGeom>
          <a:noFill/>
        </p:spPr>
        <p:txBody>
          <a:bodyPr wrap="square" rtlCol="0">
            <a:spAutoFit/>
          </a:bodyPr>
          <a:lstStyle/>
          <a:p>
            <a:r>
              <a:rPr lang="de-DE" sz="2000" b="1" dirty="0" smtClean="0"/>
              <a:t>Y</a:t>
            </a:r>
            <a:endParaRPr lang="de-DE" sz="2000" b="1" dirty="0"/>
          </a:p>
        </p:txBody>
      </p:sp>
      <p:sp>
        <p:nvSpPr>
          <p:cNvPr id="208" name="Textfeld 207"/>
          <p:cNvSpPr txBox="1"/>
          <p:nvPr/>
        </p:nvSpPr>
        <p:spPr>
          <a:xfrm>
            <a:off x="6479181" y="3843740"/>
            <a:ext cx="323954" cy="400110"/>
          </a:xfrm>
          <a:prstGeom prst="rect">
            <a:avLst/>
          </a:prstGeom>
          <a:noFill/>
        </p:spPr>
        <p:txBody>
          <a:bodyPr wrap="square" rtlCol="0">
            <a:spAutoFit/>
          </a:bodyPr>
          <a:lstStyle/>
          <a:p>
            <a:r>
              <a:rPr lang="de-DE" sz="2000" b="1" dirty="0" smtClean="0"/>
              <a:t>Z</a:t>
            </a:r>
            <a:endParaRPr lang="de-DE" sz="2000" b="1" dirty="0"/>
          </a:p>
        </p:txBody>
      </p:sp>
      <p:pic>
        <p:nvPicPr>
          <p:cNvPr id="2" name="version2">
            <a:hlinkClick r:id="" action="ppaction://media"/>
          </p:cNvPr>
          <p:cNvPicPr>
            <a:picLocks noChangeAspect="1"/>
          </p:cNvPicPr>
          <p:nvPr>
            <a:videoFile r:link="rId1"/>
            <p:extLst>
              <p:ext uri="{DAA4B4D4-6D71-4841-9C94-3DE7FCFB9230}">
                <p14:media xmlns:p14="http://schemas.microsoft.com/office/powerpoint/2010/main" r:embed="rId2">
                  <p14:trim end="3754.3333"/>
                </p14:media>
              </p:ext>
            </p:extLst>
          </p:nvPr>
        </p:nvPicPr>
        <p:blipFill>
          <a:blip r:embed="rId4"/>
          <a:stretch>
            <a:fillRect/>
          </a:stretch>
        </p:blipFill>
        <p:spPr>
          <a:xfrm>
            <a:off x="0" y="20538"/>
            <a:ext cx="9144000" cy="5143500"/>
          </a:xfrm>
          <a:prstGeom prst="rect">
            <a:avLst/>
          </a:prstGeom>
        </p:spPr>
      </p:pic>
      <p:pic>
        <p:nvPicPr>
          <p:cNvPr id="84" name="Grafik 83"/>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2576605355"/>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21</a:t>
            </a:fld>
            <a:endParaRPr lang="de-DE" dirty="0">
              <a:solidFill>
                <a:srgbClr val="465562">
                  <a:lumMod val="75000"/>
                </a:srgbClr>
              </a:solidFill>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0"/>
            <a:ext cx="8534402" cy="4155926"/>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8" name="Windows Critical St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27984" y="-1195458"/>
            <a:ext cx="609600" cy="609600"/>
          </a:xfrm>
          <a:prstGeom prst="rect">
            <a:avLst/>
          </a:prstGeom>
        </p:spPr>
      </p:pic>
    </p:spTree>
    <p:extLst>
      <p:ext uri="{BB962C8B-B14F-4D97-AF65-F5344CB8AC3E}">
        <p14:creationId xmlns:p14="http://schemas.microsoft.com/office/powerpoint/2010/main" val="31497820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22</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339502"/>
            <a:ext cx="8534402" cy="3816424"/>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161141104"/>
      </p:ext>
    </p:extLst>
  </p:cSld>
  <p:clrMapOvr>
    <a:masterClrMapping/>
  </p:clrMapOvr>
  <mc:AlternateContent xmlns:mc="http://schemas.openxmlformats.org/markup-compatibility/2006" xmlns:p14="http://schemas.microsoft.com/office/powerpoint/2010/main">
    <mc:Choice Requires="p14">
      <p:transition p14:dur="0" advTm="500"/>
    </mc:Choice>
    <mc:Fallback xmlns="">
      <p:transition advTm="5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23</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483518"/>
            <a:ext cx="8534402" cy="3672408"/>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1129469084"/>
      </p:ext>
    </p:extLst>
  </p:cSld>
  <p:clrMapOvr>
    <a:masterClrMapping/>
  </p:clrMapOvr>
  <mc:AlternateContent xmlns:mc="http://schemas.openxmlformats.org/markup-compatibility/2006" xmlns:p14="http://schemas.microsoft.com/office/powerpoint/2010/main">
    <mc:Choice Requires="p14">
      <p:transition p14:dur="0" advTm="500"/>
    </mc:Choice>
    <mc:Fallback xmlns="">
      <p:transition advTm="5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24</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915566"/>
            <a:ext cx="8534402" cy="3240360"/>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45236894"/>
      </p:ext>
    </p:extLst>
  </p:cSld>
  <p:clrMapOvr>
    <a:masterClrMapping/>
  </p:clrMapOvr>
  <mc:AlternateContent xmlns:mc="http://schemas.openxmlformats.org/markup-compatibility/2006" xmlns:p14="http://schemas.microsoft.com/office/powerpoint/2010/main">
    <mc:Choice Requires="p14">
      <p:transition p14:dur="0" advTm="500"/>
    </mc:Choice>
    <mc:Fallback xmlns="">
      <p:transition advTm="5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25</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2283718"/>
            <a:ext cx="8534402" cy="1872208"/>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2059276257"/>
      </p:ext>
    </p:extLst>
  </p:cSld>
  <p:clrMapOvr>
    <a:masterClrMapping/>
  </p:clrMapOvr>
  <mc:AlternateContent xmlns:mc="http://schemas.openxmlformats.org/markup-compatibility/2006" xmlns:p14="http://schemas.microsoft.com/office/powerpoint/2010/main">
    <mc:Choice Requires="p14">
      <p:transition p14:dur="0" advTm="500"/>
    </mc:Choice>
    <mc:Fallback xmlns="">
      <p:transition advTm="5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26</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7" name="Rechteck 6"/>
          <p:cNvSpPr/>
          <p:nvPr/>
        </p:nvSpPr>
        <p:spPr>
          <a:xfrm>
            <a:off x="0" y="2715766"/>
            <a:ext cx="8534402" cy="1440160"/>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3767687764"/>
      </p:ext>
    </p:extLst>
  </p:cSld>
  <p:clrMapOvr>
    <a:masterClrMapping/>
  </p:clrMapOvr>
  <mc:AlternateContent xmlns:mc="http://schemas.openxmlformats.org/markup-compatibility/2006" xmlns:p14="http://schemas.microsoft.com/office/powerpoint/2010/main">
    <mc:Choice Requires="p14">
      <p:transition p14:dur="0" advTm="1500"/>
    </mc:Choice>
    <mc:Fallback xmlns="">
      <p:transition advTm="15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solidFill>
                  <a:srgbClr val="465562">
                    <a:lumMod val="75000"/>
                  </a:srgbClr>
                </a:solidFill>
              </a:rPr>
              <a:pPr/>
              <a:t>27</a:t>
            </a:fld>
            <a:endParaRPr lang="de-DE" dirty="0">
              <a:solidFill>
                <a:srgbClr val="465562">
                  <a:lumMod val="75000"/>
                </a:srgb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1053"/>
          </a:xfrm>
          <a:prstGeom prst="rect">
            <a:avLst/>
          </a:prstGeom>
        </p:spPr>
      </p:pic>
      <p:sp>
        <p:nvSpPr>
          <p:cNvPr id="2" name="Textfeld 1"/>
          <p:cNvSpPr txBox="1"/>
          <p:nvPr/>
        </p:nvSpPr>
        <p:spPr>
          <a:xfrm>
            <a:off x="0" y="2613617"/>
            <a:ext cx="7056784" cy="800219"/>
          </a:xfrm>
          <a:prstGeom prst="rect">
            <a:avLst/>
          </a:prstGeom>
          <a:noFill/>
        </p:spPr>
        <p:txBody>
          <a:bodyPr wrap="square" rtlCol="0">
            <a:spAutoFit/>
          </a:bodyPr>
          <a:lstStyle/>
          <a:p>
            <a:r>
              <a:rPr lang="de-DE" sz="2800" u="sng" dirty="0" err="1"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Too</a:t>
            </a:r>
            <a:r>
              <a:rPr lang="de-DE" sz="2800" u="sng" dirty="0"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 </a:t>
            </a:r>
            <a:r>
              <a:rPr lang="de-DE" sz="2800" u="sng" dirty="0" err="1"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many</a:t>
            </a:r>
            <a:r>
              <a:rPr lang="de-DE" sz="2800" u="sng" dirty="0"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 </a:t>
            </a:r>
            <a:r>
              <a:rPr lang="de-DE" sz="2800" u="sng" dirty="0" err="1"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possible</a:t>
            </a:r>
            <a:r>
              <a:rPr lang="de-DE" sz="2800" u="sng" dirty="0"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 </a:t>
            </a:r>
            <a:r>
              <a:rPr lang="de-DE" sz="2800" u="sng" dirty="0" err="1"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rPr>
              <a:t>worlds</a:t>
            </a:r>
            <a:endParaRPr lang="de-DE" sz="2800" u="sng" dirty="0" smtClean="0">
              <a:solidFill>
                <a:srgbClr val="FFFFFF"/>
              </a:solidFill>
              <a:latin typeface="Lucida Console" panose="020B0609040504020204" pitchFamily="49" charset="0"/>
              <a:ea typeface="Microsoft JhengHei UI" panose="020B0604030504040204" pitchFamily="34" charset="-120"/>
              <a:cs typeface="Courier New" panose="02070309020205020404" pitchFamily="49" charset="0"/>
            </a:endParaRPr>
          </a:p>
          <a:p>
            <a:endParaRPr lang="de-DE" sz="1800" u="sng" dirty="0" smtClean="0">
              <a:solidFill>
                <a:srgbClr val="FFFFFF"/>
              </a:solidFill>
              <a:latin typeface="Microsoft JhengHei UI" panose="020B0604030504040204" pitchFamily="34" charset="-120"/>
              <a:ea typeface="Microsoft JhengHei UI" panose="020B0604030504040204" pitchFamily="34" charset="-120"/>
              <a:cs typeface="Courier New" panose="02070309020205020404" pitchFamily="49" charset="0"/>
            </a:endParaRPr>
          </a:p>
        </p:txBody>
      </p:sp>
    </p:spTree>
    <p:extLst>
      <p:ext uri="{BB962C8B-B14F-4D97-AF65-F5344CB8AC3E}">
        <p14:creationId xmlns:p14="http://schemas.microsoft.com/office/powerpoint/2010/main" val="260369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28</a:t>
            </a:fld>
            <a:endParaRPr lang="de-DE"/>
          </a:p>
        </p:txBody>
      </p:sp>
      <p:sp>
        <p:nvSpPr>
          <p:cNvPr id="11" name="Titel 2"/>
          <p:cNvSpPr>
            <a:spLocks noGrp="1"/>
          </p:cNvSpPr>
          <p:nvPr>
            <p:ph type="title"/>
          </p:nvPr>
        </p:nvSpPr>
        <p:spPr>
          <a:xfrm>
            <a:off x="1195389" y="133350"/>
            <a:ext cx="7339012" cy="929878"/>
          </a:xfrm>
        </p:spPr>
        <p:txBody>
          <a:bodyPr/>
          <a:lstStyle/>
          <a:p>
            <a:r>
              <a:rPr lang="de-DE" dirty="0" err="1" smtClean="0"/>
              <a:t>Querying</a:t>
            </a:r>
            <a:r>
              <a:rPr lang="de-DE" dirty="0" smtClean="0"/>
              <a:t> </a:t>
            </a:r>
            <a:r>
              <a:rPr lang="de-DE" dirty="0" err="1" smtClean="0"/>
              <a:t>Uncertain</a:t>
            </a:r>
            <a:r>
              <a:rPr lang="de-DE" dirty="0" smtClean="0"/>
              <a:t> Data: </a:t>
            </a:r>
            <a:r>
              <a:rPr lang="de-DE" dirty="0" err="1" smtClean="0"/>
              <a:t>Complexity</a:t>
            </a:r>
            <a:endParaRPr lang="de-DE" dirty="0"/>
          </a:p>
        </p:txBody>
      </p:sp>
      <mc:AlternateContent xmlns:mc="http://schemas.openxmlformats.org/markup-compatibility/2006" xmlns:a14="http://schemas.microsoft.com/office/drawing/2010/main">
        <mc:Choice Requires="a14">
          <p:sp>
            <p:nvSpPr>
              <p:cNvPr id="13" name="Textfeld 12"/>
              <p:cNvSpPr txBox="1"/>
              <p:nvPr/>
            </p:nvSpPr>
            <p:spPr>
              <a:xfrm>
                <a:off x="1213612" y="868281"/>
                <a:ext cx="6480720" cy="3785652"/>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en-US" sz="1600"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en-US" sz="1600" dirty="0" smtClean="0">
                    <a:sym typeface="Wingdings" panose="05000000000000000000" pitchFamily="2" charset="2"/>
                  </a:rPr>
                  <a:t>Naive Query Processing is exponential in the number of objects</a:t>
                </a:r>
              </a:p>
              <a:p>
                <a:pPr marL="285750" indent="-285750">
                  <a:buFont typeface="Wingdings" panose="05000000000000000000" pitchFamily="2" charset="2"/>
                  <a:buChar char="Ø"/>
                </a:pPr>
                <a:endParaRPr lang="en-US" sz="1600" dirty="0">
                  <a:sym typeface="Wingdings" panose="05000000000000000000" pitchFamily="2" charset="2"/>
                </a:endParaRPr>
              </a:p>
              <a:p>
                <a:pPr marL="285750" indent="-285750">
                  <a:buFont typeface="Wingdings" panose="05000000000000000000" pitchFamily="2" charset="2"/>
                  <a:buChar char="Ø"/>
                </a:pPr>
                <a:r>
                  <a:rPr lang="en-US" sz="1600" dirty="0" smtClean="0">
                    <a:sym typeface="Wingdings" panose="05000000000000000000" pitchFamily="2" charset="2"/>
                  </a:rPr>
                  <a:t>Are there efficient solutions to query uncertain spatial data?</a:t>
                </a:r>
              </a:p>
              <a:p>
                <a:pPr marL="285750" indent="-285750">
                  <a:buFont typeface="Wingdings" panose="05000000000000000000" pitchFamily="2" charset="2"/>
                  <a:buChar char="Ø"/>
                </a:pPr>
                <a:endParaRPr lang="en-US" sz="1600" dirty="0" smtClean="0">
                  <a:sym typeface="Wingdings" panose="05000000000000000000" pitchFamily="2" charset="2"/>
                </a:endParaRPr>
              </a:p>
              <a:p>
                <a:pPr marL="628696" lvl="1" indent="-285750">
                  <a:buFont typeface="Wingdings" panose="05000000000000000000" pitchFamily="2" charset="2"/>
                  <a:buChar char="Ø"/>
                </a:pPr>
                <a:r>
                  <a:rPr lang="en-US" sz="1600" dirty="0" smtClean="0">
                    <a:sym typeface="Wingdings" panose="05000000000000000000" pitchFamily="2" charset="2"/>
                  </a:rPr>
                  <a:t>In general: No!</a:t>
                </a:r>
              </a:p>
              <a:p>
                <a:pPr marL="628696" lvl="1" indent="-285750">
                  <a:buFont typeface="Wingdings" panose="05000000000000000000" pitchFamily="2" charset="2"/>
                  <a:buChar char="Ø"/>
                </a:pPr>
                <a:endParaRPr lang="en-US" sz="1600" dirty="0">
                  <a:sym typeface="Wingdings" panose="05000000000000000000" pitchFamily="2" charset="2"/>
                </a:endParaRPr>
              </a:p>
              <a:p>
                <a:pPr marL="628696" lvl="1" indent="-285750">
                  <a:buFont typeface="Wingdings" panose="05000000000000000000" pitchFamily="2" charset="2"/>
                  <a:buChar char="Ø"/>
                </a:pPr>
                <a:r>
                  <a:rPr lang="en-US" sz="1600" dirty="0" smtClean="0">
                    <a:sym typeface="Wingdings" panose="05000000000000000000" pitchFamily="2" charset="2"/>
                  </a:rPr>
                  <a:t>“The problem of answering queries on a probabilistic database D is </a:t>
                </a:r>
                <a14:m>
                  <m:oMath xmlns:m="http://schemas.openxmlformats.org/officeDocument/2006/math">
                    <m:r>
                      <a:rPr lang="de-DE" sz="1600" b="0" i="1" smtClean="0">
                        <a:latin typeface="Cambria Math" panose="02040503050406030204" pitchFamily="18" charset="0"/>
                        <a:sym typeface="Wingdings" panose="05000000000000000000" pitchFamily="2" charset="2"/>
                      </a:rPr>
                      <m:t>#</m:t>
                    </m:r>
                    <m:r>
                      <a:rPr lang="de-DE" sz="1600" b="0" i="1" smtClean="0">
                        <a:latin typeface="Cambria Math" panose="02040503050406030204" pitchFamily="18" charset="0"/>
                        <a:sym typeface="Wingdings" panose="05000000000000000000" pitchFamily="2" charset="2"/>
                      </a:rPr>
                      <m:t>𝑃</m:t>
                    </m:r>
                  </m:oMath>
                </a14:m>
                <a:r>
                  <a:rPr lang="de-DE" sz="1600" b="0" dirty="0" smtClean="0">
                    <a:sym typeface="Wingdings" panose="05000000000000000000" pitchFamily="2" charset="2"/>
                  </a:rPr>
                  <a:t>-</a:t>
                </a:r>
                <a:r>
                  <a:rPr lang="de-DE" sz="1600" b="0" dirty="0" err="1" smtClean="0">
                    <a:sym typeface="Wingdings" panose="05000000000000000000" pitchFamily="2" charset="2"/>
                  </a:rPr>
                  <a:t>complete</a:t>
                </a:r>
                <a:r>
                  <a:rPr lang="de-DE" sz="1600" b="0" dirty="0" smtClean="0">
                    <a:sym typeface="Wingdings" panose="05000000000000000000" pitchFamily="2" charset="2"/>
                  </a:rPr>
                  <a:t> in </a:t>
                </a:r>
                <a:r>
                  <a:rPr lang="de-DE" sz="1600" b="0" dirty="0" err="1" smtClean="0">
                    <a:sym typeface="Wingdings" panose="05000000000000000000" pitchFamily="2" charset="2"/>
                  </a:rPr>
                  <a:t>the</a:t>
                </a:r>
                <a:r>
                  <a:rPr lang="de-DE" sz="1600" b="0" dirty="0" smtClean="0">
                    <a:sym typeface="Wingdings" panose="05000000000000000000" pitchFamily="2" charset="2"/>
                  </a:rPr>
                  <a:t> </a:t>
                </a:r>
                <a:r>
                  <a:rPr lang="de-DE" sz="1600" b="0" dirty="0" err="1" smtClean="0">
                    <a:sym typeface="Wingdings" panose="05000000000000000000" pitchFamily="2" charset="2"/>
                  </a:rPr>
                  <a:t>size</a:t>
                </a:r>
                <a:r>
                  <a:rPr lang="de-DE" sz="1600" b="0" dirty="0" smtClean="0">
                    <a:sym typeface="Wingdings" panose="05000000000000000000" pitchFamily="2" charset="2"/>
                  </a:rPr>
                  <a:t> </a:t>
                </a:r>
                <a:r>
                  <a:rPr lang="de-DE" sz="1600" b="0" dirty="0" err="1" smtClean="0">
                    <a:sym typeface="Wingdings" panose="05000000000000000000" pitchFamily="2" charset="2"/>
                  </a:rPr>
                  <a:t>of</a:t>
                </a:r>
                <a:r>
                  <a:rPr lang="de-DE" sz="1600" b="0" dirty="0" smtClean="0">
                    <a:sym typeface="Wingdings" panose="05000000000000000000" pitchFamily="2" charset="2"/>
                  </a:rPr>
                  <a:t> D.“[DalviSuciu04] </a:t>
                </a:r>
              </a:p>
              <a:p>
                <a:pPr marL="628696" lvl="1" indent="-285750">
                  <a:buFont typeface="Wingdings" panose="05000000000000000000" pitchFamily="2" charset="2"/>
                  <a:buChar char="Ø"/>
                </a:pPr>
                <a:endParaRPr lang="de-DE" sz="1600" b="0" dirty="0" smtClean="0">
                  <a:sym typeface="Wingdings" panose="05000000000000000000" pitchFamily="2" charset="2"/>
                </a:endParaRPr>
              </a:p>
              <a:p>
                <a:pPr marL="628696" lvl="1" indent="-285750">
                  <a:buFont typeface="Wingdings" panose="05000000000000000000" pitchFamily="2" charset="2"/>
                  <a:buChar char="Ø"/>
                </a:pPr>
                <a:r>
                  <a:rPr lang="de-DE" sz="1600" dirty="0" smtClean="0">
                    <a:sym typeface="Wingdings" panose="05000000000000000000" pitchFamily="2" charset="2"/>
                  </a:rPr>
                  <a:t>Can </a:t>
                </a:r>
                <a:r>
                  <a:rPr lang="de-DE" sz="1600" dirty="0" err="1" smtClean="0">
                    <a:sym typeface="Wingdings" panose="05000000000000000000" pitchFamily="2" charset="2"/>
                  </a:rPr>
                  <a:t>be</a:t>
                </a:r>
                <a:r>
                  <a:rPr lang="de-DE" sz="1600" dirty="0" smtClean="0">
                    <a:sym typeface="Wingdings" panose="05000000000000000000" pitchFamily="2" charset="2"/>
                  </a:rPr>
                  <a:t> </a:t>
                </a:r>
                <a:r>
                  <a:rPr lang="de-DE" sz="1600" dirty="0" err="1" smtClean="0">
                    <a:sym typeface="Wingdings" panose="05000000000000000000" pitchFamily="2" charset="2"/>
                  </a:rPr>
                  <a:t>reduced</a:t>
                </a:r>
                <a:r>
                  <a:rPr lang="de-DE" sz="1600" dirty="0" smtClean="0">
                    <a:sym typeface="Wingdings" panose="05000000000000000000" pitchFamily="2" charset="2"/>
                  </a:rPr>
                  <a:t>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uncertain</a:t>
                </a:r>
                <a:r>
                  <a:rPr lang="de-DE" sz="1600" dirty="0" smtClean="0">
                    <a:sym typeface="Wingdings" panose="05000000000000000000" pitchFamily="2" charset="2"/>
                  </a:rPr>
                  <a:t> </a:t>
                </a:r>
                <a:r>
                  <a:rPr lang="de-DE" sz="1600" dirty="0" err="1" smtClean="0">
                    <a:sym typeface="Wingdings" panose="05000000000000000000" pitchFamily="2" charset="2"/>
                  </a:rPr>
                  <a:t>spatial</a:t>
                </a:r>
                <a:r>
                  <a:rPr lang="de-DE" sz="1600" dirty="0" smtClean="0">
                    <a:sym typeface="Wingdings" panose="05000000000000000000" pitchFamily="2" charset="2"/>
                  </a:rPr>
                  <a:t> </a:t>
                </a:r>
                <a:r>
                  <a:rPr lang="de-DE" sz="1600" dirty="0" err="1" smtClean="0">
                    <a:sym typeface="Wingdings" panose="05000000000000000000" pitchFamily="2" charset="2"/>
                  </a:rPr>
                  <a:t>databases</a:t>
                </a:r>
                <a:endParaRPr lang="de-DE" sz="1600" dirty="0" smtClean="0">
                  <a:sym typeface="Wingdings" panose="05000000000000000000" pitchFamily="2" charset="2"/>
                </a:endParaRPr>
              </a:p>
              <a:p>
                <a:pPr marL="628696" lvl="1" indent="-285750">
                  <a:buFont typeface="Wingdings" panose="05000000000000000000" pitchFamily="2" charset="2"/>
                  <a:buChar char="Ø"/>
                </a:pPr>
                <a:endParaRPr lang="de-DE" sz="1600" b="0" dirty="0">
                  <a:sym typeface="Wingdings" panose="05000000000000000000" pitchFamily="2" charset="2"/>
                </a:endParaRPr>
              </a:p>
              <a:p>
                <a:pPr marL="285750" indent="-285750">
                  <a:buFont typeface="Wingdings" panose="05000000000000000000" pitchFamily="2" charset="2"/>
                  <a:buChar char="Ø"/>
                </a:pPr>
                <a:r>
                  <a:rPr lang="en-US" sz="1600" dirty="0">
                    <a:sym typeface="Wingdings" panose="05000000000000000000" pitchFamily="2" charset="2"/>
                  </a:rPr>
                  <a:t>But: Specific queries may have polynomial time solutions!</a:t>
                </a:r>
              </a:p>
              <a:p>
                <a:pPr marL="285750" indent="-285750">
                  <a:buFont typeface="Wingdings" panose="05000000000000000000" pitchFamily="2" charset="2"/>
                  <a:buChar char="Ø"/>
                </a:pPr>
                <a:endParaRPr lang="de-DE" sz="1600" b="0" dirty="0" smtClean="0">
                  <a:sym typeface="Wingdings" panose="05000000000000000000" pitchFamily="2" charset="2"/>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1213612" y="868281"/>
                <a:ext cx="6480720" cy="3785652"/>
              </a:xfrm>
              <a:prstGeom prst="rect">
                <a:avLst/>
              </a:prstGeom>
              <a:blipFill rotWithShape="0">
                <a:blip r:embed="rId2"/>
                <a:stretch>
                  <a:fillRect l="-376"/>
                </a:stretch>
              </a:blipFill>
            </p:spPr>
            <p:txBody>
              <a:bodyPr/>
              <a:lstStyle/>
              <a:p>
                <a:r>
                  <a:rPr lang="de-DE">
                    <a:noFill/>
                  </a:rPr>
                  <a:t> </a:t>
                </a:r>
              </a:p>
            </p:txBody>
          </p:sp>
        </mc:Fallback>
      </mc:AlternateContent>
      <p:sp>
        <p:nvSpPr>
          <p:cNvPr id="5" name="Textfeld 4"/>
          <p:cNvSpPr txBox="1"/>
          <p:nvPr/>
        </p:nvSpPr>
        <p:spPr>
          <a:xfrm>
            <a:off x="1195389" y="4551820"/>
            <a:ext cx="6881812" cy="430887"/>
          </a:xfrm>
          <a:prstGeom prst="rect">
            <a:avLst/>
          </a:prstGeom>
          <a:noFill/>
        </p:spPr>
        <p:txBody>
          <a:bodyPr wrap="square" rtlCol="0">
            <a:spAutoFit/>
          </a:bodyPr>
          <a:lstStyle/>
          <a:p>
            <a:r>
              <a:rPr lang="en-US" sz="1100" b="1" dirty="0"/>
              <a:t>[</a:t>
            </a:r>
            <a:r>
              <a:rPr lang="en-US" sz="1100" b="1" dirty="0" smtClean="0"/>
              <a:t>DalviSuciu04] </a:t>
            </a:r>
            <a:r>
              <a:rPr lang="en-US" sz="1100" dirty="0" err="1" smtClean="0"/>
              <a:t>Dalvi</a:t>
            </a:r>
            <a:r>
              <a:rPr lang="en-US" sz="1100" dirty="0" smtClean="0"/>
              <a:t>, N. N., and </a:t>
            </a:r>
            <a:r>
              <a:rPr lang="en-US" sz="1100" dirty="0" err="1" smtClean="0"/>
              <a:t>Suciu</a:t>
            </a:r>
            <a:r>
              <a:rPr lang="en-US" sz="1100" dirty="0" smtClean="0"/>
              <a:t>, D. Efficient query evaluation on probabilistic databases.</a:t>
            </a:r>
          </a:p>
          <a:p>
            <a:r>
              <a:rPr lang="en-US" sz="1100" dirty="0" smtClean="0"/>
              <a:t>In </a:t>
            </a:r>
            <a:r>
              <a:rPr lang="en-US" sz="1100" dirty="0"/>
              <a:t>Proceedings of the 30th International Conference on Very Large Data </a:t>
            </a:r>
            <a:r>
              <a:rPr lang="en-US" sz="1100" dirty="0" smtClean="0"/>
              <a:t>Bases </a:t>
            </a:r>
            <a:r>
              <a:rPr lang="de-DE" sz="1100" dirty="0" smtClean="0"/>
              <a:t>(VLDB),(</a:t>
            </a:r>
            <a:r>
              <a:rPr lang="de-DE" sz="1100" dirty="0"/>
              <a:t>2004</a:t>
            </a:r>
            <a:r>
              <a:rPr lang="de-DE" sz="1100" dirty="0" smtClean="0"/>
              <a:t>).</a:t>
            </a:r>
            <a:endParaRPr lang="de-DE" sz="1100" dirty="0"/>
          </a:p>
        </p:txBody>
      </p:sp>
      <p:pic>
        <p:nvPicPr>
          <p:cNvPr id="6" name="Grafik 5"/>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42651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240" y="1779662"/>
            <a:ext cx="4092379" cy="2448272"/>
          </a:xfrm>
          <a:prstGeom prst="rect">
            <a:avLst/>
          </a:prstGeom>
          <a:solidFill>
            <a:schemeClr val="bg1"/>
          </a:solidFill>
        </p:spPr>
      </p:pic>
      <p:sp>
        <p:nvSpPr>
          <p:cNvPr id="39" name="Ellipse 38"/>
          <p:cNvSpPr/>
          <p:nvPr/>
        </p:nvSpPr>
        <p:spPr>
          <a:xfrm>
            <a:off x="5277004" y="1857391"/>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7DC1BBB0-96F0-4077-A278-0F3FB5C104D3}" type="slidenum">
              <a:rPr lang="de-DE" smtClean="0"/>
              <a:pPr/>
              <a:t>29</a:t>
            </a:fld>
            <a:endParaRPr lang="de-DE"/>
          </a:p>
        </p:txBody>
      </p:sp>
      <p:sp>
        <p:nvSpPr>
          <p:cNvPr id="37" name="Ellipse 36"/>
          <p:cNvSpPr/>
          <p:nvPr/>
        </p:nvSpPr>
        <p:spPr>
          <a:xfrm>
            <a:off x="5745337" y="2312236"/>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5745056" y="2237893"/>
            <a:ext cx="360040" cy="30777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11" name="Titel 2"/>
          <p:cNvSpPr>
            <a:spLocks noGrp="1"/>
          </p:cNvSpPr>
          <p:nvPr>
            <p:ph type="title"/>
          </p:nvPr>
        </p:nvSpPr>
        <p:spPr>
          <a:xfrm>
            <a:off x="1195389" y="133350"/>
            <a:ext cx="7339012" cy="929878"/>
          </a:xfrm>
        </p:spPr>
        <p:txBody>
          <a:bodyPr/>
          <a:lstStyle/>
          <a:p>
            <a:r>
              <a:rPr lang="de-DE" dirty="0" err="1" smtClean="0"/>
              <a:t>Querying</a:t>
            </a:r>
            <a:r>
              <a:rPr lang="de-DE" dirty="0" smtClean="0"/>
              <a:t> </a:t>
            </a:r>
            <a:r>
              <a:rPr lang="de-DE" dirty="0" err="1" smtClean="0"/>
              <a:t>Uncertain</a:t>
            </a:r>
            <a:r>
              <a:rPr lang="de-DE" dirty="0" smtClean="0"/>
              <a:t> Data: </a:t>
            </a:r>
            <a:r>
              <a:rPr lang="de-DE" dirty="0" err="1" smtClean="0"/>
              <a:t>Running</a:t>
            </a:r>
            <a:r>
              <a:rPr lang="de-DE" dirty="0" smtClean="0"/>
              <a:t> </a:t>
            </a:r>
            <a:r>
              <a:rPr lang="de-DE" dirty="0" err="1" smtClean="0"/>
              <a:t>Example</a:t>
            </a:r>
            <a:endParaRPr lang="de-DE" dirty="0"/>
          </a:p>
        </p:txBody>
      </p:sp>
      <mc:AlternateContent xmlns:mc="http://schemas.openxmlformats.org/markup-compatibility/2006" xmlns:a14="http://schemas.microsoft.com/office/drawing/2010/main">
        <mc:Choice Requires="a14">
          <p:sp>
            <p:nvSpPr>
              <p:cNvPr id="12" name="Textfeld 11"/>
              <p:cNvSpPr txBox="1"/>
              <p:nvPr/>
            </p:nvSpPr>
            <p:spPr>
              <a:xfrm>
                <a:off x="1413940" y="1691351"/>
                <a:ext cx="2520280" cy="2462213"/>
              </a:xfrm>
              <a:prstGeom prst="rect">
                <a:avLst/>
              </a:prstGeom>
              <a:noFill/>
            </p:spPr>
            <p:txBody>
              <a:bodyPr wrap="square" rtlCol="0">
                <a:spAutoFit/>
              </a:bodyPr>
              <a:lstStyle/>
              <a:p>
                <a:r>
                  <a:rPr lang="de-DE" dirty="0"/>
                  <a:t>Return </a:t>
                </a:r>
                <a:r>
                  <a:rPr lang="de-DE" dirty="0" err="1"/>
                  <a:t>the</a:t>
                </a:r>
                <a:r>
                  <a:rPr lang="de-DE" dirty="0"/>
                  <a:t> </a:t>
                </a:r>
                <a:r>
                  <a:rPr lang="de-DE" dirty="0" err="1"/>
                  <a:t>number</a:t>
                </a:r>
                <a:r>
                  <a:rPr lang="de-DE" dirty="0"/>
                  <a:t> </a:t>
                </a:r>
                <a:r>
                  <a:rPr lang="de-DE" dirty="0" err="1"/>
                  <a:t>of</a:t>
                </a:r>
                <a:r>
                  <a:rPr lang="de-DE" dirty="0"/>
                  <a:t> </a:t>
                </a:r>
                <a:r>
                  <a:rPr lang="de-DE" dirty="0" err="1"/>
                  <a:t>objects</a:t>
                </a:r>
                <a:r>
                  <a:rPr lang="de-DE" dirty="0"/>
                  <a:t> </a:t>
                </a:r>
                <a:r>
                  <a:rPr lang="de-DE" dirty="0" err="1"/>
                  <a:t>located</a:t>
                </a:r>
                <a:r>
                  <a:rPr lang="de-DE" dirty="0"/>
                  <a:t> in </a:t>
                </a:r>
                <a:r>
                  <a:rPr lang="de-DE" dirty="0" err="1"/>
                  <a:t>the</a:t>
                </a:r>
                <a:r>
                  <a:rPr lang="de-DE" dirty="0"/>
                  <a:t> </a:t>
                </a:r>
                <a:r>
                  <a:rPr lang="de-DE" dirty="0" err="1"/>
                  <a:t>depicted</a:t>
                </a:r>
                <a:r>
                  <a:rPr lang="de-DE" dirty="0"/>
                  <a:t> </a:t>
                </a:r>
                <a:r>
                  <a:rPr lang="de-DE" dirty="0" err="1"/>
                  <a:t>circular</a:t>
                </a:r>
                <a:r>
                  <a:rPr lang="de-DE" dirty="0"/>
                  <a:t> </a:t>
                </a:r>
                <a:r>
                  <a:rPr lang="de-DE" dirty="0" err="1"/>
                  <a:t>region</a:t>
                </a:r>
                <a:r>
                  <a:rPr lang="de-DE" dirty="0"/>
                  <a:t> </a:t>
                </a:r>
                <a:r>
                  <a:rPr lang="de-DE" dirty="0" err="1"/>
                  <a:t>centered</a:t>
                </a:r>
                <a:r>
                  <a:rPr lang="de-DE" dirty="0"/>
                  <a:t> at </a:t>
                </a:r>
                <a:r>
                  <a:rPr lang="de-DE" dirty="0" err="1"/>
                  <a:t>query</a:t>
                </a:r>
                <a:r>
                  <a:rPr lang="de-DE" dirty="0"/>
                  <a:t> </a:t>
                </a:r>
                <a:r>
                  <a:rPr lang="de-DE" dirty="0" err="1"/>
                  <a:t>point</a:t>
                </a:r>
                <a:r>
                  <a:rPr lang="de-DE" dirty="0"/>
                  <a:t> q.</a:t>
                </a:r>
              </a:p>
              <a:p>
                <a:endParaRPr lang="de-DE" dirty="0"/>
              </a:p>
              <a:p>
                <a:r>
                  <a:rPr lang="de-DE" dirty="0"/>
                  <a:t>This </a:t>
                </a:r>
                <a:r>
                  <a:rPr lang="de-DE" dirty="0" err="1"/>
                  <a:t>number</a:t>
                </a:r>
                <a:r>
                  <a:rPr lang="de-DE" dirty="0"/>
                  <a:t> </a:t>
                </a:r>
                <a14:m>
                  <m:oMath xmlns:m="http://schemas.openxmlformats.org/officeDocument/2006/math">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 </m:t>
                    </m:r>
                  </m:oMath>
                </a14:m>
                <a:r>
                  <a:rPr lang="de-DE" dirty="0"/>
                  <a:t>is a </a:t>
                </a:r>
                <a:r>
                  <a:rPr lang="de-DE" dirty="0" err="1"/>
                  <a:t>random</a:t>
                </a:r>
                <a:r>
                  <a:rPr lang="de-DE" dirty="0"/>
                  <a:t> variable.</a:t>
                </a:r>
              </a:p>
              <a:p>
                <a:endParaRPr lang="de-DE" dirty="0"/>
              </a:p>
              <a:p>
                <a:r>
                  <a:rPr lang="de-DE" dirty="0" smtClean="0"/>
                  <a:t>Total </a:t>
                </a:r>
                <a:r>
                  <a:rPr lang="de-DE" dirty="0" err="1" smtClean="0"/>
                  <a:t>number</a:t>
                </a:r>
                <a:r>
                  <a:rPr lang="de-DE" dirty="0" smtClean="0"/>
                  <a:t> </a:t>
                </a:r>
                <a:r>
                  <a:rPr lang="de-DE" dirty="0" err="1" smtClean="0"/>
                  <a:t>of</a:t>
                </a:r>
                <a:r>
                  <a:rPr lang="de-DE" dirty="0" smtClean="0"/>
                  <a:t> </a:t>
                </a:r>
                <a:r>
                  <a:rPr lang="de-DE" dirty="0" err="1" smtClean="0"/>
                  <a:t>possible</a:t>
                </a:r>
                <a:r>
                  <a:rPr lang="de-DE" dirty="0" smtClean="0"/>
                  <a:t> </a:t>
                </a:r>
                <a:r>
                  <a:rPr lang="de-DE" dirty="0" err="1" smtClean="0"/>
                  <a:t>worlds</a:t>
                </a:r>
                <a:r>
                  <a:rPr lang="de-DE" dirty="0" smtClean="0"/>
                  <a:t>:</a:t>
                </a:r>
              </a:p>
              <a:p>
                <a:pPr/>
                <a14:m>
                  <m:oMathPara xmlns:m="http://schemas.openxmlformats.org/officeDocument/2006/math">
                    <m:oMathParaPr>
                      <m:jc m:val="centerGroup"/>
                    </m:oMathParaPr>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5</m:t>
                          </m:r>
                        </m:e>
                        <m:sup>
                          <m:r>
                            <a:rPr lang="de-DE" b="0" i="1" smtClean="0">
                              <a:latin typeface="Cambria Math" panose="02040503050406030204" pitchFamily="18" charset="0"/>
                            </a:rPr>
                            <m:t>26</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1.45∗</m:t>
                      </m:r>
                      <m:sSup>
                        <m:sSupPr>
                          <m:ctrlPr>
                            <a:rPr lang="de-DE" b="0" i="1" smtClean="0">
                              <a:latin typeface="Cambria Math" panose="02040503050406030204" pitchFamily="18" charset="0"/>
                            </a:rPr>
                          </m:ctrlPr>
                        </m:sSupPr>
                        <m:e>
                          <m:r>
                            <a:rPr lang="de-DE" b="0" i="1" smtClean="0">
                              <a:latin typeface="Cambria Math" panose="02040503050406030204" pitchFamily="18" charset="0"/>
                            </a:rPr>
                            <m:t>10</m:t>
                          </m:r>
                        </m:e>
                        <m:sup>
                          <m:r>
                            <a:rPr lang="de-DE" b="0" i="1" smtClean="0">
                              <a:latin typeface="Cambria Math" panose="02040503050406030204" pitchFamily="18" charset="0"/>
                            </a:rPr>
                            <m:t>18</m:t>
                          </m:r>
                        </m:sup>
                      </m:sSup>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1413940" y="1691351"/>
                <a:ext cx="2520280" cy="2462213"/>
              </a:xfrm>
              <a:prstGeom prst="rect">
                <a:avLst/>
              </a:prstGeom>
              <a:blipFill rotWithShape="0">
                <a:blip r:embed="rId3"/>
                <a:stretch>
                  <a:fillRect l="-726" t="-248" r="-726"/>
                </a:stretch>
              </a:blipFill>
            </p:spPr>
            <p:txBody>
              <a:bodyPr/>
              <a:lstStyle/>
              <a:p>
                <a:r>
                  <a:rPr lang="de-DE">
                    <a:noFill/>
                  </a:rPr>
                  <a:t> </a:t>
                </a:r>
              </a:p>
            </p:txBody>
          </p:sp>
        </mc:Fallback>
      </mc:AlternateContent>
      <p:pic>
        <p:nvPicPr>
          <p:cNvPr id="9" name="Grafik 8"/>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62892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1" y="0"/>
            <a:ext cx="6858000" cy="5143500"/>
          </a:xfrm>
          <a:prstGeom prst="rect">
            <a:avLst/>
          </a:prstGeom>
        </p:spPr>
      </p:pic>
      <p:sp>
        <p:nvSpPr>
          <p:cNvPr id="5" name="Rechteck 4"/>
          <p:cNvSpPr/>
          <p:nvPr/>
        </p:nvSpPr>
        <p:spPr>
          <a:xfrm>
            <a:off x="455512" y="555526"/>
            <a:ext cx="504056" cy="433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54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30</a:t>
            </a:fld>
            <a:endParaRPr lang="de-DE"/>
          </a:p>
        </p:txBody>
      </p:sp>
      <p:sp>
        <p:nvSpPr>
          <p:cNvPr id="3" name="Titel 2"/>
          <p:cNvSpPr>
            <a:spLocks noGrp="1"/>
          </p:cNvSpPr>
          <p:nvPr>
            <p:ph type="title"/>
          </p:nvPr>
        </p:nvSpPr>
        <p:spPr/>
        <p:txBody>
          <a:bodyPr/>
          <a:lstStyle/>
          <a:p>
            <a:r>
              <a:rPr lang="de-DE" dirty="0" smtClean="0"/>
              <a:t>Data </a:t>
            </a:r>
            <a:r>
              <a:rPr lang="de-DE" dirty="0" err="1" smtClean="0"/>
              <a:t>Cleaning</a:t>
            </a:r>
            <a:r>
              <a:rPr lang="de-DE" dirty="0" smtClean="0"/>
              <a:t>: Aggregation</a:t>
            </a:r>
            <a:endParaRPr lang="de-DE" dirty="0"/>
          </a:p>
        </p:txBody>
      </p:sp>
      <p:sp>
        <p:nvSpPr>
          <p:cNvPr id="9" name="Textfeld 8"/>
          <p:cNvSpPr txBox="1"/>
          <p:nvPr/>
        </p:nvSpPr>
        <p:spPr>
          <a:xfrm>
            <a:off x="1407301" y="1419622"/>
            <a:ext cx="2520280" cy="523220"/>
          </a:xfrm>
          <a:prstGeom prst="rect">
            <a:avLst/>
          </a:prstGeom>
          <a:noFill/>
        </p:spPr>
        <p:txBody>
          <a:bodyPr wrap="square" rtlCol="0">
            <a:spAutoFit/>
          </a:bodyPr>
          <a:lstStyle/>
          <a:p>
            <a:endParaRPr lang="en-US" dirty="0" smtClean="0"/>
          </a:p>
          <a:p>
            <a:endParaRPr lang="de-DE" dirty="0"/>
          </a:p>
        </p:txBody>
      </p:sp>
      <p:pic>
        <p:nvPicPr>
          <p:cNvPr id="35" name="Grafik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357" y="1383458"/>
            <a:ext cx="2295997" cy="2052388"/>
          </a:xfrm>
          <a:prstGeom prst="rect">
            <a:avLst/>
          </a:prstGeom>
        </p:spPr>
      </p:pic>
      <p:grpSp>
        <p:nvGrpSpPr>
          <p:cNvPr id="36" name="Gruppieren 35"/>
          <p:cNvGrpSpPr/>
          <p:nvPr/>
        </p:nvGrpSpPr>
        <p:grpSpPr>
          <a:xfrm>
            <a:off x="6387637" y="1509928"/>
            <a:ext cx="1397868" cy="1296144"/>
            <a:chOff x="5940152" y="1707654"/>
            <a:chExt cx="1008112" cy="981695"/>
          </a:xfrm>
        </p:grpSpPr>
        <p:sp>
          <p:nvSpPr>
            <p:cNvPr id="38" name="Ellipse 37"/>
            <p:cNvSpPr/>
            <p:nvPr/>
          </p:nvSpPr>
          <p:spPr>
            <a:xfrm>
              <a:off x="6408485" y="2162499"/>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1707654"/>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2" name="Textfeld 41"/>
          <p:cNvSpPr txBox="1"/>
          <p:nvPr/>
        </p:nvSpPr>
        <p:spPr>
          <a:xfrm>
            <a:off x="7069999" y="2018546"/>
            <a:ext cx="474888" cy="400110"/>
          </a:xfrm>
          <a:prstGeom prst="rect">
            <a:avLst/>
          </a:prstGeom>
          <a:noFill/>
        </p:spPr>
        <p:txBody>
          <a:bodyPr wrap="square" rtlCol="0">
            <a:spAutoFit/>
          </a:bodyPr>
          <a:lstStyle/>
          <a:p>
            <a:r>
              <a:rPr lang="de-DE" sz="2000" b="1" dirty="0"/>
              <a:t>q</a:t>
            </a:r>
          </a:p>
        </p:txBody>
      </p:sp>
      <p:sp>
        <p:nvSpPr>
          <p:cNvPr id="43" name="Ellipse 42"/>
          <p:cNvSpPr/>
          <p:nvPr/>
        </p:nvSpPr>
        <p:spPr>
          <a:xfrm>
            <a:off x="6212058" y="2513382"/>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46"/>
          <p:cNvSpPr/>
          <p:nvPr/>
        </p:nvSpPr>
        <p:spPr>
          <a:xfrm>
            <a:off x="7388925" y="2888966"/>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47"/>
          <p:cNvSpPr/>
          <p:nvPr/>
        </p:nvSpPr>
        <p:spPr>
          <a:xfrm>
            <a:off x="6718788" y="1707639"/>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55"/>
          <p:cNvSpPr/>
          <p:nvPr/>
        </p:nvSpPr>
        <p:spPr>
          <a:xfrm>
            <a:off x="7642377" y="1688711"/>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feld 57"/>
          <p:cNvSpPr txBox="1"/>
          <p:nvPr/>
        </p:nvSpPr>
        <p:spPr>
          <a:xfrm>
            <a:off x="6191632" y="1204489"/>
            <a:ext cx="354291" cy="461665"/>
          </a:xfrm>
          <a:prstGeom prst="rect">
            <a:avLst/>
          </a:prstGeom>
          <a:noFill/>
        </p:spPr>
        <p:txBody>
          <a:bodyPr wrap="square" rtlCol="0">
            <a:spAutoFit/>
          </a:bodyPr>
          <a:lstStyle/>
          <a:p>
            <a:r>
              <a:rPr lang="de-DE" sz="2400" b="1" dirty="0" smtClean="0"/>
              <a:t>C</a:t>
            </a:r>
            <a:endParaRPr lang="de-DE" sz="2400" b="1" dirty="0"/>
          </a:p>
        </p:txBody>
      </p:sp>
      <p:sp>
        <p:nvSpPr>
          <p:cNvPr id="63" name="Textfeld 62"/>
          <p:cNvSpPr txBox="1"/>
          <p:nvPr/>
        </p:nvSpPr>
        <p:spPr>
          <a:xfrm>
            <a:off x="7818109" y="1139235"/>
            <a:ext cx="354291" cy="461665"/>
          </a:xfrm>
          <a:prstGeom prst="rect">
            <a:avLst/>
          </a:prstGeom>
          <a:noFill/>
        </p:spPr>
        <p:txBody>
          <a:bodyPr wrap="square" rtlCol="0">
            <a:spAutoFit/>
          </a:bodyPr>
          <a:lstStyle/>
          <a:p>
            <a:r>
              <a:rPr lang="de-DE" sz="2400" b="1" dirty="0" smtClean="0"/>
              <a:t>D</a:t>
            </a:r>
            <a:endParaRPr lang="de-DE" sz="2400" b="1" dirty="0"/>
          </a:p>
        </p:txBody>
      </p:sp>
      <p:sp>
        <p:nvSpPr>
          <p:cNvPr id="64" name="Textfeld 63"/>
          <p:cNvSpPr txBox="1"/>
          <p:nvPr/>
        </p:nvSpPr>
        <p:spPr>
          <a:xfrm>
            <a:off x="5539973" y="2622810"/>
            <a:ext cx="354291" cy="461665"/>
          </a:xfrm>
          <a:prstGeom prst="rect">
            <a:avLst/>
          </a:prstGeom>
          <a:noFill/>
        </p:spPr>
        <p:txBody>
          <a:bodyPr wrap="square" rtlCol="0">
            <a:spAutoFit/>
          </a:bodyPr>
          <a:lstStyle/>
          <a:p>
            <a:r>
              <a:rPr lang="de-DE" sz="2400" b="1" dirty="0" smtClean="0"/>
              <a:t>H</a:t>
            </a:r>
            <a:endParaRPr lang="de-DE" sz="2400" b="1" dirty="0"/>
          </a:p>
        </p:txBody>
      </p:sp>
      <p:sp>
        <p:nvSpPr>
          <p:cNvPr id="65" name="Textfeld 64"/>
          <p:cNvSpPr txBox="1"/>
          <p:nvPr/>
        </p:nvSpPr>
        <p:spPr>
          <a:xfrm>
            <a:off x="7592128" y="3140608"/>
            <a:ext cx="354291" cy="461665"/>
          </a:xfrm>
          <a:prstGeom prst="rect">
            <a:avLst/>
          </a:prstGeom>
          <a:noFill/>
        </p:spPr>
        <p:txBody>
          <a:bodyPr wrap="square" rtlCol="0">
            <a:spAutoFit/>
          </a:bodyPr>
          <a:lstStyle/>
          <a:p>
            <a:r>
              <a:rPr lang="de-DE" sz="2400" b="1" dirty="0" smtClean="0"/>
              <a:t>I</a:t>
            </a:r>
            <a:endParaRPr lang="de-DE" sz="2400" b="1" dirty="0"/>
          </a:p>
        </p:txBody>
      </p:sp>
      <p:sp>
        <p:nvSpPr>
          <p:cNvPr id="66" name="Textfeld 65"/>
          <p:cNvSpPr txBox="1"/>
          <p:nvPr/>
        </p:nvSpPr>
        <p:spPr>
          <a:xfrm>
            <a:off x="1259632" y="1037343"/>
            <a:ext cx="4523998" cy="3970318"/>
          </a:xfrm>
          <a:prstGeom prst="rect">
            <a:avLst/>
          </a:prstGeom>
          <a:noFill/>
        </p:spPr>
        <p:txBody>
          <a:bodyPr wrap="square" rtlCol="0">
            <a:spAutoFit/>
          </a:bodyPr>
          <a:lstStyle/>
          <a:p>
            <a:endParaRPr lang="en-US" dirty="0" smtClean="0">
              <a:latin typeface="Cambria Math" panose="02040503050406030204" pitchFamily="18" charset="0"/>
              <a:sym typeface="Wingdings" panose="05000000000000000000" pitchFamily="2" charset="2"/>
            </a:endParaRPr>
          </a:p>
          <a:p>
            <a:endParaRPr lang="en-US" dirty="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Ignore Uncertainty (Data Cleaning)</a:t>
            </a:r>
          </a:p>
          <a:p>
            <a:pPr marL="628696" lvl="1" indent="-285750">
              <a:buFont typeface="Wingdings" panose="05000000000000000000" pitchFamily="2" charset="2"/>
              <a:buChar char="Ø"/>
            </a:pPr>
            <a:endParaRPr lang="en-US" b="0" dirty="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Replace uncertain objects by a deterministic </a:t>
            </a:r>
            <a:br>
              <a:rPr lang="en-US" dirty="0" smtClean="0">
                <a:sym typeface="Wingdings" panose="05000000000000000000" pitchFamily="2" charset="2"/>
              </a:rPr>
            </a:br>
            <a:r>
              <a:rPr lang="en-US" dirty="0" smtClean="0">
                <a:sym typeface="Wingdings" panose="05000000000000000000" pitchFamily="2" charset="2"/>
              </a:rPr>
              <a:t>“best guess”</a:t>
            </a:r>
          </a:p>
          <a:p>
            <a:pPr marL="971641" lvl="2" indent="-285750">
              <a:buFont typeface="Wingdings" panose="05000000000000000000" pitchFamily="2" charset="2"/>
              <a:buChar char="Ø"/>
            </a:pPr>
            <a:endParaRPr lang="en-US" b="0" dirty="0">
              <a:sym typeface="Wingdings" panose="05000000000000000000" pitchFamily="2" charset="2"/>
            </a:endParaRPr>
          </a:p>
          <a:p>
            <a:pPr marL="971641" lvl="2" indent="-285750">
              <a:buFont typeface="Wingdings" panose="05000000000000000000" pitchFamily="2" charset="2"/>
              <a:buChar char="Ø"/>
            </a:pPr>
            <a:r>
              <a:rPr lang="en-US" dirty="0" smtClean="0">
                <a:sym typeface="Wingdings" panose="05000000000000000000" pitchFamily="2" charset="2"/>
              </a:rPr>
              <a:t>Expected Positions</a:t>
            </a:r>
          </a:p>
          <a:p>
            <a:pPr marL="971641" lvl="2" indent="-285750">
              <a:buFont typeface="Wingdings" panose="05000000000000000000" pitchFamily="2" charset="2"/>
              <a:buChar char="Ø"/>
            </a:pPr>
            <a:endParaRPr lang="en-US" b="0" dirty="0">
              <a:sym typeface="Wingdings" panose="05000000000000000000" pitchFamily="2" charset="2"/>
            </a:endParaRPr>
          </a:p>
          <a:p>
            <a:pPr marL="971641" lvl="2" indent="-285750">
              <a:buFont typeface="Wingdings" panose="05000000000000000000" pitchFamily="2" charset="2"/>
              <a:buChar char="Ø"/>
            </a:pPr>
            <a:r>
              <a:rPr lang="en-US" dirty="0" smtClean="0">
                <a:sym typeface="Wingdings" panose="05000000000000000000" pitchFamily="2" charset="2"/>
              </a:rPr>
              <a:t>Most-likely Positions</a:t>
            </a:r>
          </a:p>
          <a:p>
            <a:pPr marL="971641" lvl="2" indent="-285750">
              <a:buFont typeface="Wingdings" panose="05000000000000000000" pitchFamily="2" charset="2"/>
              <a:buChar char="Ø"/>
            </a:pPr>
            <a:endParaRPr lang="en-US" b="0" dirty="0">
              <a:sym typeface="Wingdings" panose="05000000000000000000" pitchFamily="2" charset="2"/>
            </a:endParaRPr>
          </a:p>
          <a:p>
            <a:pPr marL="971641" lvl="2" indent="-285750">
              <a:buFont typeface="Wingdings" panose="05000000000000000000" pitchFamily="2" charset="2"/>
              <a:buChar char="Ø"/>
            </a:pPr>
            <a:r>
              <a:rPr lang="en-US" dirty="0" smtClean="0">
                <a:sym typeface="Wingdings" panose="05000000000000000000" pitchFamily="2" charset="2"/>
              </a:rPr>
              <a:t>…</a:t>
            </a:r>
          </a:p>
          <a:p>
            <a:pPr marL="971641" lvl="2" indent="-285750">
              <a:buFont typeface="Wingdings" panose="05000000000000000000" pitchFamily="2" charset="2"/>
              <a:buChar char="Ø"/>
            </a:pPr>
            <a:endParaRPr lang="en-US" b="0" dirty="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Query results are not reliable!</a:t>
            </a:r>
          </a:p>
          <a:p>
            <a:pPr marL="285750" indent="-285750">
              <a:buFont typeface="Wingdings" panose="05000000000000000000" pitchFamily="2" charset="2"/>
              <a:buChar char="Ø"/>
            </a:pPr>
            <a:endParaRPr lang="en-US" b="0"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Query results may be </a:t>
            </a:r>
            <a:r>
              <a:rPr lang="en-US" dirty="0" smtClean="0">
                <a:sym typeface="Wingdings" panose="05000000000000000000" pitchFamily="2" charset="2"/>
              </a:rPr>
              <a:t>biased!</a:t>
            </a:r>
            <a:endParaRPr lang="en-US" dirty="0">
              <a:sym typeface="Wingdings" panose="05000000000000000000" pitchFamily="2" charset="2"/>
            </a:endParaRPr>
          </a:p>
          <a:p>
            <a:pPr marL="285750"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endParaRPr lang="de-DE" b="0" dirty="0" smtClean="0">
              <a:sym typeface="Wingdings" panose="05000000000000000000" pitchFamily="2" charset="2"/>
            </a:endParaRPr>
          </a:p>
        </p:txBody>
      </p:sp>
      <p:pic>
        <p:nvPicPr>
          <p:cNvPr id="19" name="Grafik 18"/>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38312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31</a:t>
            </a:fld>
            <a:endParaRPr lang="de-DE"/>
          </a:p>
        </p:txBody>
      </p:sp>
      <p:sp>
        <p:nvSpPr>
          <p:cNvPr id="3" name="Titel 2"/>
          <p:cNvSpPr>
            <a:spLocks noGrp="1"/>
          </p:cNvSpPr>
          <p:nvPr>
            <p:ph type="title"/>
          </p:nvPr>
        </p:nvSpPr>
        <p:spPr/>
        <p:txBody>
          <a:bodyPr/>
          <a:lstStyle/>
          <a:p>
            <a:r>
              <a:rPr lang="de-DE" dirty="0" err="1" smtClean="0"/>
              <a:t>Equivalent</a:t>
            </a:r>
            <a:r>
              <a:rPr lang="de-DE" dirty="0" smtClean="0"/>
              <a:t> </a:t>
            </a:r>
            <a:r>
              <a:rPr lang="de-DE" dirty="0" err="1" smtClean="0"/>
              <a:t>Worlds</a:t>
            </a:r>
            <a:r>
              <a:rPr lang="de-DE" dirty="0" smtClean="0"/>
              <a:t>: An </a:t>
            </a:r>
            <a:r>
              <a:rPr lang="de-DE" dirty="0" err="1" smtClean="0"/>
              <a:t>intuition</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591" y="1779662"/>
            <a:ext cx="4133676" cy="2448272"/>
          </a:xfrm>
          <a:prstGeom prst="rect">
            <a:avLst/>
          </a:prstGeom>
          <a:solidFill>
            <a:schemeClr val="bg1"/>
          </a:solidFill>
        </p:spPr>
      </p:pic>
      <p:sp>
        <p:nvSpPr>
          <p:cNvPr id="37" name="Ellipse 36"/>
          <p:cNvSpPr/>
          <p:nvPr/>
        </p:nvSpPr>
        <p:spPr>
          <a:xfrm>
            <a:off x="5766853" y="2301478"/>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5766572" y="2227135"/>
            <a:ext cx="360040" cy="307777"/>
          </a:xfrm>
          <a:prstGeom prst="rect">
            <a:avLst/>
          </a:prstGeom>
          <a:noFill/>
        </p:spPr>
        <p:txBody>
          <a:bodyPr wrap="square" rtlCol="0">
            <a:spAutoFit/>
          </a:bodyPr>
          <a:lstStyle/>
          <a:p>
            <a:r>
              <a:rPr lang="de-DE" dirty="0" smtClean="0"/>
              <a:t>q</a:t>
            </a:r>
            <a:endParaRPr lang="de-DE" dirty="0"/>
          </a:p>
        </p:txBody>
      </p:sp>
      <p:sp>
        <p:nvSpPr>
          <p:cNvPr id="39" name="Ellipse 38"/>
          <p:cNvSpPr/>
          <p:nvPr/>
        </p:nvSpPr>
        <p:spPr>
          <a:xfrm>
            <a:off x="5298520" y="1846633"/>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p:cNvSpPr txBox="1"/>
              <p:nvPr/>
            </p:nvSpPr>
            <p:spPr>
              <a:xfrm>
                <a:off x="1407301" y="1419622"/>
                <a:ext cx="2684666" cy="3970318"/>
              </a:xfrm>
              <a:prstGeom prst="rect">
                <a:avLst/>
              </a:prstGeom>
              <a:noFill/>
            </p:spPr>
            <p:txBody>
              <a:bodyPr wrap="square" rtlCol="0">
                <a:spAutoFit/>
              </a:bodyPr>
              <a:lstStyle/>
              <a:p>
                <a:r>
                  <a:rPr lang="de-DE" b="1" dirty="0" smtClean="0"/>
                  <a:t>Observation #1:</a:t>
                </a:r>
              </a:p>
              <a:p>
                <a:endParaRPr lang="de-DE" dirty="0" smtClean="0"/>
              </a:p>
              <a:p>
                <a:r>
                  <a:rPr lang="de-DE" dirty="0" err="1" smtClean="0"/>
                  <a:t>For</a:t>
                </a:r>
                <a:r>
                  <a:rPr lang="de-DE" dirty="0" smtClean="0"/>
                  <a:t> </a:t>
                </a:r>
                <a:r>
                  <a:rPr lang="de-DE" dirty="0" err="1" smtClean="0"/>
                  <a:t>any</a:t>
                </a:r>
                <a:r>
                  <a:rPr lang="de-DE" dirty="0" smtClean="0"/>
                  <a:t> </a:t>
                </a:r>
                <a:r>
                  <a:rPr lang="de-DE" dirty="0" err="1" smtClean="0"/>
                  <a:t>possible</a:t>
                </a:r>
                <a:r>
                  <a:rPr lang="de-DE" dirty="0" smtClean="0"/>
                  <a:t> </a:t>
                </a:r>
                <a:r>
                  <a:rPr lang="de-DE" dirty="0" err="1" smtClean="0"/>
                  <a:t>world</a:t>
                </a:r>
                <a:r>
                  <a:rPr lang="de-DE" dirty="0" smtClean="0"/>
                  <a:t> </a:t>
                </a:r>
                <a14:m>
                  <m:oMath xmlns:m="http://schemas.openxmlformats.org/officeDocument/2006/math">
                    <m:r>
                      <a:rPr lang="de-DE" b="0" i="1" smtClean="0">
                        <a:latin typeface="Cambria Math" panose="02040503050406030204" pitchFamily="18" charset="0"/>
                      </a:rPr>
                      <m:t>𝑤</m:t>
                    </m:r>
                    <m:r>
                      <a:rPr lang="de-DE" b="0" i="1" smtClean="0">
                        <a:latin typeface="Cambria Math" panose="02040503050406030204" pitchFamily="18" charset="0"/>
                      </a:rPr>
                      <m:t> </m:t>
                    </m:r>
                  </m:oMath>
                </a14:m>
                <a:r>
                  <a:rPr lang="de-DE" dirty="0" err="1" smtClean="0"/>
                  <a:t>and</a:t>
                </a:r>
                <a:r>
                  <a:rPr lang="de-DE" dirty="0" smtClean="0"/>
                  <a:t> </a:t>
                </a:r>
                <a:r>
                  <a:rPr lang="de-DE" dirty="0" err="1" smtClean="0"/>
                  <a:t>any</a:t>
                </a:r>
                <a:r>
                  <a:rPr lang="de-DE" dirty="0" smtClean="0"/>
                  <a:t> </a:t>
                </a:r>
                <a:r>
                  <a:rPr lang="de-DE" dirty="0" err="1" smtClean="0"/>
                  <a:t>possible</a:t>
                </a:r>
                <a:r>
                  <a:rPr lang="de-DE" dirty="0" smtClean="0"/>
                  <a:t> </a:t>
                </a:r>
                <a:r>
                  <a:rPr lang="de-DE" dirty="0" err="1" smtClean="0"/>
                  <a:t>world</a:t>
                </a:r>
                <a:r>
                  <a:rPr lang="de-DE" dirty="0" smtClean="0"/>
                  <a: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𝑤</m:t>
                        </m:r>
                      </m:e>
                      <m:sup>
                        <m:r>
                          <a:rPr lang="de-DE" b="0" i="1" smtClean="0">
                            <a:latin typeface="Cambria Math" panose="02040503050406030204" pitchFamily="18" charset="0"/>
                          </a:rPr>
                          <m:t>′</m:t>
                        </m:r>
                      </m:sup>
                    </m:sSup>
                    <m:r>
                      <a:rPr lang="de-DE" b="0" i="0" smtClean="0">
                        <a:latin typeface="Cambria Math" panose="02040503050406030204" pitchFamily="18" charset="0"/>
                      </a:rPr>
                      <m:t> </m:t>
                    </m:r>
                  </m:oMath>
                </a14:m>
                <a:r>
                  <a:rPr lang="de-DE" dirty="0" err="1" smtClean="0"/>
                  <a:t>derived</a:t>
                </a:r>
                <a:r>
                  <a:rPr lang="de-DE" dirty="0" smtClean="0"/>
                  <a:t> </a:t>
                </a:r>
                <a:r>
                  <a:rPr lang="de-DE" dirty="0" err="1" smtClean="0"/>
                  <a:t>from</a:t>
                </a:r>
                <a:r>
                  <a:rPr lang="de-DE" dirty="0" smtClean="0"/>
                  <a:t> </a:t>
                </a:r>
                <a14:m>
                  <m:oMath xmlns:m="http://schemas.openxmlformats.org/officeDocument/2006/math">
                    <m:r>
                      <a:rPr lang="de-DE" b="0" i="1" smtClean="0">
                        <a:latin typeface="Cambria Math" panose="02040503050406030204" pitchFamily="18" charset="0"/>
                      </a:rPr>
                      <m:t>𝑤</m:t>
                    </m:r>
                    <m:r>
                      <a:rPr lang="de-DE" b="0" i="1" smtClean="0">
                        <a:latin typeface="Cambria Math" panose="02040503050406030204" pitchFamily="18" charset="0"/>
                      </a:rPr>
                      <m:t> </m:t>
                    </m:r>
                  </m:oMath>
                </a14:m>
                <a:r>
                  <a:rPr lang="de-DE" dirty="0" err="1" smtClean="0"/>
                  <a:t>by</a:t>
                </a:r>
                <a:r>
                  <a:rPr lang="de-DE" dirty="0" smtClean="0"/>
                  <a:t> </a:t>
                </a:r>
                <a:r>
                  <a:rPr lang="de-DE" dirty="0" err="1" smtClean="0"/>
                  <a:t>changing</a:t>
                </a:r>
                <a:r>
                  <a:rPr lang="de-DE" dirty="0" smtClean="0"/>
                  <a:t> </a:t>
                </a:r>
                <a:r>
                  <a:rPr lang="de-DE" dirty="0" err="1" smtClean="0"/>
                  <a:t>the</a:t>
                </a:r>
                <a:r>
                  <a:rPr lang="de-DE" dirty="0" smtClean="0"/>
                  <a:t> </a:t>
                </a:r>
                <a:r>
                  <a:rPr lang="de-DE" dirty="0" err="1" smtClean="0"/>
                  <a:t>position</a:t>
                </a:r>
                <a:r>
                  <a:rPr lang="de-DE" dirty="0" smtClean="0"/>
                  <a:t> </a:t>
                </a:r>
                <a:r>
                  <a:rPr lang="de-DE" dirty="0" err="1" smtClean="0"/>
                  <a:t>of</a:t>
                </a:r>
                <a:r>
                  <a:rPr lang="de-DE" dirty="0" smtClean="0"/>
                  <a:t> </a:t>
                </a:r>
                <a:r>
                  <a:rPr lang="de-DE" dirty="0" err="1" smtClean="0"/>
                  <a:t>object</a:t>
                </a:r>
                <a:r>
                  <a:rPr lang="de-DE" dirty="0" smtClean="0"/>
                  <a:t>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 </m:t>
                    </m:r>
                  </m:oMath>
                </a14:m>
                <a:r>
                  <a:rPr lang="de-DE" dirty="0" err="1" smtClean="0"/>
                  <a:t>the</a:t>
                </a:r>
                <a:r>
                  <a:rPr lang="de-DE" dirty="0" smtClean="0"/>
                  <a:t> </a:t>
                </a:r>
                <a:r>
                  <a:rPr lang="de-DE" dirty="0" err="1" smtClean="0"/>
                  <a:t>following</a:t>
                </a:r>
                <a:r>
                  <a:rPr lang="de-DE" dirty="0" smtClean="0"/>
                  <a:t> </a:t>
                </a:r>
                <a:r>
                  <a:rPr lang="de-DE" dirty="0" err="1" smtClean="0"/>
                  <a:t>equivalence</a:t>
                </a:r>
                <a:r>
                  <a:rPr lang="de-DE" dirty="0" smtClean="0"/>
                  <a:t> </a:t>
                </a:r>
                <a:r>
                  <a:rPr lang="de-DE" dirty="0" err="1" smtClean="0"/>
                  <a:t>holds</a:t>
                </a:r>
                <a:endParaRPr lang="de-DE" dirty="0" smtClean="0"/>
              </a:p>
              <a:p>
                <a:pPr/>
                <a:r>
                  <a:rPr lang="de-DE" b="0" i="1" dirty="0" smtClean="0">
                    <a:latin typeface="Cambria Math" panose="02040503050406030204" pitchFamily="18" charset="0"/>
                  </a:rPr>
                  <a:t/>
                </a:r>
                <a:br>
                  <a:rPr lang="de-DE"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𝑅𝑄</m:t>
                      </m:r>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1</m:t>
                              </m:r>
                            </m:sub>
                          </m:sSub>
                          <m:r>
                            <a:rPr lang="de-DE" b="0" i="1" smtClean="0">
                              <a:latin typeface="Cambria Math" panose="02040503050406030204" pitchFamily="18" charset="0"/>
                            </a:rPr>
                            <m:t>,</m:t>
                          </m:r>
                          <m:r>
                            <a:rPr lang="de-DE" b="0" i="1" smtClean="0">
                              <a:latin typeface="Cambria Math" panose="02040503050406030204" pitchFamily="18" charset="0"/>
                            </a:rPr>
                            <m:t>𝜖</m:t>
                          </m:r>
                          <m:r>
                            <a:rPr lang="de-DE" b="0" i="1" smtClean="0">
                              <a:latin typeface="Cambria Math" panose="02040503050406030204" pitchFamily="18" charset="0"/>
                            </a:rPr>
                            <m:t>,</m:t>
                          </m:r>
                          <m:r>
                            <a:rPr lang="de-DE" b="0" i="1" smtClean="0">
                              <a:latin typeface="Cambria Math" panose="02040503050406030204" pitchFamily="18" charset="0"/>
                            </a:rPr>
                            <m:t>𝑞</m:t>
                          </m:r>
                          <m:r>
                            <a:rPr lang="de-DE" i="1" smtClean="0">
                              <a:latin typeface="Cambria Math" panose="02040503050406030204" pitchFamily="18" charset="0"/>
                            </a:rPr>
                            <m:t> </m:t>
                          </m:r>
                        </m:e>
                      </m:d>
                      <m:r>
                        <a:rPr lang="de-DE" b="0" i="1" smtClean="0">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2</m:t>
                              </m:r>
                            </m:sub>
                          </m:sSub>
                          <m:r>
                            <a:rPr lang="de-DE" i="1">
                              <a:latin typeface="Cambria Math" panose="02040503050406030204" pitchFamily="18" charset="0"/>
                            </a:rPr>
                            <m:t>,</m:t>
                          </m:r>
                          <m:r>
                            <a:rPr lang="de-DE" b="0" i="1" smtClean="0">
                              <a:latin typeface="Cambria Math" panose="02040503050406030204" pitchFamily="18" charset="0"/>
                            </a:rPr>
                            <m:t>𝜖</m:t>
                          </m:r>
                          <m:r>
                            <a:rPr lang="de-DE" b="0" i="1" smtClean="0">
                              <a:latin typeface="Cambria Math" panose="02040503050406030204" pitchFamily="18" charset="0"/>
                            </a:rPr>
                            <m:t>,</m:t>
                          </m:r>
                          <m:r>
                            <a:rPr lang="de-DE" i="1">
                              <a:latin typeface="Cambria Math" panose="02040503050406030204" pitchFamily="18" charset="0"/>
                            </a:rPr>
                            <m:t>𝑞</m:t>
                          </m:r>
                          <m:r>
                            <a:rPr lang="de-DE" i="1" smtClean="0">
                              <a:latin typeface="Cambria Math" panose="02040503050406030204" pitchFamily="18" charset="0"/>
                            </a:rPr>
                            <m:t> </m:t>
                          </m:r>
                        </m:e>
                      </m:d>
                    </m:oMath>
                  </m:oMathPara>
                </a14:m>
                <a:endParaRPr lang="de-DE" b="0" dirty="0" smtClean="0"/>
              </a:p>
              <a:p>
                <a:endParaRPr lang="de-DE" b="0" dirty="0" smtClean="0"/>
              </a:p>
              <a:p>
                <a:endParaRPr lang="de-DE" b="0" dirty="0" smtClean="0"/>
              </a:p>
              <a:p>
                <a:endParaRPr lang="de-DE" b="0" dirty="0" smtClean="0">
                  <a:ea typeface="Cambria Math" panose="02040503050406030204" pitchFamily="18" charset="0"/>
                </a:endParaRPr>
              </a:p>
              <a:p>
                <a:endParaRPr lang="de-DE" b="0" dirty="0" smtClean="0">
                  <a:ea typeface="Cambria Math" panose="02040503050406030204" pitchFamily="18" charset="0"/>
                </a:endParaRPr>
              </a:p>
              <a:p>
                <a:endParaRPr lang="de-DE" b="0" dirty="0" smtClean="0"/>
              </a:p>
              <a:p>
                <a:endParaRPr lang="de-DE" dirty="0" smtClean="0"/>
              </a:p>
              <a:p>
                <a:endParaRPr lang="de-DE" dirty="0"/>
              </a:p>
              <a:p>
                <a:r>
                  <a:rPr lang="de-DE" dirty="0" smtClean="0"/>
                  <a:t> </a:t>
                </a:r>
              </a:p>
              <a:p>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1407301" y="1419622"/>
                <a:ext cx="2684666" cy="3970318"/>
              </a:xfrm>
              <a:prstGeom prst="rect">
                <a:avLst/>
              </a:prstGeom>
              <a:blipFill rotWithShape="0">
                <a:blip r:embed="rId3"/>
                <a:stretch>
                  <a:fillRect l="-682" t="-307"/>
                </a:stretch>
              </a:blipFill>
            </p:spPr>
            <p:txBody>
              <a:bodyPr/>
              <a:lstStyle/>
              <a:p>
                <a:r>
                  <a:rPr lang="de-DE">
                    <a:noFill/>
                  </a:rPr>
                  <a:t> </a:t>
                </a:r>
              </a:p>
            </p:txBody>
          </p:sp>
        </mc:Fallback>
      </mc:AlternateContent>
      <p:sp>
        <p:nvSpPr>
          <p:cNvPr id="11" name="Ellipse 10"/>
          <p:cNvSpPr/>
          <p:nvPr/>
        </p:nvSpPr>
        <p:spPr>
          <a:xfrm>
            <a:off x="4338680" y="23772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4198515" y="19499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4226781" y="1988991"/>
            <a:ext cx="124001" cy="388251"/>
          </a:xfrm>
          <a:prstGeom prst="straightConnector1">
            <a:avLst/>
          </a:prstGeom>
          <a:ln w="317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595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32</a:t>
            </a:fld>
            <a:endParaRPr lang="de-DE"/>
          </a:p>
        </p:txBody>
      </p:sp>
      <p:sp>
        <p:nvSpPr>
          <p:cNvPr id="3" name="Titel 2"/>
          <p:cNvSpPr>
            <a:spLocks noGrp="1"/>
          </p:cNvSpPr>
          <p:nvPr>
            <p:ph type="title"/>
          </p:nvPr>
        </p:nvSpPr>
        <p:spPr/>
        <p:txBody>
          <a:bodyPr/>
          <a:lstStyle/>
          <a:p>
            <a:r>
              <a:rPr lang="de-DE" dirty="0" err="1" smtClean="0"/>
              <a:t>Equivalent</a:t>
            </a:r>
            <a:r>
              <a:rPr lang="de-DE" dirty="0" smtClean="0"/>
              <a:t> </a:t>
            </a:r>
            <a:r>
              <a:rPr lang="de-DE" dirty="0" err="1" smtClean="0"/>
              <a:t>Worlds</a:t>
            </a:r>
            <a:r>
              <a:rPr lang="de-DE" dirty="0" smtClean="0"/>
              <a:t>: An </a:t>
            </a:r>
            <a:r>
              <a:rPr lang="de-DE" dirty="0" err="1" smtClean="0"/>
              <a:t>intuition</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4417" y="1779662"/>
            <a:ext cx="4172025" cy="2448272"/>
          </a:xfrm>
          <a:prstGeom prst="rect">
            <a:avLst/>
          </a:prstGeom>
          <a:solidFill>
            <a:schemeClr val="bg1"/>
          </a:solidFill>
        </p:spPr>
      </p:pic>
      <p:sp>
        <p:nvSpPr>
          <p:cNvPr id="37" name="Ellipse 36"/>
          <p:cNvSpPr/>
          <p:nvPr/>
        </p:nvSpPr>
        <p:spPr>
          <a:xfrm>
            <a:off x="5745337" y="2269204"/>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5745056" y="2194861"/>
            <a:ext cx="360040" cy="307777"/>
          </a:xfrm>
          <a:prstGeom prst="rect">
            <a:avLst/>
          </a:prstGeom>
          <a:noFill/>
        </p:spPr>
        <p:txBody>
          <a:bodyPr wrap="square" rtlCol="0">
            <a:spAutoFit/>
          </a:bodyPr>
          <a:lstStyle/>
          <a:p>
            <a:r>
              <a:rPr lang="de-DE" dirty="0" smtClean="0"/>
              <a:t>q</a:t>
            </a:r>
            <a:endParaRPr lang="de-DE" dirty="0"/>
          </a:p>
        </p:txBody>
      </p:sp>
      <p:sp>
        <p:nvSpPr>
          <p:cNvPr id="39" name="Ellipse 38"/>
          <p:cNvSpPr/>
          <p:nvPr/>
        </p:nvSpPr>
        <p:spPr>
          <a:xfrm>
            <a:off x="5277004" y="1814359"/>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p:cNvSpPr txBox="1"/>
              <p:nvPr/>
            </p:nvSpPr>
            <p:spPr>
              <a:xfrm>
                <a:off x="1407301" y="1419622"/>
                <a:ext cx="2520280" cy="2246769"/>
              </a:xfrm>
              <a:prstGeom prst="rect">
                <a:avLst/>
              </a:prstGeom>
              <a:noFill/>
            </p:spPr>
            <p:txBody>
              <a:bodyPr wrap="square" rtlCol="0">
                <a:spAutoFit/>
              </a:bodyPr>
              <a:lstStyle/>
              <a:p>
                <a:r>
                  <a:rPr lang="de-DE" dirty="0" smtClean="0"/>
                  <a:t>Observation #1 </a:t>
                </a:r>
                <a:r>
                  <a:rPr lang="de-DE" dirty="0" err="1" smtClean="0"/>
                  <a:t>allows</a:t>
                </a:r>
                <a:r>
                  <a:rPr lang="de-DE" dirty="0" smtClean="0"/>
                  <a:t> </a:t>
                </a:r>
                <a:r>
                  <a:rPr lang="de-DE" dirty="0" err="1" smtClean="0"/>
                  <a:t>to</a:t>
                </a:r>
                <a:r>
                  <a:rPr lang="de-DE" dirty="0" smtClean="0"/>
                  <a:t> </a:t>
                </a:r>
                <a:r>
                  <a:rPr lang="de-DE" dirty="0" err="1" smtClean="0"/>
                  <a:t>discard</a:t>
                </a:r>
                <a:r>
                  <a:rPr lang="de-DE" dirty="0" smtClean="0"/>
                  <a:t> </a:t>
                </a:r>
                <a:r>
                  <a:rPr lang="de-DE" dirty="0" err="1" smtClean="0"/>
                  <a:t>objects</a:t>
                </a:r>
                <a:r>
                  <a:rPr lang="de-DE" dirty="0" smtClean="0"/>
                  <a:t> outside </a:t>
                </a:r>
                <a:r>
                  <a:rPr lang="de-DE" dirty="0" err="1" smtClean="0"/>
                  <a:t>of</a:t>
                </a:r>
                <a:r>
                  <a:rPr lang="de-DE" dirty="0" smtClean="0"/>
                  <a:t>´ </a:t>
                </a:r>
                <a:r>
                  <a:rPr lang="de-DE" dirty="0" err="1" smtClean="0"/>
                  <a:t>the</a:t>
                </a:r>
                <a:r>
                  <a:rPr lang="de-DE" dirty="0" smtClean="0"/>
                  <a:t> </a:t>
                </a:r>
                <a:r>
                  <a:rPr lang="de-DE" dirty="0" err="1" smtClean="0"/>
                  <a:t>query</a:t>
                </a:r>
                <a:r>
                  <a:rPr lang="de-DE" dirty="0" smtClean="0"/>
                  <a:t> </a:t>
                </a:r>
                <a:r>
                  <a:rPr lang="de-DE" dirty="0" err="1" smtClean="0"/>
                  <a:t>region</a:t>
                </a:r>
                <a:r>
                  <a:rPr lang="de-DE" dirty="0" smtClean="0"/>
                  <a:t>.</a:t>
                </a:r>
              </a:p>
              <a:p>
                <a:endParaRPr lang="de-DE" dirty="0"/>
              </a:p>
              <a:p>
                <a:r>
                  <a:rPr lang="de-DE" dirty="0"/>
                  <a:t>Remaining </a:t>
                </a:r>
                <a:r>
                  <a:rPr lang="de-DE" dirty="0" err="1"/>
                  <a:t>number</a:t>
                </a:r>
                <a:r>
                  <a:rPr lang="de-DE" dirty="0"/>
                  <a:t> </a:t>
                </a:r>
                <a:r>
                  <a:rPr lang="de-DE" dirty="0" err="1"/>
                  <a:t>of</a:t>
                </a:r>
                <a:r>
                  <a:rPr lang="de-DE" dirty="0"/>
                  <a:t> </a:t>
                </a:r>
                <a:r>
                  <a:rPr lang="de-DE" dirty="0" err="1" smtClean="0"/>
                  <a:t>equivalent</a:t>
                </a:r>
                <a:r>
                  <a:rPr lang="de-DE" dirty="0" smtClean="0"/>
                  <a:t> </a:t>
                </a:r>
                <a:r>
                  <a:rPr lang="de-DE" dirty="0" err="1" smtClean="0"/>
                  <a:t>classes</a:t>
                </a:r>
                <a:r>
                  <a:rPr lang="de-DE" dirty="0" smtClean="0"/>
                  <a:t> </a:t>
                </a:r>
                <a:r>
                  <a:rPr lang="de-DE" dirty="0" err="1" smtClean="0"/>
                  <a:t>of</a:t>
                </a:r>
                <a:r>
                  <a:rPr lang="de-DE" dirty="0" smtClean="0"/>
                  <a:t> </a:t>
                </a:r>
                <a:r>
                  <a:rPr lang="de-DE" dirty="0" err="1" smtClean="0"/>
                  <a:t>possible</a:t>
                </a:r>
                <a:r>
                  <a:rPr lang="de-DE" dirty="0" smtClean="0"/>
                  <a:t> </a:t>
                </a:r>
                <a:r>
                  <a:rPr lang="de-DE" dirty="0" err="1"/>
                  <a:t>worlds</a:t>
                </a:r>
                <a:r>
                  <a:rPr lang="de-DE" dirty="0"/>
                  <a:t>:</a:t>
                </a:r>
              </a:p>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5</m:t>
                          </m:r>
                        </m:e>
                        <m:sup>
                          <m:r>
                            <a:rPr lang="de-DE" i="1">
                              <a:latin typeface="Cambria Math" panose="02040503050406030204" pitchFamily="18" charset="0"/>
                            </a:rPr>
                            <m:t>4</m:t>
                          </m:r>
                        </m:sup>
                      </m:sSup>
                      <m:r>
                        <a:rPr lang="de-DE" i="1">
                          <a:latin typeface="Cambria Math" panose="02040503050406030204" pitchFamily="18" charset="0"/>
                        </a:rPr>
                        <m:t>=625</m:t>
                      </m:r>
                    </m:oMath>
                  </m:oMathPara>
                </a14:m>
                <a:endParaRPr lang="de-DE" dirty="0"/>
              </a:p>
              <a:p>
                <a:endParaRPr lang="de-DE" dirty="0" smtClean="0"/>
              </a:p>
              <a:p>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1407301" y="1419622"/>
                <a:ext cx="2520280" cy="2246769"/>
              </a:xfrm>
              <a:prstGeom prst="rect">
                <a:avLst/>
              </a:prstGeom>
              <a:blipFill rotWithShape="0">
                <a:blip r:embed="rId3"/>
                <a:stretch>
                  <a:fillRect l="-726" t="-543"/>
                </a:stretch>
              </a:blipFill>
            </p:spPr>
            <p:txBody>
              <a:bodyPr/>
              <a:lstStyle/>
              <a:p>
                <a:r>
                  <a:rPr lang="de-DE">
                    <a:noFill/>
                  </a:rPr>
                  <a:t> </a:t>
                </a:r>
              </a:p>
            </p:txBody>
          </p:sp>
        </mc:Fallback>
      </mc:AlternateContent>
      <p:pic>
        <p:nvPicPr>
          <p:cNvPr id="10" name="Grafik 9"/>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8459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33</a:t>
            </a:fld>
            <a:endParaRPr lang="de-DE"/>
          </a:p>
        </p:txBody>
      </p:sp>
      <p:sp>
        <p:nvSpPr>
          <p:cNvPr id="3" name="Titel 2"/>
          <p:cNvSpPr>
            <a:spLocks noGrp="1"/>
          </p:cNvSpPr>
          <p:nvPr>
            <p:ph type="title"/>
          </p:nvPr>
        </p:nvSpPr>
        <p:spPr/>
        <p:txBody>
          <a:bodyPr/>
          <a:lstStyle/>
          <a:p>
            <a:r>
              <a:rPr lang="de-DE" dirty="0" err="1" smtClean="0"/>
              <a:t>Equivalent</a:t>
            </a:r>
            <a:r>
              <a:rPr lang="de-DE" dirty="0" smtClean="0"/>
              <a:t> </a:t>
            </a:r>
            <a:r>
              <a:rPr lang="de-DE" dirty="0" err="1" smtClean="0"/>
              <a:t>Worlds</a:t>
            </a:r>
            <a:r>
              <a:rPr lang="de-DE" dirty="0" smtClean="0"/>
              <a:t>: An </a:t>
            </a:r>
            <a:r>
              <a:rPr lang="de-DE" dirty="0" err="1" smtClean="0"/>
              <a:t>intuition</a:t>
            </a:r>
            <a:endParaRPr lang="de-DE" dirty="0"/>
          </a:p>
        </p:txBody>
      </p:sp>
      <p:sp>
        <p:nvSpPr>
          <p:cNvPr id="9" name="Textfeld 8"/>
          <p:cNvSpPr txBox="1"/>
          <p:nvPr/>
        </p:nvSpPr>
        <p:spPr>
          <a:xfrm>
            <a:off x="1407301" y="1419622"/>
            <a:ext cx="2520280" cy="1384995"/>
          </a:xfrm>
          <a:prstGeom prst="rect">
            <a:avLst/>
          </a:prstGeom>
          <a:noFill/>
        </p:spPr>
        <p:txBody>
          <a:bodyPr wrap="square" rtlCol="0">
            <a:spAutoFit/>
          </a:bodyPr>
          <a:lstStyle/>
          <a:p>
            <a:r>
              <a:rPr lang="de-DE" dirty="0" smtClean="0"/>
              <a:t>Observation #2:</a:t>
            </a:r>
          </a:p>
          <a:p>
            <a:endParaRPr lang="de-DE" dirty="0" smtClean="0"/>
          </a:p>
          <a:p>
            <a:r>
              <a:rPr lang="de-DE" dirty="0" err="1" smtClean="0"/>
              <a:t>For</a:t>
            </a:r>
            <a:r>
              <a:rPr lang="de-DE" dirty="0" smtClean="0"/>
              <a:t> </a:t>
            </a:r>
            <a:r>
              <a:rPr lang="de-DE" dirty="0" err="1" smtClean="0"/>
              <a:t>each</a:t>
            </a:r>
            <a:r>
              <a:rPr lang="de-DE" dirty="0" smtClean="0"/>
              <a:t> </a:t>
            </a:r>
            <a:r>
              <a:rPr lang="de-DE" dirty="0" err="1" smtClean="0"/>
              <a:t>remaining</a:t>
            </a:r>
            <a:r>
              <a:rPr lang="de-DE" dirty="0" smtClean="0"/>
              <a:t> </a:t>
            </a:r>
            <a:r>
              <a:rPr lang="de-DE" dirty="0" err="1" smtClean="0"/>
              <a:t>object</a:t>
            </a:r>
            <a:r>
              <a:rPr lang="de-DE" dirty="0" smtClean="0"/>
              <a:t>, </a:t>
            </a:r>
            <a:r>
              <a:rPr lang="de-DE" dirty="0" err="1" smtClean="0"/>
              <a:t>we</a:t>
            </a:r>
            <a:r>
              <a:rPr lang="de-DE" dirty="0" smtClean="0"/>
              <a:t> </a:t>
            </a:r>
            <a:r>
              <a:rPr lang="de-DE" dirty="0" err="1" smtClean="0"/>
              <a:t>only</a:t>
            </a:r>
            <a:r>
              <a:rPr lang="de-DE" dirty="0" smtClean="0"/>
              <a:t> </a:t>
            </a:r>
            <a:r>
              <a:rPr lang="de-DE" dirty="0" err="1" smtClean="0"/>
              <a:t>need</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the</a:t>
            </a:r>
            <a:r>
              <a:rPr lang="de-DE" dirty="0" smtClean="0"/>
              <a:t> </a:t>
            </a:r>
            <a:r>
              <a:rPr lang="en-US" dirty="0" smtClean="0"/>
              <a:t>predicate “inside”.</a:t>
            </a:r>
          </a:p>
          <a:p>
            <a:endParaRPr lang="de-DE"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426490"/>
            <a:ext cx="2323294" cy="2009356"/>
          </a:xfrm>
          <a:prstGeom prst="rect">
            <a:avLst/>
          </a:prstGeom>
        </p:spPr>
      </p:pic>
      <p:grpSp>
        <p:nvGrpSpPr>
          <p:cNvPr id="11" name="Gruppieren 10"/>
          <p:cNvGrpSpPr/>
          <p:nvPr/>
        </p:nvGrpSpPr>
        <p:grpSpPr>
          <a:xfrm>
            <a:off x="5220072" y="1509928"/>
            <a:ext cx="1397868" cy="1296144"/>
            <a:chOff x="5940152" y="1707654"/>
            <a:chExt cx="1008112" cy="981695"/>
          </a:xfrm>
        </p:grpSpPr>
        <p:sp>
          <p:nvSpPr>
            <p:cNvPr id="12" name="Ellipse 11"/>
            <p:cNvSpPr/>
            <p:nvPr/>
          </p:nvSpPr>
          <p:spPr>
            <a:xfrm>
              <a:off x="6408485" y="2162499"/>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940152" y="1707654"/>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extfeld 1"/>
          <p:cNvSpPr txBox="1"/>
          <p:nvPr/>
        </p:nvSpPr>
        <p:spPr>
          <a:xfrm>
            <a:off x="5902434" y="2018546"/>
            <a:ext cx="474888" cy="400110"/>
          </a:xfrm>
          <a:prstGeom prst="rect">
            <a:avLst/>
          </a:prstGeom>
          <a:noFill/>
        </p:spPr>
        <p:txBody>
          <a:bodyPr wrap="square" rtlCol="0">
            <a:spAutoFit/>
          </a:bodyPr>
          <a:lstStyle/>
          <a:p>
            <a:r>
              <a:rPr lang="de-DE" sz="2000" b="1" dirty="0"/>
              <a:t>q</a:t>
            </a:r>
          </a:p>
        </p:txBody>
      </p:sp>
      <p:sp>
        <p:nvSpPr>
          <p:cNvPr id="5" name="Ellipse 4"/>
          <p:cNvSpPr/>
          <p:nvPr/>
        </p:nvSpPr>
        <p:spPr>
          <a:xfrm>
            <a:off x="5005581" y="2448153"/>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Gerade Verbindung mit Pfeil 6"/>
          <p:cNvCxnSpPr>
            <a:endCxn id="5" idx="3"/>
          </p:cNvCxnSpPr>
          <p:nvPr/>
        </p:nvCxnSpPr>
        <p:spPr>
          <a:xfrm flipV="1">
            <a:off x="4762703" y="2509616"/>
            <a:ext cx="253423" cy="134142"/>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5" idx="4"/>
          </p:cNvCxnSpPr>
          <p:nvPr/>
        </p:nvCxnSpPr>
        <p:spPr>
          <a:xfrm flipV="1">
            <a:off x="4962394" y="2520161"/>
            <a:ext cx="79191" cy="123597"/>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flipV="1">
            <a:off x="5070765" y="2509925"/>
            <a:ext cx="109500" cy="73586"/>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endCxn id="39" idx="2"/>
          </p:cNvCxnSpPr>
          <p:nvPr/>
        </p:nvCxnSpPr>
        <p:spPr>
          <a:xfrm>
            <a:off x="5539169" y="1828095"/>
            <a:ext cx="89878" cy="32283"/>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5344351" y="2382969"/>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6103874" y="2550802"/>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6221360" y="2955300"/>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Gerade Verbindung mit Pfeil 28"/>
          <p:cNvCxnSpPr>
            <a:endCxn id="28" idx="1"/>
          </p:cNvCxnSpPr>
          <p:nvPr/>
        </p:nvCxnSpPr>
        <p:spPr>
          <a:xfrm>
            <a:off x="6152031" y="2824174"/>
            <a:ext cx="79874" cy="14167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endCxn id="28" idx="5"/>
          </p:cNvCxnSpPr>
          <p:nvPr/>
        </p:nvCxnSpPr>
        <p:spPr>
          <a:xfrm flipH="1" flipV="1">
            <a:off x="6282823" y="3016763"/>
            <a:ext cx="97911" cy="188257"/>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6293368" y="2958278"/>
            <a:ext cx="37492" cy="25669"/>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a:off x="5629047" y="1824374"/>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Gerade Verbindung mit Pfeil 39"/>
          <p:cNvCxnSpPr>
            <a:endCxn id="39" idx="1"/>
          </p:cNvCxnSpPr>
          <p:nvPr/>
        </p:nvCxnSpPr>
        <p:spPr>
          <a:xfrm>
            <a:off x="5583524" y="1717890"/>
            <a:ext cx="56068" cy="117029"/>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flipV="1">
            <a:off x="5668463" y="1896382"/>
            <a:ext cx="23106" cy="53406"/>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5431880" y="1556814"/>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6246819" y="1863528"/>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Gerade Verbindung mit Pfeil 50"/>
          <p:cNvCxnSpPr/>
          <p:nvPr/>
        </p:nvCxnSpPr>
        <p:spPr>
          <a:xfrm flipH="1">
            <a:off x="6320624" y="1849485"/>
            <a:ext cx="87643" cy="36915"/>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6542908" y="1688710"/>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Gerade Verbindung mit Pfeil 54"/>
          <p:cNvCxnSpPr/>
          <p:nvPr/>
        </p:nvCxnSpPr>
        <p:spPr>
          <a:xfrm>
            <a:off x="6464553" y="1687799"/>
            <a:ext cx="75331" cy="2954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endCxn id="54" idx="7"/>
          </p:cNvCxnSpPr>
          <p:nvPr/>
        </p:nvCxnSpPr>
        <p:spPr>
          <a:xfrm flipH="1">
            <a:off x="6604371" y="1600900"/>
            <a:ext cx="40910" cy="98355"/>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5024067" y="1204489"/>
            <a:ext cx="354291" cy="461665"/>
          </a:xfrm>
          <a:prstGeom prst="rect">
            <a:avLst/>
          </a:prstGeom>
          <a:noFill/>
        </p:spPr>
        <p:txBody>
          <a:bodyPr wrap="square" rtlCol="0">
            <a:spAutoFit/>
          </a:bodyPr>
          <a:lstStyle/>
          <a:p>
            <a:r>
              <a:rPr lang="de-DE" sz="2400" b="1" dirty="0" smtClean="0"/>
              <a:t>C</a:t>
            </a:r>
            <a:endParaRPr lang="de-DE" sz="2400" b="1" dirty="0"/>
          </a:p>
        </p:txBody>
      </p:sp>
      <p:sp>
        <p:nvSpPr>
          <p:cNvPr id="60" name="Textfeld 59"/>
          <p:cNvSpPr txBox="1"/>
          <p:nvPr/>
        </p:nvSpPr>
        <p:spPr>
          <a:xfrm>
            <a:off x="6650544" y="1139235"/>
            <a:ext cx="354291" cy="461665"/>
          </a:xfrm>
          <a:prstGeom prst="rect">
            <a:avLst/>
          </a:prstGeom>
          <a:noFill/>
        </p:spPr>
        <p:txBody>
          <a:bodyPr wrap="square" rtlCol="0">
            <a:spAutoFit/>
          </a:bodyPr>
          <a:lstStyle/>
          <a:p>
            <a:r>
              <a:rPr lang="de-DE" sz="2400" b="1" dirty="0" smtClean="0"/>
              <a:t>D</a:t>
            </a:r>
            <a:endParaRPr lang="de-DE" sz="2400" b="1" dirty="0"/>
          </a:p>
        </p:txBody>
      </p:sp>
      <p:sp>
        <p:nvSpPr>
          <p:cNvPr id="61" name="Textfeld 60"/>
          <p:cNvSpPr txBox="1"/>
          <p:nvPr/>
        </p:nvSpPr>
        <p:spPr>
          <a:xfrm>
            <a:off x="4372408" y="2622810"/>
            <a:ext cx="354291" cy="461665"/>
          </a:xfrm>
          <a:prstGeom prst="rect">
            <a:avLst/>
          </a:prstGeom>
          <a:noFill/>
        </p:spPr>
        <p:txBody>
          <a:bodyPr wrap="square" rtlCol="0">
            <a:spAutoFit/>
          </a:bodyPr>
          <a:lstStyle/>
          <a:p>
            <a:r>
              <a:rPr lang="de-DE" sz="2400" b="1" dirty="0" smtClean="0"/>
              <a:t>H</a:t>
            </a:r>
            <a:endParaRPr lang="de-DE" sz="2400" b="1" dirty="0"/>
          </a:p>
        </p:txBody>
      </p:sp>
      <p:sp>
        <p:nvSpPr>
          <p:cNvPr id="62" name="Textfeld 61"/>
          <p:cNvSpPr txBox="1"/>
          <p:nvPr/>
        </p:nvSpPr>
        <p:spPr>
          <a:xfrm>
            <a:off x="6424563" y="3140608"/>
            <a:ext cx="354291" cy="461665"/>
          </a:xfrm>
          <a:prstGeom prst="rect">
            <a:avLst/>
          </a:prstGeom>
          <a:noFill/>
        </p:spPr>
        <p:txBody>
          <a:bodyPr wrap="square" rtlCol="0">
            <a:spAutoFit/>
          </a:bodyPr>
          <a:lstStyle/>
          <a:p>
            <a:r>
              <a:rPr lang="de-DE" sz="2400" b="1" dirty="0" smtClean="0"/>
              <a:t>I</a:t>
            </a:r>
            <a:endParaRPr lang="de-DE" sz="2400" b="1" dirty="0"/>
          </a:p>
        </p:txBody>
      </p:sp>
      <p:pic>
        <p:nvPicPr>
          <p:cNvPr id="35" name="Grafik 34"/>
          <p:cNvPicPr>
            <a:picLocks noChangeAspect="1"/>
          </p:cNvPicPr>
          <p:nvPr/>
        </p:nvPicPr>
        <p:blipFill>
          <a:blip r:embed="rId3"/>
          <a:stretch>
            <a:fillRect/>
          </a:stretch>
        </p:blipFill>
        <p:spPr>
          <a:xfrm>
            <a:off x="467544" y="545225"/>
            <a:ext cx="653757" cy="494436"/>
          </a:xfrm>
          <a:prstGeom prst="rect">
            <a:avLst/>
          </a:prstGeom>
        </p:spPr>
      </p:pic>
      <p:sp>
        <p:nvSpPr>
          <p:cNvPr id="36" name="Titel 1"/>
          <p:cNvSpPr txBox="1">
            <a:spLocks/>
          </p:cNvSpPr>
          <p:nvPr/>
        </p:nvSpPr>
        <p:spPr>
          <a:xfrm>
            <a:off x="5817344" y="-52890"/>
            <a:ext cx="2931119" cy="752432"/>
          </a:xfrm>
          <a:prstGeom prst="rect">
            <a:avLst/>
          </a:prstGeom>
        </p:spPr>
        <p:txBody>
          <a:bodyPr vert="horz" lIns="68589" tIns="34295" rIns="68589" bIns="34295" rtlCol="0" anchor="b">
            <a:normAutofit fontScale="97500"/>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r>
              <a:rPr lang="en-US" sz="1400" i="1" dirty="0" smtClean="0">
                <a:solidFill>
                  <a:schemeClr val="bg1">
                    <a:lumMod val="75000"/>
                  </a:schemeClr>
                </a:solidFill>
              </a:rPr>
              <a:t>Querying Uncertain Spatial Data</a:t>
            </a:r>
            <a:r>
              <a:rPr lang="en-US" sz="1400" dirty="0" smtClean="0"/>
              <a:t/>
            </a:r>
            <a:br>
              <a:rPr lang="en-US" sz="1400" dirty="0" smtClean="0"/>
            </a:br>
            <a:endParaRPr lang="en-US" dirty="0"/>
          </a:p>
        </p:txBody>
      </p:sp>
    </p:spTree>
    <p:extLst>
      <p:ext uri="{BB962C8B-B14F-4D97-AF65-F5344CB8AC3E}">
        <p14:creationId xmlns:p14="http://schemas.microsoft.com/office/powerpoint/2010/main" val="107663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34</a:t>
            </a:fld>
            <a:endParaRPr lang="de-DE"/>
          </a:p>
        </p:txBody>
      </p:sp>
      <p:sp>
        <p:nvSpPr>
          <p:cNvPr id="3" name="Titel 2"/>
          <p:cNvSpPr>
            <a:spLocks noGrp="1"/>
          </p:cNvSpPr>
          <p:nvPr>
            <p:ph type="title"/>
          </p:nvPr>
        </p:nvSpPr>
        <p:spPr/>
        <p:txBody>
          <a:bodyPr/>
          <a:lstStyle/>
          <a:p>
            <a:r>
              <a:rPr lang="de-DE" dirty="0" err="1" smtClean="0"/>
              <a:t>Equivalent</a:t>
            </a:r>
            <a:r>
              <a:rPr lang="de-DE" dirty="0" smtClean="0"/>
              <a:t> </a:t>
            </a:r>
            <a:r>
              <a:rPr lang="de-DE" dirty="0" err="1" smtClean="0"/>
              <a:t>Worlds</a:t>
            </a:r>
            <a:r>
              <a:rPr lang="de-DE" dirty="0" smtClean="0"/>
              <a:t>: An </a:t>
            </a:r>
            <a:r>
              <a:rPr lang="de-DE" dirty="0" err="1" smtClean="0"/>
              <a:t>intuition</a:t>
            </a:r>
            <a:endParaRPr lang="de-DE" dirty="0"/>
          </a:p>
        </p:txBody>
      </p:sp>
      <mc:AlternateContent xmlns:mc="http://schemas.openxmlformats.org/markup-compatibility/2006" xmlns:a14="http://schemas.microsoft.com/office/drawing/2010/main">
        <mc:Choice Requires="a14">
          <p:sp>
            <p:nvSpPr>
              <p:cNvPr id="9" name="Textfeld 8"/>
              <p:cNvSpPr txBox="1"/>
              <p:nvPr/>
            </p:nvSpPr>
            <p:spPr>
              <a:xfrm>
                <a:off x="1407301" y="1419622"/>
                <a:ext cx="2520280" cy="2462213"/>
              </a:xfrm>
              <a:prstGeom prst="rect">
                <a:avLst/>
              </a:prstGeom>
              <a:noFill/>
            </p:spPr>
            <p:txBody>
              <a:bodyPr wrap="square" rtlCol="0">
                <a:spAutoFit/>
              </a:bodyPr>
              <a:lstStyle/>
              <a:p>
                <a:r>
                  <a:rPr lang="de-DE" dirty="0" smtClean="0"/>
                  <a:t>Observation #2:</a:t>
                </a:r>
              </a:p>
              <a:p>
                <a:endParaRPr lang="de-DE" dirty="0" smtClean="0"/>
              </a:p>
              <a:p>
                <a:r>
                  <a:rPr lang="de-DE" dirty="0" err="1" smtClean="0"/>
                  <a:t>For</a:t>
                </a:r>
                <a:r>
                  <a:rPr lang="de-DE" dirty="0" smtClean="0"/>
                  <a:t> </a:t>
                </a:r>
                <a:r>
                  <a:rPr lang="de-DE" dirty="0" err="1" smtClean="0"/>
                  <a:t>each</a:t>
                </a:r>
                <a:r>
                  <a:rPr lang="de-DE" dirty="0" smtClean="0"/>
                  <a:t> </a:t>
                </a:r>
                <a:r>
                  <a:rPr lang="de-DE" dirty="0" err="1" smtClean="0"/>
                  <a:t>remaining</a:t>
                </a:r>
                <a:r>
                  <a:rPr lang="de-DE" dirty="0" smtClean="0"/>
                  <a:t> </a:t>
                </a:r>
                <a:r>
                  <a:rPr lang="de-DE" dirty="0" err="1" smtClean="0"/>
                  <a:t>object</a:t>
                </a:r>
                <a:r>
                  <a:rPr lang="de-DE" dirty="0" smtClean="0"/>
                  <a:t>, </a:t>
                </a:r>
                <a:r>
                  <a:rPr lang="de-DE" dirty="0" err="1" smtClean="0"/>
                  <a:t>we</a:t>
                </a:r>
                <a:r>
                  <a:rPr lang="de-DE" dirty="0" smtClean="0"/>
                  <a:t> </a:t>
                </a:r>
                <a:r>
                  <a:rPr lang="de-DE" dirty="0" err="1" smtClean="0"/>
                  <a:t>only</a:t>
                </a:r>
                <a:r>
                  <a:rPr lang="de-DE" dirty="0" smtClean="0"/>
                  <a:t> </a:t>
                </a:r>
                <a:r>
                  <a:rPr lang="de-DE" dirty="0" err="1" smtClean="0"/>
                  <a:t>need</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the</a:t>
                </a:r>
                <a:r>
                  <a:rPr lang="de-DE" dirty="0" smtClean="0"/>
                  <a:t> </a:t>
                </a:r>
                <a:r>
                  <a:rPr lang="en-US" dirty="0" smtClean="0"/>
                  <a:t>predicate “inside”.</a:t>
                </a:r>
              </a:p>
              <a:p>
                <a:endParaRPr lang="en-US" dirty="0"/>
              </a:p>
              <a:p>
                <a:r>
                  <a:rPr lang="de-DE" dirty="0"/>
                  <a:t>Remaining </a:t>
                </a:r>
                <a:r>
                  <a:rPr lang="de-DE" dirty="0" err="1"/>
                  <a:t>number</a:t>
                </a:r>
                <a:r>
                  <a:rPr lang="de-DE" dirty="0"/>
                  <a:t> </a:t>
                </a:r>
                <a:r>
                  <a:rPr lang="de-DE" dirty="0" err="1"/>
                  <a:t>of</a:t>
                </a:r>
                <a:r>
                  <a:rPr lang="de-DE" dirty="0"/>
                  <a:t> </a:t>
                </a:r>
                <a:r>
                  <a:rPr lang="de-DE" dirty="0" err="1" smtClean="0"/>
                  <a:t>equivalent</a:t>
                </a:r>
                <a:r>
                  <a:rPr lang="de-DE" dirty="0" smtClean="0"/>
                  <a:t> </a:t>
                </a:r>
                <a:r>
                  <a:rPr lang="de-DE" dirty="0" err="1" smtClean="0"/>
                  <a:t>classes</a:t>
                </a:r>
                <a:r>
                  <a:rPr lang="de-DE" dirty="0" smtClean="0"/>
                  <a:t> </a:t>
                </a:r>
                <a:r>
                  <a:rPr lang="de-DE" dirty="0" err="1" smtClean="0"/>
                  <a:t>of</a:t>
                </a:r>
                <a:r>
                  <a:rPr lang="de-DE" dirty="0" smtClean="0"/>
                  <a:t> </a:t>
                </a:r>
                <a:r>
                  <a:rPr lang="de-DE" dirty="0" err="1" smtClean="0"/>
                  <a:t>possible</a:t>
                </a:r>
                <a:r>
                  <a:rPr lang="de-DE" dirty="0" smtClean="0"/>
                  <a:t> </a:t>
                </a:r>
                <a:r>
                  <a:rPr lang="de-DE" dirty="0" err="1"/>
                  <a:t>worlds</a:t>
                </a:r>
                <a:r>
                  <a:rPr lang="de-DE" dirty="0"/>
                  <a:t>:</a:t>
                </a:r>
              </a:p>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b="0" i="1" smtClean="0">
                              <a:latin typeface="Cambria Math" panose="02040503050406030204" pitchFamily="18" charset="0"/>
                            </a:rPr>
                            <m:t>2</m:t>
                          </m:r>
                        </m:e>
                        <m:sup>
                          <m:r>
                            <a:rPr lang="de-DE" i="1">
                              <a:latin typeface="Cambria Math" panose="02040503050406030204" pitchFamily="18" charset="0"/>
                            </a:rPr>
                            <m:t>4</m:t>
                          </m:r>
                        </m:sup>
                      </m:sSup>
                      <m:r>
                        <a:rPr lang="de-DE" i="1">
                          <a:latin typeface="Cambria Math" panose="02040503050406030204" pitchFamily="18" charset="0"/>
                        </a:rPr>
                        <m:t>=</m:t>
                      </m:r>
                      <m:r>
                        <a:rPr lang="de-DE" b="0" i="1" smtClean="0">
                          <a:latin typeface="Cambria Math" panose="02040503050406030204" pitchFamily="18" charset="0"/>
                        </a:rPr>
                        <m:t>16</m:t>
                      </m:r>
                    </m:oMath>
                  </m:oMathPara>
                </a14:m>
                <a:endParaRPr lang="en-US" dirty="0" smtClean="0"/>
              </a:p>
              <a:p>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1407301" y="1419622"/>
                <a:ext cx="2520280" cy="2462213"/>
              </a:xfrm>
              <a:prstGeom prst="rect">
                <a:avLst/>
              </a:prstGeom>
              <a:blipFill rotWithShape="0">
                <a:blip r:embed="rId2"/>
                <a:stretch>
                  <a:fillRect l="-726" t="-495"/>
                </a:stretch>
              </a:blipFill>
            </p:spPr>
            <p:txBody>
              <a:bodyPr/>
              <a:lstStyle/>
              <a:p>
                <a:r>
                  <a:rPr lang="de-DE">
                    <a:noFill/>
                  </a:rPr>
                  <a:t> </a:t>
                </a:r>
              </a:p>
            </p:txBody>
          </p:sp>
        </mc:Fallback>
      </mc:AlternateContent>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792" y="1383458"/>
            <a:ext cx="2295997" cy="2052388"/>
          </a:xfrm>
          <a:prstGeom prst="rect">
            <a:avLst/>
          </a:prstGeom>
        </p:spPr>
      </p:pic>
      <p:grpSp>
        <p:nvGrpSpPr>
          <p:cNvPr id="11" name="Gruppieren 10"/>
          <p:cNvGrpSpPr/>
          <p:nvPr/>
        </p:nvGrpSpPr>
        <p:grpSpPr>
          <a:xfrm>
            <a:off x="5220072" y="1509928"/>
            <a:ext cx="1397868" cy="1296144"/>
            <a:chOff x="5940152" y="1707654"/>
            <a:chExt cx="1008112" cy="981695"/>
          </a:xfrm>
        </p:grpSpPr>
        <p:sp>
          <p:nvSpPr>
            <p:cNvPr id="12" name="Ellipse 11"/>
            <p:cNvSpPr/>
            <p:nvPr/>
          </p:nvSpPr>
          <p:spPr>
            <a:xfrm>
              <a:off x="6408485" y="2162499"/>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940152" y="1707654"/>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extfeld 1"/>
          <p:cNvSpPr txBox="1"/>
          <p:nvPr/>
        </p:nvSpPr>
        <p:spPr>
          <a:xfrm>
            <a:off x="5902434" y="2018546"/>
            <a:ext cx="474888" cy="400110"/>
          </a:xfrm>
          <a:prstGeom prst="rect">
            <a:avLst/>
          </a:prstGeom>
          <a:noFill/>
        </p:spPr>
        <p:txBody>
          <a:bodyPr wrap="square" rtlCol="0">
            <a:spAutoFit/>
          </a:bodyPr>
          <a:lstStyle/>
          <a:p>
            <a:r>
              <a:rPr lang="de-DE" sz="2000" b="1" dirty="0"/>
              <a:t>q</a:t>
            </a:r>
          </a:p>
        </p:txBody>
      </p:sp>
      <p:sp>
        <p:nvSpPr>
          <p:cNvPr id="5" name="Ellipse 4"/>
          <p:cNvSpPr/>
          <p:nvPr/>
        </p:nvSpPr>
        <p:spPr>
          <a:xfrm>
            <a:off x="5005581" y="2448153"/>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5344351" y="2382969"/>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6103874" y="2550802"/>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6221360" y="2955300"/>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5629047" y="1824374"/>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p:cNvSpPr/>
          <p:nvPr/>
        </p:nvSpPr>
        <p:spPr>
          <a:xfrm>
            <a:off x="5431880" y="1556814"/>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6246819" y="1863528"/>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3"/>
          <p:cNvSpPr/>
          <p:nvPr/>
        </p:nvSpPr>
        <p:spPr>
          <a:xfrm>
            <a:off x="6542908" y="1688710"/>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p:cNvSpPr txBox="1"/>
          <p:nvPr/>
        </p:nvSpPr>
        <p:spPr>
          <a:xfrm>
            <a:off x="5024067" y="1204489"/>
            <a:ext cx="354291" cy="461665"/>
          </a:xfrm>
          <a:prstGeom prst="rect">
            <a:avLst/>
          </a:prstGeom>
          <a:noFill/>
        </p:spPr>
        <p:txBody>
          <a:bodyPr wrap="square" rtlCol="0">
            <a:spAutoFit/>
          </a:bodyPr>
          <a:lstStyle/>
          <a:p>
            <a:r>
              <a:rPr lang="de-DE" sz="2400" b="1" dirty="0" smtClean="0"/>
              <a:t>C</a:t>
            </a:r>
            <a:endParaRPr lang="de-DE" sz="2400" b="1" dirty="0"/>
          </a:p>
        </p:txBody>
      </p:sp>
      <p:sp>
        <p:nvSpPr>
          <p:cNvPr id="31" name="Textfeld 30"/>
          <p:cNvSpPr txBox="1"/>
          <p:nvPr/>
        </p:nvSpPr>
        <p:spPr>
          <a:xfrm>
            <a:off x="6650544" y="1139235"/>
            <a:ext cx="354291" cy="461665"/>
          </a:xfrm>
          <a:prstGeom prst="rect">
            <a:avLst/>
          </a:prstGeom>
          <a:noFill/>
        </p:spPr>
        <p:txBody>
          <a:bodyPr wrap="square" rtlCol="0">
            <a:spAutoFit/>
          </a:bodyPr>
          <a:lstStyle/>
          <a:p>
            <a:r>
              <a:rPr lang="de-DE" sz="2400" b="1" dirty="0" smtClean="0"/>
              <a:t>D</a:t>
            </a:r>
            <a:endParaRPr lang="de-DE" sz="2400" b="1" dirty="0"/>
          </a:p>
        </p:txBody>
      </p:sp>
      <p:sp>
        <p:nvSpPr>
          <p:cNvPr id="32" name="Textfeld 31"/>
          <p:cNvSpPr txBox="1"/>
          <p:nvPr/>
        </p:nvSpPr>
        <p:spPr>
          <a:xfrm>
            <a:off x="4372408" y="2622810"/>
            <a:ext cx="354291" cy="461665"/>
          </a:xfrm>
          <a:prstGeom prst="rect">
            <a:avLst/>
          </a:prstGeom>
          <a:noFill/>
        </p:spPr>
        <p:txBody>
          <a:bodyPr wrap="square" rtlCol="0">
            <a:spAutoFit/>
          </a:bodyPr>
          <a:lstStyle/>
          <a:p>
            <a:r>
              <a:rPr lang="de-DE" sz="2400" b="1" dirty="0" smtClean="0"/>
              <a:t>H</a:t>
            </a:r>
            <a:endParaRPr lang="de-DE" sz="2400" b="1" dirty="0"/>
          </a:p>
        </p:txBody>
      </p:sp>
      <p:sp>
        <p:nvSpPr>
          <p:cNvPr id="33" name="Textfeld 32"/>
          <p:cNvSpPr txBox="1"/>
          <p:nvPr/>
        </p:nvSpPr>
        <p:spPr>
          <a:xfrm>
            <a:off x="6424563" y="3140608"/>
            <a:ext cx="354291" cy="461665"/>
          </a:xfrm>
          <a:prstGeom prst="rect">
            <a:avLst/>
          </a:prstGeom>
          <a:noFill/>
        </p:spPr>
        <p:txBody>
          <a:bodyPr wrap="square" rtlCol="0">
            <a:spAutoFit/>
          </a:bodyPr>
          <a:lstStyle/>
          <a:p>
            <a:r>
              <a:rPr lang="de-DE" sz="2400" b="1" dirty="0" smtClean="0"/>
              <a:t>I</a:t>
            </a:r>
            <a:endParaRPr lang="de-DE" sz="2400" b="1" dirty="0"/>
          </a:p>
        </p:txBody>
      </p:sp>
      <p:pic>
        <p:nvPicPr>
          <p:cNvPr id="22" name="Grafik 21"/>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4489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35</a:t>
            </a:fld>
            <a:endParaRPr lang="de-DE"/>
          </a:p>
        </p:txBody>
      </p:sp>
      <p:sp>
        <p:nvSpPr>
          <p:cNvPr id="3" name="Titel 2"/>
          <p:cNvSpPr>
            <a:spLocks noGrp="1"/>
          </p:cNvSpPr>
          <p:nvPr>
            <p:ph type="title"/>
          </p:nvPr>
        </p:nvSpPr>
        <p:spPr/>
        <p:txBody>
          <a:bodyPr/>
          <a:lstStyle/>
          <a:p>
            <a:r>
              <a:rPr lang="de-DE" dirty="0" err="1" smtClean="0"/>
              <a:t>Equivalent</a:t>
            </a:r>
            <a:r>
              <a:rPr lang="de-DE" dirty="0" smtClean="0"/>
              <a:t> </a:t>
            </a:r>
            <a:r>
              <a:rPr lang="de-DE" dirty="0" err="1" smtClean="0"/>
              <a:t>Worlds</a:t>
            </a:r>
            <a:r>
              <a:rPr lang="de-DE" dirty="0" smtClean="0"/>
              <a:t>: An </a:t>
            </a:r>
            <a:r>
              <a:rPr lang="de-DE" dirty="0" err="1" smtClean="0"/>
              <a:t>intuition</a:t>
            </a:r>
            <a:endParaRPr lang="de-DE" dirty="0"/>
          </a:p>
        </p:txBody>
      </p:sp>
      <p:sp>
        <p:nvSpPr>
          <p:cNvPr id="9" name="Textfeld 8"/>
          <p:cNvSpPr txBox="1"/>
          <p:nvPr/>
        </p:nvSpPr>
        <p:spPr>
          <a:xfrm>
            <a:off x="1407301" y="1419622"/>
            <a:ext cx="2520280" cy="1815882"/>
          </a:xfrm>
          <a:prstGeom prst="rect">
            <a:avLst/>
          </a:prstGeom>
          <a:noFill/>
        </p:spPr>
        <p:txBody>
          <a:bodyPr wrap="square" rtlCol="0">
            <a:spAutoFit/>
          </a:bodyPr>
          <a:lstStyle/>
          <a:p>
            <a:r>
              <a:rPr lang="de-DE" dirty="0" smtClean="0"/>
              <a:t>Observation #3:</a:t>
            </a:r>
          </a:p>
          <a:p>
            <a:endParaRPr lang="de-DE" dirty="0" smtClean="0"/>
          </a:p>
          <a:p>
            <a:r>
              <a:rPr lang="en-US" dirty="0" smtClean="0"/>
              <a:t>We only require </a:t>
            </a:r>
            <a:r>
              <a:rPr lang="en-US" b="1" dirty="0" smtClean="0"/>
              <a:t>the number</a:t>
            </a:r>
            <a:r>
              <a:rPr lang="en-US" dirty="0" smtClean="0"/>
              <a:t> of objects in the query region.</a:t>
            </a:r>
          </a:p>
          <a:p>
            <a:r>
              <a:rPr lang="en-US" dirty="0" smtClean="0"/>
              <a:t>Information about concrete results objects can be discarded.</a:t>
            </a: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792" y="1433055"/>
            <a:ext cx="2295997" cy="2052388"/>
          </a:xfrm>
          <a:prstGeom prst="rect">
            <a:avLst/>
          </a:prstGeom>
        </p:spPr>
      </p:pic>
      <p:grpSp>
        <p:nvGrpSpPr>
          <p:cNvPr id="20" name="Gruppieren 19"/>
          <p:cNvGrpSpPr/>
          <p:nvPr/>
        </p:nvGrpSpPr>
        <p:grpSpPr>
          <a:xfrm>
            <a:off x="5220072" y="1559525"/>
            <a:ext cx="1397868" cy="1296144"/>
            <a:chOff x="5940152" y="1707654"/>
            <a:chExt cx="1008112" cy="981695"/>
          </a:xfrm>
        </p:grpSpPr>
        <p:sp>
          <p:nvSpPr>
            <p:cNvPr id="21" name="Ellipse 20"/>
            <p:cNvSpPr/>
            <p:nvPr/>
          </p:nvSpPr>
          <p:spPr>
            <a:xfrm>
              <a:off x="6408485" y="2162499"/>
              <a:ext cx="72008" cy="7200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940152" y="1707654"/>
              <a:ext cx="1008112" cy="981695"/>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extfeld 22"/>
          <p:cNvSpPr txBox="1"/>
          <p:nvPr/>
        </p:nvSpPr>
        <p:spPr>
          <a:xfrm>
            <a:off x="5902434" y="2068143"/>
            <a:ext cx="474888" cy="400110"/>
          </a:xfrm>
          <a:prstGeom prst="rect">
            <a:avLst/>
          </a:prstGeom>
          <a:noFill/>
        </p:spPr>
        <p:txBody>
          <a:bodyPr wrap="square" rtlCol="0">
            <a:spAutoFit/>
          </a:bodyPr>
          <a:lstStyle/>
          <a:p>
            <a:r>
              <a:rPr lang="de-DE" sz="2000" b="1" dirty="0"/>
              <a:t>q</a:t>
            </a:r>
          </a:p>
        </p:txBody>
      </p:sp>
      <p:sp>
        <p:nvSpPr>
          <p:cNvPr id="24" name="Ellipse 23"/>
          <p:cNvSpPr/>
          <p:nvPr/>
        </p:nvSpPr>
        <p:spPr>
          <a:xfrm>
            <a:off x="5005581" y="2497750"/>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5344351" y="2432566"/>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6103874" y="2600399"/>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6221360" y="3004897"/>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5629047" y="1873971"/>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5431880" y="1606411"/>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6246819" y="1913125"/>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6542908" y="1738307"/>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feld 34"/>
          <p:cNvSpPr txBox="1"/>
          <p:nvPr/>
        </p:nvSpPr>
        <p:spPr>
          <a:xfrm>
            <a:off x="5024067" y="1254086"/>
            <a:ext cx="354291" cy="461665"/>
          </a:xfrm>
          <a:prstGeom prst="rect">
            <a:avLst/>
          </a:prstGeom>
          <a:noFill/>
        </p:spPr>
        <p:txBody>
          <a:bodyPr wrap="square" rtlCol="0">
            <a:spAutoFit/>
          </a:bodyPr>
          <a:lstStyle/>
          <a:p>
            <a:r>
              <a:rPr lang="de-DE" sz="2400" b="1" dirty="0" smtClean="0"/>
              <a:t>C</a:t>
            </a:r>
            <a:endParaRPr lang="de-DE" sz="2400" b="1" dirty="0"/>
          </a:p>
        </p:txBody>
      </p:sp>
      <p:sp>
        <p:nvSpPr>
          <p:cNvPr id="36" name="Textfeld 35"/>
          <p:cNvSpPr txBox="1"/>
          <p:nvPr/>
        </p:nvSpPr>
        <p:spPr>
          <a:xfrm>
            <a:off x="6650544" y="1188832"/>
            <a:ext cx="354291" cy="461665"/>
          </a:xfrm>
          <a:prstGeom prst="rect">
            <a:avLst/>
          </a:prstGeom>
          <a:noFill/>
        </p:spPr>
        <p:txBody>
          <a:bodyPr wrap="square" rtlCol="0">
            <a:spAutoFit/>
          </a:bodyPr>
          <a:lstStyle/>
          <a:p>
            <a:r>
              <a:rPr lang="de-DE" sz="2400" b="1" dirty="0" smtClean="0"/>
              <a:t>D</a:t>
            </a:r>
            <a:endParaRPr lang="de-DE" sz="2400" b="1" dirty="0"/>
          </a:p>
        </p:txBody>
      </p:sp>
      <p:sp>
        <p:nvSpPr>
          <p:cNvPr id="37" name="Textfeld 36"/>
          <p:cNvSpPr txBox="1"/>
          <p:nvPr/>
        </p:nvSpPr>
        <p:spPr>
          <a:xfrm>
            <a:off x="4372408" y="2672407"/>
            <a:ext cx="354291" cy="461665"/>
          </a:xfrm>
          <a:prstGeom prst="rect">
            <a:avLst/>
          </a:prstGeom>
          <a:noFill/>
        </p:spPr>
        <p:txBody>
          <a:bodyPr wrap="square" rtlCol="0">
            <a:spAutoFit/>
          </a:bodyPr>
          <a:lstStyle/>
          <a:p>
            <a:r>
              <a:rPr lang="de-DE" sz="2400" b="1" dirty="0" smtClean="0"/>
              <a:t>H</a:t>
            </a:r>
            <a:endParaRPr lang="de-DE" sz="2400" b="1" dirty="0"/>
          </a:p>
        </p:txBody>
      </p:sp>
      <p:sp>
        <p:nvSpPr>
          <p:cNvPr id="38" name="Textfeld 37"/>
          <p:cNvSpPr txBox="1"/>
          <p:nvPr/>
        </p:nvSpPr>
        <p:spPr>
          <a:xfrm>
            <a:off x="6424563" y="3190205"/>
            <a:ext cx="354291" cy="461665"/>
          </a:xfrm>
          <a:prstGeom prst="rect">
            <a:avLst/>
          </a:prstGeom>
          <a:noFill/>
        </p:spPr>
        <p:txBody>
          <a:bodyPr wrap="square" rtlCol="0">
            <a:spAutoFit/>
          </a:bodyPr>
          <a:lstStyle/>
          <a:p>
            <a:r>
              <a:rPr lang="de-DE" sz="2400" b="1" dirty="0" smtClean="0"/>
              <a:t>I</a:t>
            </a:r>
            <a:endParaRPr lang="de-DE" sz="2400" b="1" dirty="0"/>
          </a:p>
        </p:txBody>
      </p:sp>
      <p:pic>
        <p:nvPicPr>
          <p:cNvPr id="26" name="Grafik 25"/>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14951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36</a:t>
            </a:r>
            <a:endParaRPr lang="de-DE" dirty="0"/>
          </a:p>
        </p:txBody>
      </p:sp>
      <p:grpSp>
        <p:nvGrpSpPr>
          <p:cNvPr id="20" name="Gruppieren 19"/>
          <p:cNvGrpSpPr/>
          <p:nvPr/>
        </p:nvGrpSpPr>
        <p:grpSpPr>
          <a:xfrm>
            <a:off x="4824524" y="1622608"/>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itel 2"/>
          <p:cNvSpPr>
            <a:spLocks noGrp="1"/>
          </p:cNvSpPr>
          <p:nvPr>
            <p:ph type="title"/>
          </p:nvPr>
        </p:nvSpPr>
        <p:spPr>
          <a:xfrm>
            <a:off x="1195389" y="133350"/>
            <a:ext cx="7339012" cy="929878"/>
          </a:xfrm>
        </p:spPr>
        <p:txBody>
          <a:bodyPr/>
          <a:lstStyle/>
          <a:p>
            <a:r>
              <a:rPr lang="de-DE" dirty="0" smtClean="0"/>
              <a:t>Generating </a:t>
            </a:r>
            <a:r>
              <a:rPr lang="de-DE" dirty="0" err="1" smtClean="0"/>
              <a:t>Functions</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1461321" y="1541052"/>
                <a:ext cx="4991427" cy="2771080"/>
              </a:xfrm>
              <a:prstGeom prst="rect">
                <a:avLst/>
              </a:prstGeom>
              <a:noFill/>
            </p:spPr>
            <p:txBody>
              <a:bodyPr wrap="square" rtlCol="0">
                <a:spAutoFit/>
              </a:bodyPr>
              <a:lstStyle/>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Main </a:t>
                </a:r>
                <a:r>
                  <a:rPr lang="de-DE" dirty="0" err="1" smtClean="0">
                    <a:sym typeface="Wingdings" panose="05000000000000000000" pitchFamily="2" charset="2"/>
                  </a:rPr>
                  <a:t>idea</a:t>
                </a:r>
                <a:r>
                  <a:rPr lang="de-DE" dirty="0" smtClean="0">
                    <a:sym typeface="Wingdings" panose="05000000000000000000" pitchFamily="2" charset="2"/>
                  </a:rPr>
                  <a:t>: </a:t>
                </a:r>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polyomial</a:t>
                </a:r>
                <a:r>
                  <a:rPr lang="de-DE" dirty="0" smtClean="0">
                    <a:sym typeface="Wingdings" panose="05000000000000000000" pitchFamily="2" charset="2"/>
                  </a:rPr>
                  <a:t> </a:t>
                </a:r>
                <a:r>
                  <a:rPr lang="de-DE" dirty="0" err="1" smtClean="0">
                    <a:sym typeface="Wingdings" panose="05000000000000000000" pitchFamily="2" charset="2"/>
                  </a:rPr>
                  <a:t>multiplication</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enumerate</a:t>
                </a:r>
                <a:r>
                  <a:rPr lang="de-DE" dirty="0" smtClean="0">
                    <a:sym typeface="Wingdings" panose="05000000000000000000" pitchFamily="2" charset="2"/>
                  </a:rPr>
                  <a:t/>
                </a:r>
                <a:br>
                  <a:rPr lang="de-DE" dirty="0" smtClean="0">
                    <a:sym typeface="Wingdings" panose="05000000000000000000" pitchFamily="2" charset="2"/>
                  </a:rPr>
                </a:br>
                <a:r>
                  <a:rPr lang="de-DE" dirty="0" err="1" smtClean="0">
                    <a:sym typeface="Wingdings" panose="05000000000000000000" pitchFamily="2" charset="2"/>
                  </a:rPr>
                  <a:t>possible</a:t>
                </a:r>
                <a:r>
                  <a:rPr lang="de-DE" dirty="0">
                    <a:sym typeface="Wingdings" panose="05000000000000000000" pitchFamily="2" charset="2"/>
                  </a:rPr>
                  <a:t> </a:t>
                </a:r>
                <a:r>
                  <a:rPr lang="de-DE" dirty="0" err="1" smtClean="0">
                    <a:sym typeface="Wingdings" panose="05000000000000000000" pitchFamily="2" charset="2"/>
                  </a:rPr>
                  <a:t>results</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0.2</m:t>
                        </m:r>
                        <m:r>
                          <a:rPr lang="de-DE" b="0" i="1" smtClean="0">
                            <a:latin typeface="Cambria Math" panose="02040503050406030204" pitchFamily="18" charset="0"/>
                            <a:sym typeface="Wingdings" panose="05000000000000000000" pitchFamily="2" charset="2"/>
                          </a:rPr>
                          <m:t>𝐴</m:t>
                        </m:r>
                        <m:r>
                          <a:rPr lang="de-DE" b="0" i="1" smtClean="0">
                            <a:latin typeface="Cambria Math" panose="02040503050406030204" pitchFamily="18" charset="0"/>
                            <a:sym typeface="Wingdings" panose="05000000000000000000" pitchFamily="2" charset="2"/>
                          </a:rPr>
                          <m:t>+0.8</m:t>
                        </m:r>
                        <m:bar>
                          <m:barPr>
                            <m:pos m:val="top"/>
                            <m:ctrlPr>
                              <a:rPr lang="de-DE" b="0" i="1" smtClean="0">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8</m:t>
                        </m:r>
                        <m:r>
                          <a:rPr lang="de-DE" b="0" i="1" smtClean="0">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2</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𝐶</m:t>
                            </m:r>
                          </m:e>
                        </m:bar>
                      </m:e>
                    </m:d>
                    <m:r>
                      <a:rPr lang="de-DE" b="0" i="1" smtClean="0">
                        <a:latin typeface="Cambria Math" panose="02040503050406030204" pitchFamily="18" charset="0"/>
                        <a:sym typeface="Wingdings" panose="05000000000000000000" pitchFamily="2" charset="2"/>
                      </a:rPr>
                      <m:t>=</m:t>
                    </m:r>
                  </m:oMath>
                </a14:m>
                <a:r>
                  <a:rPr lang="de-DE" b="0" dirty="0" smtClean="0">
                    <a:latin typeface="Cambria Math" panose="02040503050406030204" pitchFamily="18" charset="0"/>
                    <a:sym typeface="Wingdings" panose="05000000000000000000" pitchFamily="2" charset="2"/>
                  </a:rPr>
                  <a:t/>
                </a:r>
                <a:br>
                  <a:rPr lang="de-DE" b="0" dirty="0" smtClean="0">
                    <a:latin typeface="Cambria Math" panose="02040503050406030204" pitchFamily="18" charset="0"/>
                    <a:sym typeface="Wingdings" panose="05000000000000000000" pitchFamily="2" charset="2"/>
                  </a:rPr>
                </a:br>
                <a:r>
                  <a:rPr lang="de-DE" dirty="0" smtClean="0">
                    <a:latin typeface="Cambria Math" panose="02040503050406030204" pitchFamily="18" charset="0"/>
                    <a:sym typeface="Wingdings" panose="05000000000000000000" pitchFamily="2" charset="2"/>
                  </a:rPr>
                  <a:t/>
                </a:r>
                <a:br>
                  <a:rPr lang="de-DE" dirty="0" smtClean="0">
                    <a:latin typeface="Cambria Math" panose="02040503050406030204" pitchFamily="18" charset="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0.064</m:t>
                    </m:r>
                    <m:r>
                      <a:rPr lang="de-DE" b="0" i="1" smtClean="0">
                        <a:latin typeface="Cambria Math" panose="02040503050406030204" pitchFamily="18" charset="0"/>
                        <a:sym typeface="Wingdings" panose="05000000000000000000" pitchFamily="2" charset="2"/>
                      </a:rPr>
                      <m:t>𝐴𝐵𝐶</m:t>
                    </m:r>
                    <m:r>
                      <a:rPr lang="de-DE" b="0" i="1" smtClean="0">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𝐴𝐵</m:t>
                    </m:r>
                    <m:bar>
                      <m:barPr>
                        <m:pos m:val="top"/>
                        <m:ctrlPr>
                          <a:rPr lang="de-DE" i="1" smtClean="0">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m:t>
                    </m:r>
                  </m:oMath>
                </a14:m>
                <a:r>
                  <a:rPr lang="de-DE" b="0" dirty="0" smtClean="0">
                    <a:latin typeface="Cambria Math" panose="02040503050406030204" pitchFamily="18" charset="0"/>
                    <a:sym typeface="Wingdings" panose="05000000000000000000" pitchFamily="2" charset="2"/>
                  </a:rPr>
                  <a:t/>
                </a:r>
                <a:br>
                  <a:rPr lang="de-DE" b="0" dirty="0" smtClean="0">
                    <a:latin typeface="Cambria Math" panose="02040503050406030204" pitchFamily="18" charset="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0.256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𝐵𝐶</m:t>
                    </m:r>
                    <m:r>
                      <a:rPr lang="de-DE" b="0" i="1" smtClean="0">
                        <a:latin typeface="Cambria Math" panose="02040503050406030204" pitchFamily="18" charset="0"/>
                        <a:sym typeface="Wingdings" panose="05000000000000000000" pitchFamily="2" charset="2"/>
                      </a:rPr>
                      <m:t>+0.064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m:t>
                    </m: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+0.384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+0.096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oMath>
                </a14:m>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461321" y="1541052"/>
                <a:ext cx="4991427" cy="2771080"/>
              </a:xfrm>
              <a:prstGeom prst="rect">
                <a:avLst/>
              </a:prstGeom>
              <a:blipFill rotWithShape="0">
                <a:blip r:embed="rId4"/>
                <a:stretch>
                  <a:fillRect l="-244"/>
                </a:stretch>
              </a:blipFill>
            </p:spPr>
            <p:txBody>
              <a:bodyPr/>
              <a:lstStyle/>
              <a:p>
                <a:r>
                  <a:rPr lang="de-DE">
                    <a:noFill/>
                  </a:rPr>
                  <a:t> </a:t>
                </a:r>
              </a:p>
            </p:txBody>
          </p:sp>
        </mc:Fallback>
      </mc:AlternateContent>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3199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37</a:t>
            </a:r>
            <a:endParaRPr lang="de-DE" dirty="0"/>
          </a:p>
        </p:txBody>
      </p:sp>
      <p:grpSp>
        <p:nvGrpSpPr>
          <p:cNvPr id="20" name="Gruppieren 19"/>
          <p:cNvGrpSpPr/>
          <p:nvPr/>
        </p:nvGrpSpPr>
        <p:grpSpPr>
          <a:xfrm>
            <a:off x="5214509" y="1615892"/>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a:t>x</a:t>
              </a:r>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x</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x</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itel 2"/>
          <p:cNvSpPr>
            <a:spLocks noGrp="1"/>
          </p:cNvSpPr>
          <p:nvPr>
            <p:ph type="title"/>
          </p:nvPr>
        </p:nvSpPr>
        <p:spPr>
          <a:xfrm>
            <a:off x="1195389" y="133350"/>
            <a:ext cx="7339012" cy="929878"/>
          </a:xfrm>
        </p:spPr>
        <p:txBody>
          <a:bodyPr/>
          <a:lstStyle/>
          <a:p>
            <a:r>
              <a:rPr lang="de-DE" dirty="0" smtClean="0"/>
              <a:t>Generating </a:t>
            </a:r>
            <a:r>
              <a:rPr lang="de-DE" dirty="0" err="1" smtClean="0"/>
              <a:t>Functions</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1147169" y="1063228"/>
                <a:ext cx="5240068" cy="2771080"/>
              </a:xfrm>
              <a:prstGeom prst="rect">
                <a:avLst/>
              </a:prstGeom>
              <a:noFill/>
            </p:spPr>
            <p:txBody>
              <a:bodyPr wrap="square" rtlCol="0">
                <a:spAutoFit/>
              </a:bodyPr>
              <a:lstStyle/>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Main </a:t>
                </a:r>
                <a:r>
                  <a:rPr lang="de-DE" dirty="0" err="1" smtClean="0">
                    <a:sym typeface="Wingdings" panose="05000000000000000000" pitchFamily="2" charset="2"/>
                  </a:rPr>
                  <a:t>idea</a:t>
                </a:r>
                <a:r>
                  <a:rPr lang="de-DE" dirty="0" smtClean="0">
                    <a:sym typeface="Wingdings" panose="05000000000000000000" pitchFamily="2" charset="2"/>
                  </a:rPr>
                  <a:t>: </a:t>
                </a:r>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polyomial</a:t>
                </a:r>
                <a:r>
                  <a:rPr lang="de-DE" dirty="0" smtClean="0">
                    <a:sym typeface="Wingdings" panose="05000000000000000000" pitchFamily="2" charset="2"/>
                  </a:rPr>
                  <a:t> </a:t>
                </a:r>
                <a:r>
                  <a:rPr lang="de-DE" dirty="0" err="1" smtClean="0">
                    <a:sym typeface="Wingdings" panose="05000000000000000000" pitchFamily="2" charset="2"/>
                  </a:rPr>
                  <a:t>multiplication</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enumerate</a:t>
                </a:r>
                <a:r>
                  <a:rPr lang="de-DE" dirty="0" smtClean="0">
                    <a:sym typeface="Wingdings" panose="05000000000000000000" pitchFamily="2" charset="2"/>
                  </a:rPr>
                  <a:t/>
                </a:r>
                <a:br>
                  <a:rPr lang="de-DE" dirty="0" smtClean="0">
                    <a:sym typeface="Wingdings" panose="05000000000000000000" pitchFamily="2" charset="2"/>
                  </a:rPr>
                </a:br>
                <a:r>
                  <a:rPr lang="de-DE" dirty="0" err="1" smtClean="0">
                    <a:sym typeface="Wingdings" panose="05000000000000000000" pitchFamily="2" charset="2"/>
                  </a:rPr>
                  <a:t>possible</a:t>
                </a:r>
                <a:r>
                  <a:rPr lang="de-DE" dirty="0">
                    <a:sym typeface="Wingdings" panose="05000000000000000000" pitchFamily="2" charset="2"/>
                  </a:rPr>
                  <a:t> </a:t>
                </a:r>
                <a:r>
                  <a:rPr lang="de-DE" dirty="0" err="1" smtClean="0">
                    <a:sym typeface="Wingdings" panose="05000000000000000000" pitchFamily="2" charset="2"/>
                  </a:rPr>
                  <a:t>results</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0.2</m:t>
                        </m:r>
                        <m:r>
                          <a:rPr lang="de-DE" b="0" i="1" smtClean="0">
                            <a:latin typeface="Cambria Math" panose="02040503050406030204" pitchFamily="18" charset="0"/>
                            <a:sym typeface="Wingdings" panose="05000000000000000000" pitchFamily="2" charset="2"/>
                          </a:rPr>
                          <m:t>𝐴</m:t>
                        </m:r>
                        <m:r>
                          <a:rPr lang="de-DE" b="0" i="1" smtClean="0">
                            <a:latin typeface="Cambria Math" panose="02040503050406030204" pitchFamily="18" charset="0"/>
                            <a:sym typeface="Wingdings" panose="05000000000000000000" pitchFamily="2" charset="2"/>
                          </a:rPr>
                          <m:t>+0.8</m:t>
                        </m:r>
                        <m:bar>
                          <m:barPr>
                            <m:pos m:val="top"/>
                            <m:ctrlPr>
                              <a:rPr lang="de-DE" b="0" i="1" smtClean="0">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8</m:t>
                        </m:r>
                        <m:r>
                          <a:rPr lang="de-DE" b="0" i="1" smtClean="0">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2</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𝐶</m:t>
                            </m:r>
                          </m:e>
                        </m:bar>
                      </m:e>
                    </m:d>
                    <m:r>
                      <a:rPr lang="de-DE" b="0" i="1" smtClean="0">
                        <a:latin typeface="Cambria Math" panose="02040503050406030204" pitchFamily="18" charset="0"/>
                        <a:sym typeface="Wingdings" panose="05000000000000000000" pitchFamily="2" charset="2"/>
                      </a:rPr>
                      <m:t>=</m:t>
                    </m:r>
                  </m:oMath>
                </a14:m>
                <a:r>
                  <a:rPr lang="de-DE" dirty="0" smtClean="0">
                    <a:sym typeface="Wingdings" panose="05000000000000000000" pitchFamily="2" charset="2"/>
                  </a:rPr>
                  <a:t/>
                </a:r>
                <a:br>
                  <a:rPr lang="de-DE"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0.064</m:t>
                    </m:r>
                    <m:r>
                      <a:rPr lang="de-DE" b="0" i="1" smtClean="0">
                        <a:latin typeface="Cambria Math" panose="02040503050406030204" pitchFamily="18" charset="0"/>
                        <a:sym typeface="Wingdings" panose="05000000000000000000" pitchFamily="2" charset="2"/>
                      </a:rPr>
                      <m:t>𝐴𝐵𝐶</m:t>
                    </m:r>
                    <m:r>
                      <a:rPr lang="de-DE" b="0" i="1" smtClean="0">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𝐴𝐵</m:t>
                    </m:r>
                    <m:bar>
                      <m:barPr>
                        <m:pos m:val="top"/>
                        <m:ctrlPr>
                          <a:rPr lang="de-DE" i="1" smtClean="0">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m:t>
                    </m:r>
                  </m:oMath>
                </a14:m>
                <a:r>
                  <a:rPr lang="de-DE" b="0" dirty="0" smtClean="0">
                    <a:sym typeface="Wingdings" panose="05000000000000000000" pitchFamily="2" charset="2"/>
                  </a:rPr>
                  <a:t/>
                </a:r>
                <a:br>
                  <a:rPr lang="de-DE" b="0"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0.256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𝐵𝐶</m:t>
                    </m:r>
                    <m:r>
                      <a:rPr lang="de-DE" b="0" i="1" smtClean="0">
                        <a:latin typeface="Cambria Math" panose="02040503050406030204" pitchFamily="18" charset="0"/>
                        <a:sym typeface="Wingdings" panose="05000000000000000000" pitchFamily="2" charset="2"/>
                      </a:rPr>
                      <m:t>+0.064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m:t>
                    </m: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+0.384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+0.096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oMath>
                </a14:m>
                <a:endParaRPr lang="de-DE" dirty="0" smtClean="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Observation 3: </a:t>
                </a:r>
                <a:r>
                  <a:rPr lang="de-DE" dirty="0" err="1" smtClean="0">
                    <a:sym typeface="Wingdings" panose="05000000000000000000" pitchFamily="2" charset="2"/>
                  </a:rPr>
                  <a:t>Anonymize</a:t>
                </a:r>
                <a:r>
                  <a:rPr lang="de-DE" dirty="0" smtClean="0">
                    <a:sym typeface="Wingdings" panose="05000000000000000000" pitchFamily="2" charset="2"/>
                  </a:rPr>
                  <a:t> Objects - Substitute A,B,C </a:t>
                </a:r>
                <a:r>
                  <a:rPr lang="de-DE" dirty="0" err="1" smtClean="0">
                    <a:sym typeface="Wingdings" panose="05000000000000000000" pitchFamily="2" charset="2"/>
                  </a:rPr>
                  <a:t>by</a:t>
                </a:r>
                <a:r>
                  <a:rPr lang="de-DE" dirty="0" smtClean="0">
                    <a:sym typeface="Wingdings" panose="05000000000000000000" pitchFamily="2" charset="2"/>
                  </a:rPr>
                  <a:t> x</a:t>
                </a: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147169" y="1063228"/>
                <a:ext cx="5240068" cy="2771080"/>
              </a:xfrm>
              <a:prstGeom prst="rect">
                <a:avLst/>
              </a:prstGeom>
              <a:blipFill rotWithShape="0">
                <a:blip r:embed="rId4"/>
                <a:stretch>
                  <a:fillRect l="-116"/>
                </a:stretch>
              </a:blipFill>
            </p:spPr>
            <p:txBody>
              <a:bodyPr/>
              <a:lstStyle/>
              <a:p>
                <a:r>
                  <a:rPr lang="de-DE">
                    <a:noFill/>
                  </a:rPr>
                  <a:t> </a:t>
                </a:r>
              </a:p>
            </p:txBody>
          </p:sp>
        </mc:Fallback>
      </mc:AlternateContent>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14473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38</a:t>
            </a:r>
            <a:endParaRPr lang="de-DE" dirty="0"/>
          </a:p>
        </p:txBody>
      </p:sp>
      <p:grpSp>
        <p:nvGrpSpPr>
          <p:cNvPr id="20" name="Gruppieren 19"/>
          <p:cNvGrpSpPr/>
          <p:nvPr/>
        </p:nvGrpSpPr>
        <p:grpSpPr>
          <a:xfrm>
            <a:off x="5214509" y="1615892"/>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a:t>x</a:t>
              </a:r>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x</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x</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itel 2"/>
          <p:cNvSpPr>
            <a:spLocks noGrp="1"/>
          </p:cNvSpPr>
          <p:nvPr>
            <p:ph type="title"/>
          </p:nvPr>
        </p:nvSpPr>
        <p:spPr>
          <a:xfrm>
            <a:off x="1195389" y="133350"/>
            <a:ext cx="7339012" cy="929878"/>
          </a:xfrm>
        </p:spPr>
        <p:txBody>
          <a:bodyPr/>
          <a:lstStyle/>
          <a:p>
            <a:r>
              <a:rPr lang="de-DE" dirty="0" smtClean="0"/>
              <a:t>Generating </a:t>
            </a:r>
            <a:r>
              <a:rPr lang="de-DE" dirty="0" err="1" smtClean="0"/>
              <a:t>Functions</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1147169" y="1063228"/>
                <a:ext cx="5240068" cy="3843360"/>
              </a:xfrm>
              <a:prstGeom prst="rect">
                <a:avLst/>
              </a:prstGeom>
              <a:noFill/>
            </p:spPr>
            <p:txBody>
              <a:bodyPr wrap="square" rtlCol="0">
                <a:spAutoFit/>
              </a:bodyPr>
              <a:lstStyle/>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Main </a:t>
                </a:r>
                <a:r>
                  <a:rPr lang="de-DE" dirty="0" err="1" smtClean="0">
                    <a:sym typeface="Wingdings" panose="05000000000000000000" pitchFamily="2" charset="2"/>
                  </a:rPr>
                  <a:t>idea</a:t>
                </a:r>
                <a:r>
                  <a:rPr lang="de-DE" dirty="0" smtClean="0">
                    <a:sym typeface="Wingdings" panose="05000000000000000000" pitchFamily="2" charset="2"/>
                  </a:rPr>
                  <a:t>: </a:t>
                </a:r>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polyomial</a:t>
                </a:r>
                <a:r>
                  <a:rPr lang="de-DE" dirty="0" smtClean="0">
                    <a:sym typeface="Wingdings" panose="05000000000000000000" pitchFamily="2" charset="2"/>
                  </a:rPr>
                  <a:t> </a:t>
                </a:r>
                <a:r>
                  <a:rPr lang="de-DE" dirty="0" err="1" smtClean="0">
                    <a:sym typeface="Wingdings" panose="05000000000000000000" pitchFamily="2" charset="2"/>
                  </a:rPr>
                  <a:t>multiplication</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enumerate</a:t>
                </a:r>
                <a:r>
                  <a:rPr lang="de-DE" dirty="0" smtClean="0">
                    <a:sym typeface="Wingdings" panose="05000000000000000000" pitchFamily="2" charset="2"/>
                  </a:rPr>
                  <a:t/>
                </a:r>
                <a:br>
                  <a:rPr lang="de-DE" dirty="0" smtClean="0">
                    <a:sym typeface="Wingdings" panose="05000000000000000000" pitchFamily="2" charset="2"/>
                  </a:rPr>
                </a:br>
                <a:r>
                  <a:rPr lang="de-DE" dirty="0" err="1" smtClean="0">
                    <a:sym typeface="Wingdings" panose="05000000000000000000" pitchFamily="2" charset="2"/>
                  </a:rPr>
                  <a:t>possible</a:t>
                </a:r>
                <a:r>
                  <a:rPr lang="de-DE" dirty="0">
                    <a:sym typeface="Wingdings" panose="05000000000000000000" pitchFamily="2" charset="2"/>
                  </a:rPr>
                  <a:t> </a:t>
                </a:r>
                <a:r>
                  <a:rPr lang="de-DE" dirty="0" err="1" smtClean="0">
                    <a:sym typeface="Wingdings" panose="05000000000000000000" pitchFamily="2" charset="2"/>
                  </a:rPr>
                  <a:t>results</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0.2</m:t>
                        </m:r>
                        <m:r>
                          <a:rPr lang="de-DE" b="0" i="1" smtClean="0">
                            <a:latin typeface="Cambria Math" panose="02040503050406030204" pitchFamily="18" charset="0"/>
                            <a:sym typeface="Wingdings" panose="05000000000000000000" pitchFamily="2" charset="2"/>
                          </a:rPr>
                          <m:t>𝐴</m:t>
                        </m:r>
                        <m:r>
                          <a:rPr lang="de-DE" b="0" i="1" smtClean="0">
                            <a:latin typeface="Cambria Math" panose="02040503050406030204" pitchFamily="18" charset="0"/>
                            <a:sym typeface="Wingdings" panose="05000000000000000000" pitchFamily="2" charset="2"/>
                          </a:rPr>
                          <m:t>+0.8</m:t>
                        </m:r>
                        <m:bar>
                          <m:barPr>
                            <m:pos m:val="top"/>
                            <m:ctrlPr>
                              <a:rPr lang="de-DE" b="0" i="1" smtClean="0">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8</m:t>
                        </m:r>
                        <m:r>
                          <a:rPr lang="de-DE" b="0" i="1" smtClean="0">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2</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𝐶</m:t>
                            </m:r>
                          </m:e>
                        </m:bar>
                      </m:e>
                    </m:d>
                    <m:r>
                      <a:rPr lang="de-DE" b="0" i="1" smtClean="0">
                        <a:latin typeface="Cambria Math" panose="02040503050406030204" pitchFamily="18" charset="0"/>
                        <a:sym typeface="Wingdings" panose="05000000000000000000" pitchFamily="2" charset="2"/>
                      </a:rPr>
                      <m:t>=</m:t>
                    </m:r>
                  </m:oMath>
                </a14:m>
                <a:r>
                  <a:rPr lang="de-DE" dirty="0" smtClean="0">
                    <a:sym typeface="Wingdings" panose="05000000000000000000" pitchFamily="2" charset="2"/>
                  </a:rPr>
                  <a:t/>
                </a:r>
                <a:br>
                  <a:rPr lang="de-DE"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0.064</m:t>
                    </m:r>
                    <m:r>
                      <a:rPr lang="de-DE" b="0" i="1" smtClean="0">
                        <a:latin typeface="Cambria Math" panose="02040503050406030204" pitchFamily="18" charset="0"/>
                        <a:sym typeface="Wingdings" panose="05000000000000000000" pitchFamily="2" charset="2"/>
                      </a:rPr>
                      <m:t>𝐴𝐵𝐶</m:t>
                    </m:r>
                    <m:r>
                      <a:rPr lang="de-DE" b="0" i="1" smtClean="0">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𝐴𝐵</m:t>
                    </m:r>
                    <m:bar>
                      <m:barPr>
                        <m:pos m:val="top"/>
                        <m:ctrlPr>
                          <a:rPr lang="de-DE" i="1" smtClean="0">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m:t>
                    </m:r>
                  </m:oMath>
                </a14:m>
                <a:r>
                  <a:rPr lang="de-DE" b="0" dirty="0" smtClean="0">
                    <a:sym typeface="Wingdings" panose="05000000000000000000" pitchFamily="2" charset="2"/>
                  </a:rPr>
                  <a:t/>
                </a:r>
                <a:br>
                  <a:rPr lang="de-DE" b="0"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0.256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𝐵𝐶</m:t>
                    </m:r>
                    <m:r>
                      <a:rPr lang="de-DE" b="0" i="1" smtClean="0">
                        <a:latin typeface="Cambria Math" panose="02040503050406030204" pitchFamily="18" charset="0"/>
                        <a:sym typeface="Wingdings" panose="05000000000000000000" pitchFamily="2" charset="2"/>
                      </a:rPr>
                      <m:t>+0.064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m:t>
                    </m: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+0.384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+0.096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oMath>
                </a14:m>
                <a:endParaRPr lang="de-DE" dirty="0" smtClean="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Observation 3: </a:t>
                </a:r>
                <a:r>
                  <a:rPr lang="de-DE" dirty="0" err="1" smtClean="0">
                    <a:sym typeface="Wingdings" panose="05000000000000000000" pitchFamily="2" charset="2"/>
                  </a:rPr>
                  <a:t>Anonymize</a:t>
                </a:r>
                <a:r>
                  <a:rPr lang="de-DE" dirty="0" smtClean="0">
                    <a:sym typeface="Wingdings" panose="05000000000000000000" pitchFamily="2" charset="2"/>
                  </a:rPr>
                  <a:t> Objects - Substitute A,B,C </a:t>
                </a:r>
                <a:r>
                  <a:rPr lang="de-DE" dirty="0" err="1" smtClean="0">
                    <a:sym typeface="Wingdings" panose="05000000000000000000" pitchFamily="2" charset="2"/>
                  </a:rPr>
                  <a:t>by</a:t>
                </a:r>
                <a:r>
                  <a:rPr lang="de-DE" dirty="0" smtClean="0">
                    <a:sym typeface="Wingdings" panose="05000000000000000000" pitchFamily="2" charset="2"/>
                  </a:rPr>
                  <a:t> x</a:t>
                </a:r>
              </a:p>
              <a:p>
                <a:pPr marL="285750" indent="-285750">
                  <a:buFont typeface="Wingdings" panose="05000000000000000000" pitchFamily="2" charset="2"/>
                  <a:buChar char="Ø"/>
                </a:pPr>
                <a14:m>
                  <m:oMath xmlns:m="http://schemas.openxmlformats.org/officeDocument/2006/math">
                    <m:r>
                      <a:rPr lang="de-DE" i="1">
                        <a:latin typeface="Cambria Math" panose="02040503050406030204" pitchFamily="18" charset="0"/>
                        <a:sym typeface="Wingdings" panose="05000000000000000000" pitchFamily="2" charset="2"/>
                      </a:rPr>
                      <m:t>0.06</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𝑥𝑥𝑥</m:t>
                    </m:r>
                    <m:r>
                      <a:rPr lang="de-DE" i="1">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r>
                      <a:rPr lang="de-DE" i="1" smtClean="0">
                        <a:latin typeface="Cambria Math" panose="02040503050406030204" pitchFamily="18" charset="0"/>
                        <a:sym typeface="Wingdings" panose="05000000000000000000" pitchFamily="2" charset="2"/>
                      </a:rPr>
                      <m:t>56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+0.06</m:t>
                    </m:r>
                    <m:r>
                      <a:rPr lang="de-DE"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+0.384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m:t>
                    </m:r>
                  </m:oMath>
                </a14:m>
                <a:endParaRPr lang="de-DE" b="0" i="1" dirty="0" smtClean="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r>
                      <a:rPr lang="de-DE" i="1">
                        <a:latin typeface="Cambria Math" panose="02040503050406030204" pitchFamily="18" charset="0"/>
                        <a:sym typeface="Wingdings" panose="05000000000000000000" pitchFamily="2" charset="2"/>
                      </a:rPr>
                      <m:t>0.064</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3</m:t>
                        </m:r>
                      </m:sup>
                    </m:sSup>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368</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472</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1</m:t>
                        </m:r>
                      </m:sup>
                    </m:sSup>
                    <m:r>
                      <a:rPr lang="de-DE" i="1">
                        <a:latin typeface="Cambria Math" panose="02040503050406030204" pitchFamily="18" charset="0"/>
                        <a:sym typeface="Wingdings" panose="05000000000000000000" pitchFamily="2" charset="2"/>
                      </a:rPr>
                      <m:t>+0.096</m:t>
                    </m:r>
                    <m:sSup>
                      <m:sSupPr>
                        <m:ctrlPr>
                          <a:rPr lang="de-DE" b="0" i="1" smtClean="0">
                            <a:latin typeface="Cambria Math" panose="02040503050406030204" pitchFamily="18" charset="0"/>
                            <a:sym typeface="Wingdings" panose="05000000000000000000" pitchFamily="2" charset="2"/>
                          </a:rPr>
                        </m:ctrlPr>
                      </m:sSupPr>
                      <m:e>
                        <m:r>
                          <a:rPr lang="de-DE" b="0" i="1" smtClean="0">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0</m:t>
                        </m:r>
                      </m:sup>
                    </m:sSup>
                  </m:oMath>
                </a14:m>
                <a:endParaRPr lang="de-DE" b="0" dirty="0" smtClean="0">
                  <a:sym typeface="Wingdings" panose="05000000000000000000" pitchFamily="2" charset="2"/>
                </a:endParaRPr>
              </a:p>
              <a:p>
                <a:pPr marL="285750" indent="-285750">
                  <a:buFont typeface="Wingdings" panose="05000000000000000000" pitchFamily="2" charset="2"/>
                  <a:buChar char="Ø"/>
                </a:pP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147169" y="1063228"/>
                <a:ext cx="5240068" cy="3843360"/>
              </a:xfrm>
              <a:prstGeom prst="rect">
                <a:avLst/>
              </a:prstGeom>
              <a:blipFill rotWithShape="0">
                <a:blip r:embed="rId4"/>
                <a:stretch>
                  <a:fillRect l="-116"/>
                </a:stretch>
              </a:blipFill>
            </p:spPr>
            <p:txBody>
              <a:bodyPr/>
              <a:lstStyle/>
              <a:p>
                <a:r>
                  <a:rPr lang="de-DE">
                    <a:noFill/>
                  </a:rPr>
                  <a:t> </a:t>
                </a:r>
              </a:p>
            </p:txBody>
          </p:sp>
        </mc:Fallback>
      </mc:AlternateContent>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244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39</a:t>
            </a:r>
            <a:endParaRPr lang="de-DE" dirty="0"/>
          </a:p>
        </p:txBody>
      </p:sp>
      <p:grpSp>
        <p:nvGrpSpPr>
          <p:cNvPr id="20" name="Gruppieren 19"/>
          <p:cNvGrpSpPr/>
          <p:nvPr/>
        </p:nvGrpSpPr>
        <p:grpSpPr>
          <a:xfrm>
            <a:off x="5214509" y="1615892"/>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a:t>x</a:t>
              </a:r>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x</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x</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itel 2"/>
          <p:cNvSpPr>
            <a:spLocks noGrp="1"/>
          </p:cNvSpPr>
          <p:nvPr>
            <p:ph type="title"/>
          </p:nvPr>
        </p:nvSpPr>
        <p:spPr>
          <a:xfrm>
            <a:off x="1195389" y="133350"/>
            <a:ext cx="7339012" cy="929878"/>
          </a:xfrm>
        </p:spPr>
        <p:txBody>
          <a:bodyPr/>
          <a:lstStyle/>
          <a:p>
            <a:r>
              <a:rPr lang="de-DE" dirty="0" smtClean="0"/>
              <a:t>Generating </a:t>
            </a:r>
            <a:r>
              <a:rPr lang="de-DE" dirty="0" err="1" smtClean="0"/>
              <a:t>Functions</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1147169" y="1063228"/>
                <a:ext cx="5240068" cy="4281172"/>
              </a:xfrm>
              <a:prstGeom prst="rect">
                <a:avLst/>
              </a:prstGeom>
              <a:noFill/>
            </p:spPr>
            <p:txBody>
              <a:bodyPr wrap="square" rtlCol="0">
                <a:spAutoFit/>
              </a:bodyPr>
              <a:lstStyle/>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Main </a:t>
                </a:r>
                <a:r>
                  <a:rPr lang="de-DE" dirty="0" err="1" smtClean="0">
                    <a:sym typeface="Wingdings" panose="05000000000000000000" pitchFamily="2" charset="2"/>
                  </a:rPr>
                  <a:t>idea</a:t>
                </a:r>
                <a:r>
                  <a:rPr lang="de-DE" dirty="0" smtClean="0">
                    <a:sym typeface="Wingdings" panose="05000000000000000000" pitchFamily="2" charset="2"/>
                  </a:rPr>
                  <a:t>: </a:t>
                </a:r>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polyomial</a:t>
                </a:r>
                <a:r>
                  <a:rPr lang="de-DE" dirty="0" smtClean="0">
                    <a:sym typeface="Wingdings" panose="05000000000000000000" pitchFamily="2" charset="2"/>
                  </a:rPr>
                  <a:t> </a:t>
                </a:r>
                <a:r>
                  <a:rPr lang="de-DE" dirty="0" err="1" smtClean="0">
                    <a:sym typeface="Wingdings" panose="05000000000000000000" pitchFamily="2" charset="2"/>
                  </a:rPr>
                  <a:t>multiplication</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enumerate</a:t>
                </a:r>
                <a:r>
                  <a:rPr lang="de-DE" dirty="0" smtClean="0">
                    <a:sym typeface="Wingdings" panose="05000000000000000000" pitchFamily="2" charset="2"/>
                  </a:rPr>
                  <a:t/>
                </a:r>
                <a:br>
                  <a:rPr lang="de-DE" dirty="0" smtClean="0">
                    <a:sym typeface="Wingdings" panose="05000000000000000000" pitchFamily="2" charset="2"/>
                  </a:rPr>
                </a:br>
                <a:r>
                  <a:rPr lang="de-DE" dirty="0" err="1" smtClean="0">
                    <a:sym typeface="Wingdings" panose="05000000000000000000" pitchFamily="2" charset="2"/>
                  </a:rPr>
                  <a:t>possible</a:t>
                </a:r>
                <a:r>
                  <a:rPr lang="de-DE" dirty="0">
                    <a:sym typeface="Wingdings" panose="05000000000000000000" pitchFamily="2" charset="2"/>
                  </a:rPr>
                  <a:t> </a:t>
                </a:r>
                <a:r>
                  <a:rPr lang="de-DE" dirty="0" err="1" smtClean="0">
                    <a:sym typeface="Wingdings" panose="05000000000000000000" pitchFamily="2" charset="2"/>
                  </a:rPr>
                  <a:t>results</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0.2</m:t>
                        </m:r>
                        <m:r>
                          <a:rPr lang="de-DE" b="0" i="1" smtClean="0">
                            <a:latin typeface="Cambria Math" panose="02040503050406030204" pitchFamily="18" charset="0"/>
                            <a:sym typeface="Wingdings" panose="05000000000000000000" pitchFamily="2" charset="2"/>
                          </a:rPr>
                          <m:t>𝐴</m:t>
                        </m:r>
                        <m:r>
                          <a:rPr lang="de-DE" b="0" i="1" smtClean="0">
                            <a:latin typeface="Cambria Math" panose="02040503050406030204" pitchFamily="18" charset="0"/>
                            <a:sym typeface="Wingdings" panose="05000000000000000000" pitchFamily="2" charset="2"/>
                          </a:rPr>
                          <m:t>+0.8</m:t>
                        </m:r>
                        <m:bar>
                          <m:barPr>
                            <m:pos m:val="top"/>
                            <m:ctrlPr>
                              <a:rPr lang="de-DE" b="0" i="1" smtClean="0">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e>
                    </m:d>
                    <m:r>
                      <a:rPr lang="de-DE" b="0" i="1" smtClean="0">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8</m:t>
                        </m:r>
                        <m:r>
                          <a:rPr lang="de-DE" b="0" i="1" smtClean="0">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2</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𝐶</m:t>
                            </m:r>
                          </m:e>
                        </m:bar>
                      </m:e>
                    </m:d>
                    <m:r>
                      <a:rPr lang="de-DE" b="0" i="1" smtClean="0">
                        <a:latin typeface="Cambria Math" panose="02040503050406030204" pitchFamily="18" charset="0"/>
                        <a:sym typeface="Wingdings" panose="05000000000000000000" pitchFamily="2" charset="2"/>
                      </a:rPr>
                      <m:t>=</m:t>
                    </m:r>
                  </m:oMath>
                </a14:m>
                <a:r>
                  <a:rPr lang="de-DE" dirty="0" smtClean="0">
                    <a:sym typeface="Wingdings" panose="05000000000000000000" pitchFamily="2" charset="2"/>
                  </a:rPr>
                  <a:t/>
                </a:r>
                <a:br>
                  <a:rPr lang="de-DE"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0.064</m:t>
                    </m:r>
                    <m:r>
                      <a:rPr lang="de-DE" b="0" i="1" smtClean="0">
                        <a:latin typeface="Cambria Math" panose="02040503050406030204" pitchFamily="18" charset="0"/>
                        <a:sym typeface="Wingdings" panose="05000000000000000000" pitchFamily="2" charset="2"/>
                      </a:rPr>
                      <m:t>𝐴𝐵𝐶</m:t>
                    </m:r>
                    <m:r>
                      <a:rPr lang="de-DE" b="0" i="1" smtClean="0">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𝐴𝐵</m:t>
                    </m:r>
                    <m:bar>
                      <m:barPr>
                        <m:pos m:val="top"/>
                        <m:ctrlPr>
                          <a:rPr lang="de-DE" i="1" smtClean="0">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𝐴</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m:t>
                    </m:r>
                  </m:oMath>
                </a14:m>
                <a:r>
                  <a:rPr lang="de-DE" b="0" dirty="0" smtClean="0">
                    <a:sym typeface="Wingdings" panose="05000000000000000000" pitchFamily="2" charset="2"/>
                  </a:rPr>
                  <a:t/>
                </a:r>
                <a:br>
                  <a:rPr lang="de-DE" b="0" dirty="0" smtClean="0">
                    <a:sym typeface="Wingdings" panose="05000000000000000000" pitchFamily="2" charset="2"/>
                  </a:rPr>
                </a:br>
                <a14:m>
                  <m:oMath xmlns:m="http://schemas.openxmlformats.org/officeDocument/2006/math">
                    <m:r>
                      <a:rPr lang="de-DE" b="0" i="1" smtClean="0">
                        <a:latin typeface="Cambria Math" panose="02040503050406030204" pitchFamily="18" charset="0"/>
                        <a:sym typeface="Wingdings" panose="05000000000000000000" pitchFamily="2" charset="2"/>
                      </a:rPr>
                      <m:t>0.256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𝐵𝐶</m:t>
                    </m:r>
                    <m:r>
                      <a:rPr lang="de-DE" b="0" i="1" smtClean="0">
                        <a:latin typeface="Cambria Math" panose="02040503050406030204" pitchFamily="18" charset="0"/>
                        <a:sym typeface="Wingdings" panose="05000000000000000000" pitchFamily="2" charset="2"/>
                      </a:rPr>
                      <m:t>+0.064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r>
                      <a:rPr lang="de-DE" b="0" i="1" smtClean="0">
                        <a:latin typeface="Cambria Math" panose="02040503050406030204" pitchFamily="18" charset="0"/>
                        <a:sym typeface="Wingdings" panose="05000000000000000000" pitchFamily="2" charset="2"/>
                      </a:rPr>
                      <m:t>𝐵</m:t>
                    </m: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r>
                      <a:rPr lang="de-DE" b="0" i="1" smtClean="0">
                        <a:latin typeface="Cambria Math" panose="02040503050406030204" pitchFamily="18" charset="0"/>
                        <a:sym typeface="Wingdings" panose="05000000000000000000" pitchFamily="2" charset="2"/>
                      </a:rPr>
                      <m:t>+0.384</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r>
                      <a:rPr lang="de-DE" b="0" i="1" smtClean="0">
                        <a:latin typeface="Cambria Math" panose="02040503050406030204" pitchFamily="18" charset="0"/>
                        <a:sym typeface="Wingdings" panose="05000000000000000000" pitchFamily="2" charset="2"/>
                      </a:rPr>
                      <m:t>𝐶</m:t>
                    </m:r>
                    <m:r>
                      <a:rPr lang="de-DE" b="0" i="1" smtClean="0">
                        <a:latin typeface="Cambria Math" panose="02040503050406030204" pitchFamily="18" charset="0"/>
                        <a:sym typeface="Wingdings" panose="05000000000000000000" pitchFamily="2" charset="2"/>
                      </a:rPr>
                      <m:t>+0.096</m:t>
                    </m: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𝐴</m:t>
                        </m:r>
                      </m:e>
                    </m:bar>
                    <m:bar>
                      <m:barPr>
                        <m:pos m:val="top"/>
                        <m:ctrlPr>
                          <a:rPr lang="de-DE" i="1">
                            <a:latin typeface="Cambria Math" panose="02040503050406030204" pitchFamily="18" charset="0"/>
                            <a:sym typeface="Wingdings" panose="05000000000000000000" pitchFamily="2" charset="2"/>
                          </a:rPr>
                        </m:ctrlPr>
                      </m:barPr>
                      <m:e>
                        <m:r>
                          <a:rPr lang="de-DE" b="0" i="1" smtClean="0">
                            <a:latin typeface="Cambria Math" panose="02040503050406030204" pitchFamily="18" charset="0"/>
                            <a:sym typeface="Wingdings" panose="05000000000000000000" pitchFamily="2" charset="2"/>
                          </a:rPr>
                          <m:t>𝐵</m:t>
                        </m:r>
                      </m:e>
                    </m:bar>
                    <m:bar>
                      <m:barPr>
                        <m:pos m:val="top"/>
                        <m:ctrlPr>
                          <a:rPr lang="de-DE" i="1">
                            <a:latin typeface="Cambria Math" panose="02040503050406030204" pitchFamily="18" charset="0"/>
                            <a:sym typeface="Wingdings" panose="05000000000000000000" pitchFamily="2" charset="2"/>
                          </a:rPr>
                        </m:ctrlPr>
                      </m:barPr>
                      <m:e>
                        <m:r>
                          <a:rPr lang="de-DE" i="1">
                            <a:latin typeface="Cambria Math" panose="02040503050406030204" pitchFamily="18" charset="0"/>
                            <a:sym typeface="Wingdings" panose="05000000000000000000" pitchFamily="2" charset="2"/>
                          </a:rPr>
                          <m:t>𝐶</m:t>
                        </m:r>
                      </m:e>
                    </m:bar>
                  </m:oMath>
                </a14:m>
                <a:endParaRPr lang="de-DE" dirty="0" smtClean="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Observation 3: </a:t>
                </a:r>
                <a:r>
                  <a:rPr lang="de-DE" dirty="0" err="1" smtClean="0">
                    <a:sym typeface="Wingdings" panose="05000000000000000000" pitchFamily="2" charset="2"/>
                  </a:rPr>
                  <a:t>Anonymize</a:t>
                </a:r>
                <a:r>
                  <a:rPr lang="de-DE" dirty="0" smtClean="0">
                    <a:sym typeface="Wingdings" panose="05000000000000000000" pitchFamily="2" charset="2"/>
                  </a:rPr>
                  <a:t> Objects - Substitute A,B,C </a:t>
                </a:r>
                <a:r>
                  <a:rPr lang="de-DE" dirty="0" err="1" smtClean="0">
                    <a:sym typeface="Wingdings" panose="05000000000000000000" pitchFamily="2" charset="2"/>
                  </a:rPr>
                  <a:t>by</a:t>
                </a:r>
                <a:r>
                  <a:rPr lang="de-DE" dirty="0" smtClean="0">
                    <a:sym typeface="Wingdings" panose="05000000000000000000" pitchFamily="2" charset="2"/>
                  </a:rPr>
                  <a:t> x</a:t>
                </a:r>
              </a:p>
              <a:p>
                <a:pPr marL="285750" indent="-285750">
                  <a:buFont typeface="Wingdings" panose="05000000000000000000" pitchFamily="2" charset="2"/>
                  <a:buChar char="Ø"/>
                </a:pPr>
                <a14:m>
                  <m:oMath xmlns:m="http://schemas.openxmlformats.org/officeDocument/2006/math">
                    <m:r>
                      <a:rPr lang="de-DE" i="1">
                        <a:latin typeface="Cambria Math" panose="02040503050406030204" pitchFamily="18" charset="0"/>
                        <a:sym typeface="Wingdings" panose="05000000000000000000" pitchFamily="2" charset="2"/>
                      </a:rPr>
                      <m:t>0.06</m:t>
                    </m:r>
                    <m:r>
                      <a:rPr lang="de-DE" b="0"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𝑥𝑥𝑥</m:t>
                    </m:r>
                    <m:r>
                      <a:rPr lang="de-DE" i="1">
                        <a:latin typeface="Cambria Math" panose="02040503050406030204" pitchFamily="18" charset="0"/>
                        <a:sym typeface="Wingdings" panose="05000000000000000000" pitchFamily="2" charset="2"/>
                      </a:rPr>
                      <m:t>+0.016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+0.024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r>
                      <a:rPr lang="de-DE" i="1" smtClean="0">
                        <a:latin typeface="Cambria Math" panose="02040503050406030204" pitchFamily="18" charset="0"/>
                        <a:sym typeface="Wingdings" panose="05000000000000000000" pitchFamily="2" charset="2"/>
                      </a:rPr>
                      <m:t>56</m:t>
                    </m:r>
                    <m:r>
                      <a:rPr lang="de-DE" b="0" i="1" smtClean="0">
                        <a:latin typeface="Cambria Math" panose="02040503050406030204" pitchFamily="18" charset="0"/>
                        <a:sym typeface="Wingdings" panose="05000000000000000000" pitchFamily="2" charset="2"/>
                      </a:rPr>
                      <m:t>𝑥𝑥</m:t>
                    </m:r>
                    <m:r>
                      <a:rPr lang="de-DE" i="1">
                        <a:latin typeface="Cambria Math" panose="02040503050406030204" pitchFamily="18" charset="0"/>
                        <a:sym typeface="Wingdings" panose="05000000000000000000" pitchFamily="2" charset="2"/>
                      </a:rPr>
                      <m:t>+0.06</m:t>
                    </m:r>
                    <m:r>
                      <a:rPr lang="de-DE" i="1" smtClean="0">
                        <a:latin typeface="Cambria Math" panose="02040503050406030204" pitchFamily="18" charset="0"/>
                        <a:sym typeface="Wingdings" panose="05000000000000000000" pitchFamily="2" charset="2"/>
                      </a:rPr>
                      <m:t>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+0.384</m:t>
                    </m:r>
                    <m:r>
                      <a:rPr lang="de-DE" b="0" i="1" smtClean="0">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+0.096</m:t>
                    </m:r>
                    <m:r>
                      <a:rPr lang="de-DE" b="0" i="1" smtClean="0">
                        <a:latin typeface="Cambria Math" panose="02040503050406030204" pitchFamily="18" charset="0"/>
                        <a:sym typeface="Wingdings" panose="05000000000000000000" pitchFamily="2" charset="2"/>
                      </a:rPr>
                      <m:t>=</m:t>
                    </m:r>
                  </m:oMath>
                </a14:m>
                <a:endParaRPr lang="de-DE" b="0" i="1" dirty="0" smtClean="0">
                  <a:sym typeface="Wingdings" panose="05000000000000000000" pitchFamily="2" charset="2"/>
                </a:endParaRPr>
              </a:p>
              <a:p>
                <a:pPr marL="285750" indent="-285750">
                  <a:buFont typeface="Wingdings" panose="05000000000000000000" pitchFamily="2" charset="2"/>
                  <a:buChar char="Ø"/>
                </a:pPr>
                <a14:m>
                  <m:oMath xmlns:m="http://schemas.openxmlformats.org/officeDocument/2006/math">
                    <m:r>
                      <a:rPr lang="de-DE" i="1">
                        <a:latin typeface="Cambria Math" panose="02040503050406030204" pitchFamily="18" charset="0"/>
                        <a:sym typeface="Wingdings" panose="05000000000000000000" pitchFamily="2" charset="2"/>
                      </a:rPr>
                      <m:t>0.064</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3</m:t>
                        </m:r>
                      </m:sup>
                    </m:sSup>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368</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m:t>
                    </m:r>
                    <m:r>
                      <a:rPr lang="de-DE" b="0" i="1" smtClean="0">
                        <a:latin typeface="Cambria Math" panose="02040503050406030204" pitchFamily="18" charset="0"/>
                        <a:sym typeface="Wingdings" panose="05000000000000000000" pitchFamily="2" charset="2"/>
                      </a:rPr>
                      <m:t>472</m:t>
                    </m:r>
                    <m:sSup>
                      <m:sSupPr>
                        <m:ctrlPr>
                          <a:rPr lang="de-DE" b="0" i="1" smtClean="0">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1</m:t>
                        </m:r>
                      </m:sup>
                    </m:sSup>
                    <m:r>
                      <a:rPr lang="de-DE" i="1">
                        <a:latin typeface="Cambria Math" panose="02040503050406030204" pitchFamily="18" charset="0"/>
                        <a:sym typeface="Wingdings" panose="05000000000000000000" pitchFamily="2" charset="2"/>
                      </a:rPr>
                      <m:t>+0.096</m:t>
                    </m:r>
                    <m:sSup>
                      <m:sSupPr>
                        <m:ctrlPr>
                          <a:rPr lang="de-DE" b="0" i="1" smtClean="0">
                            <a:latin typeface="Cambria Math" panose="02040503050406030204" pitchFamily="18" charset="0"/>
                            <a:sym typeface="Wingdings" panose="05000000000000000000" pitchFamily="2" charset="2"/>
                          </a:rPr>
                        </m:ctrlPr>
                      </m:sSupPr>
                      <m:e>
                        <m:r>
                          <a:rPr lang="de-DE" b="0" i="1" smtClean="0">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0</m:t>
                        </m:r>
                      </m:sup>
                    </m:sSup>
                  </m:oMath>
                </a14:m>
                <a:endParaRPr lang="de-DE" b="0" dirty="0" smtClean="0">
                  <a:sym typeface="Wingdings" panose="05000000000000000000" pitchFamily="2" charset="2"/>
                </a:endParaRPr>
              </a:p>
              <a:p>
                <a:pPr marL="285750" indent="-285750">
                  <a:buFont typeface="Wingdings" panose="05000000000000000000" pitchFamily="2" charset="2"/>
                  <a:buChar char="Ø"/>
                </a:pPr>
                <a:endParaRPr lang="de-DE" dirty="0" smtClean="0">
                  <a:sym typeface="Wingdings" panose="05000000000000000000" pitchFamily="2" charset="2"/>
                </a:endParaRPr>
              </a:p>
              <a:p>
                <a:pPr marL="285750" indent="-285750">
                  <a:buFont typeface="Wingdings" panose="05000000000000000000" pitchFamily="2" charset="2"/>
                  <a:buChar char="Ø"/>
                </a:pPr>
                <a:r>
                  <a:rPr lang="de-DE" dirty="0" err="1" smtClean="0">
                    <a:sym typeface="Wingdings" panose="05000000000000000000" pitchFamily="2" charset="2"/>
                  </a:rPr>
                  <a:t>Each</a:t>
                </a:r>
                <a:r>
                  <a:rPr lang="de-DE" dirty="0" smtClean="0">
                    <a:sym typeface="Wingdings" panose="05000000000000000000" pitchFamily="2" charset="2"/>
                  </a:rPr>
                  <a:t> </a:t>
                </a:r>
                <a:r>
                  <a:rPr lang="de-DE" dirty="0" err="1" smtClean="0">
                    <a:sym typeface="Wingdings" panose="05000000000000000000" pitchFamily="2" charset="2"/>
                  </a:rPr>
                  <a:t>monomial</a:t>
                </a:r>
                <a:r>
                  <a:rPr lang="de-DE" dirty="0" smtClean="0">
                    <a:sym typeface="Wingdings" panose="05000000000000000000" pitchFamily="2" charset="2"/>
                  </a:rPr>
                  <a:t> </a:t>
                </a:r>
                <a14:m>
                  <m:oMath xmlns:m="http://schemas.openxmlformats.org/officeDocument/2006/math">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𝑐</m:t>
                        </m:r>
                      </m:e>
                      <m:sub>
                        <m:r>
                          <a:rPr lang="de-DE" b="0" i="1" smtClean="0">
                            <a:latin typeface="Cambria Math" panose="02040503050406030204" pitchFamily="18" charset="0"/>
                            <a:sym typeface="Wingdings" panose="05000000000000000000" pitchFamily="2" charset="2"/>
                          </a:rPr>
                          <m:t>𝑖</m:t>
                        </m:r>
                      </m:sub>
                    </m:sSub>
                    <m:sSup>
                      <m:sSupPr>
                        <m:ctrlPr>
                          <a:rPr lang="de-DE" b="0" i="1" smtClean="0">
                            <a:latin typeface="Cambria Math" panose="02040503050406030204" pitchFamily="18" charset="0"/>
                            <a:sym typeface="Wingdings" panose="05000000000000000000" pitchFamily="2" charset="2"/>
                          </a:rPr>
                        </m:ctrlPr>
                      </m:sSupPr>
                      <m:e>
                        <m:r>
                          <a:rPr lang="de-DE" b="0" i="1" smtClean="0">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𝑖</m:t>
                        </m:r>
                      </m:sup>
                    </m:sSup>
                  </m:oMath>
                </a14:m>
                <a:r>
                  <a:rPr lang="de-DE" dirty="0" smtClean="0">
                    <a:sym typeface="Wingdings" panose="05000000000000000000" pitchFamily="2" charset="2"/>
                  </a:rPr>
                  <a:t> </a:t>
                </a:r>
                <a:r>
                  <a:rPr lang="de-DE" dirty="0" err="1" smtClean="0">
                    <a:sym typeface="Wingdings" panose="05000000000000000000" pitchFamily="2" charset="2"/>
                  </a:rPr>
                  <a:t>implies</a:t>
                </a:r>
                <a:r>
                  <a:rPr lang="de-DE" dirty="0" smtClean="0">
                    <a:sym typeface="Wingdings" panose="05000000000000000000" pitchFamily="2" charset="2"/>
                  </a:rPr>
                  <a:t> </a:t>
                </a:r>
                <a:r>
                  <a:rPr lang="de-DE" dirty="0" err="1" smtClean="0">
                    <a:sym typeface="Wingdings" panose="05000000000000000000" pitchFamily="2" charset="2"/>
                  </a:rPr>
                  <a:t>that</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probability</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having</a:t>
                </a:r>
                <a:r>
                  <a:rPr lang="de-DE" dirty="0" smtClean="0">
                    <a:sym typeface="Wingdings" panose="05000000000000000000" pitchFamily="2" charset="2"/>
                  </a:rPr>
                  <a:t> </a:t>
                </a:r>
                <a:r>
                  <a:rPr lang="de-DE" dirty="0" err="1" smtClean="0">
                    <a:sym typeface="Wingdings" panose="05000000000000000000" pitchFamily="2" charset="2"/>
                  </a:rPr>
                  <a:t>exactly</a:t>
                </a:r>
                <a:r>
                  <a:rPr lang="de-DE" dirty="0" smtClean="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𝑖</m:t>
                    </m:r>
                  </m:oMath>
                </a14:m>
                <a:r>
                  <a:rPr lang="de-DE" dirty="0" smtClean="0">
                    <a:sym typeface="Wingdings" panose="05000000000000000000" pitchFamily="2" charset="2"/>
                  </a:rPr>
                  <a:t> </a:t>
                </a:r>
                <a:r>
                  <a:rPr lang="de-DE" dirty="0" err="1" smtClean="0">
                    <a:sym typeface="Wingdings" panose="05000000000000000000" pitchFamily="2" charset="2"/>
                  </a:rPr>
                  <a:t>results</a:t>
                </a:r>
                <a:r>
                  <a:rPr lang="de-DE" dirty="0" smtClean="0">
                    <a:sym typeface="Wingdings" panose="05000000000000000000" pitchFamily="2" charset="2"/>
                  </a:rPr>
                  <a:t>, </a:t>
                </a:r>
                <a:r>
                  <a:rPr lang="de-DE" dirty="0" err="1" smtClean="0">
                    <a:sym typeface="Wingdings" panose="05000000000000000000" pitchFamily="2" charset="2"/>
                  </a:rPr>
                  <a:t>equals</a:t>
                </a:r>
                <a:r>
                  <a:rPr lang="de-DE" dirty="0" smtClean="0">
                    <a:sym typeface="Wingdings" panose="05000000000000000000" pitchFamily="2" charset="2"/>
                  </a:rPr>
                  <a:t> </a:t>
                </a:r>
                <a14:m>
                  <m:oMath xmlns:m="http://schemas.openxmlformats.org/officeDocument/2006/math">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𝑐</m:t>
                        </m:r>
                      </m:e>
                      <m:sub>
                        <m:r>
                          <a:rPr lang="de-DE" b="0" i="1" smtClean="0">
                            <a:latin typeface="Cambria Math" panose="02040503050406030204" pitchFamily="18" charset="0"/>
                            <a:sym typeface="Wingdings" panose="05000000000000000000" pitchFamily="2" charset="2"/>
                          </a:rPr>
                          <m:t>𝑖</m:t>
                        </m:r>
                      </m:sub>
                    </m:sSub>
                  </m:oMath>
                </a14:m>
                <a:r>
                  <a:rPr lang="de-DE" dirty="0" smtClean="0">
                    <a:sym typeface="Wingdings" panose="05000000000000000000" pitchFamily="2" charset="2"/>
                  </a:rPr>
                  <a:t> </a:t>
                </a: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a:latin typeface="Cambria Math" panose="02040503050406030204" pitchFamily="18" charset="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147169" y="1063228"/>
                <a:ext cx="5240068" cy="4281172"/>
              </a:xfrm>
              <a:prstGeom prst="rect">
                <a:avLst/>
              </a:prstGeom>
              <a:blipFill rotWithShape="0">
                <a:blip r:embed="rId4"/>
                <a:stretch>
                  <a:fillRect l="-116"/>
                </a:stretch>
              </a:blipFill>
            </p:spPr>
            <p:txBody>
              <a:bodyPr/>
              <a:lstStyle/>
              <a:p>
                <a:r>
                  <a:rPr lang="de-DE">
                    <a:noFill/>
                  </a:rPr>
                  <a:t> </a:t>
                </a:r>
              </a:p>
            </p:txBody>
          </p:sp>
        </mc:Fallback>
      </mc:AlternateContent>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32970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Aim</a:t>
            </a:r>
            <a:r>
              <a:rPr lang="de-DE" dirty="0" smtClean="0"/>
              <a:t> </a:t>
            </a:r>
            <a:r>
              <a:rPr lang="de-DE" dirty="0" err="1" smtClean="0"/>
              <a:t>of</a:t>
            </a:r>
            <a:r>
              <a:rPr lang="de-DE" dirty="0" smtClean="0"/>
              <a:t> </a:t>
            </a:r>
            <a:r>
              <a:rPr lang="de-DE" dirty="0" err="1" smtClean="0"/>
              <a:t>this</a:t>
            </a:r>
            <a:r>
              <a:rPr lang="de-DE" dirty="0" smtClean="0"/>
              <a:t> </a:t>
            </a:r>
            <a:r>
              <a:rPr lang="de-DE" dirty="0" err="1" smtClean="0"/>
              <a:t>tutorial</a:t>
            </a:r>
            <a:r>
              <a:rPr lang="de-DE" dirty="0" smtClean="0"/>
              <a:t> …</a:t>
            </a:r>
            <a:endParaRPr lang="de-DE" dirty="0"/>
          </a:p>
        </p:txBody>
      </p:sp>
      <p:sp>
        <p:nvSpPr>
          <p:cNvPr id="3" name="Inhaltsplatzhalter 2"/>
          <p:cNvSpPr>
            <a:spLocks noGrp="1"/>
          </p:cNvSpPr>
          <p:nvPr>
            <p:ph idx="1"/>
          </p:nvPr>
        </p:nvSpPr>
        <p:spPr>
          <a:xfrm>
            <a:off x="1195389" y="1200150"/>
            <a:ext cx="7339012" cy="2523728"/>
          </a:xfrm>
        </p:spPr>
        <p:txBody>
          <a:bodyPr>
            <a:normAutofit/>
          </a:bodyPr>
          <a:lstStyle/>
          <a:p>
            <a:r>
              <a:rPr lang="en-US" dirty="0" smtClean="0"/>
              <a:t>Understand </a:t>
            </a:r>
            <a:r>
              <a:rPr lang="en-US" b="1" dirty="0" smtClean="0"/>
              <a:t>basic concepts </a:t>
            </a:r>
            <a:r>
              <a:rPr lang="en-US" dirty="0" smtClean="0"/>
              <a:t>for scalable probabilistic query processing on uncertain spatial and </a:t>
            </a:r>
            <a:r>
              <a:rPr lang="en-US" dirty="0" err="1" smtClean="0"/>
              <a:t>spatio</a:t>
            </a:r>
            <a:r>
              <a:rPr lang="en-US" dirty="0" smtClean="0"/>
              <a:t>-temporal query processing.</a:t>
            </a:r>
          </a:p>
          <a:p>
            <a:r>
              <a:rPr lang="en-US" dirty="0" smtClean="0"/>
              <a:t>A tutorial, not a survey.</a:t>
            </a:r>
          </a:p>
          <a:p>
            <a:r>
              <a:rPr lang="en-US" dirty="0" smtClean="0"/>
              <a:t>Get the big picture …</a:t>
            </a:r>
          </a:p>
          <a:p>
            <a:pPr lvl="1"/>
            <a:r>
              <a:rPr lang="en-US" dirty="0" smtClean="0"/>
              <a:t>NOT in terms of </a:t>
            </a:r>
            <a:r>
              <a:rPr lang="en-US" b="1" dirty="0" smtClean="0"/>
              <a:t>a long list of recent methods and algorithms</a:t>
            </a:r>
            <a:endParaRPr lang="en-US" dirty="0" smtClean="0"/>
          </a:p>
          <a:p>
            <a:pPr lvl="1"/>
            <a:r>
              <a:rPr lang="en-US" dirty="0" smtClean="0"/>
              <a:t>BUT in terms of </a:t>
            </a:r>
            <a:r>
              <a:rPr lang="en-US" b="1" dirty="0" smtClean="0"/>
              <a:t>general concepts</a:t>
            </a:r>
            <a:r>
              <a:rPr lang="en-US" dirty="0" smtClean="0"/>
              <a:t>, commonly used in this field.</a:t>
            </a:r>
          </a:p>
        </p:txBody>
      </p:sp>
      <p:sp>
        <p:nvSpPr>
          <p:cNvPr id="4" name="Foliennummernplatzhalter 3"/>
          <p:cNvSpPr>
            <a:spLocks noGrp="1"/>
          </p:cNvSpPr>
          <p:nvPr>
            <p:ph type="sldNum" sz="quarter" idx="12"/>
          </p:nvPr>
        </p:nvSpPr>
        <p:spPr/>
        <p:txBody>
          <a:bodyPr/>
          <a:lstStyle/>
          <a:p>
            <a:fld id="{7DC1BBB0-96F0-4077-A278-0F3FB5C104D3}" type="slidenum">
              <a:rPr lang="de-DE" smtClean="0"/>
              <a:pPr/>
              <a:t>4</a:t>
            </a:fld>
            <a:endParaRPr lang="de-DE"/>
          </a:p>
        </p:txBody>
      </p:sp>
      <p:sp>
        <p:nvSpPr>
          <p:cNvPr id="5" name="Rechteck 4"/>
          <p:cNvSpPr/>
          <p:nvPr/>
        </p:nvSpPr>
        <p:spPr>
          <a:xfrm>
            <a:off x="455512" y="554390"/>
            <a:ext cx="504056" cy="433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800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40</a:t>
            </a:r>
            <a:endParaRPr lang="de-DE" dirty="0"/>
          </a:p>
        </p:txBody>
      </p:sp>
      <mc:AlternateContent xmlns:mc="http://schemas.openxmlformats.org/markup-compatibility/2006" xmlns:a14="http://schemas.microsoft.com/office/drawing/2010/main">
        <mc:Choice Requires="a14">
          <p:sp>
            <p:nvSpPr>
              <p:cNvPr id="5" name="Textfeld 4"/>
              <p:cNvSpPr txBox="1"/>
              <p:nvPr/>
            </p:nvSpPr>
            <p:spPr>
              <a:xfrm>
                <a:off x="1524788" y="1577532"/>
                <a:ext cx="5927532" cy="3014480"/>
              </a:xfrm>
              <a:prstGeom prst="rect">
                <a:avLst/>
              </a:prstGeom>
              <a:noFill/>
            </p:spPr>
            <p:txBody>
              <a:bodyPr wrap="square" rtlCol="0">
                <a:spAutoFit/>
              </a:bodyPr>
              <a:lstStyle/>
              <a:p>
                <a:r>
                  <a:rPr lang="de-DE" dirty="0" smtClean="0">
                    <a:sym typeface="Wingdings" panose="05000000000000000000" pitchFamily="2" charset="2"/>
                  </a:rPr>
                  <a:t>For </a:t>
                </a:r>
                <a:r>
                  <a:rPr lang="de-DE" dirty="0" err="1" smtClean="0">
                    <a:sym typeface="Wingdings" panose="05000000000000000000" pitchFamily="2" charset="2"/>
                  </a:rPr>
                  <a:t>each</a:t>
                </a:r>
                <a:r>
                  <a:rPr lang="de-DE" dirty="0" smtClean="0">
                    <a:sym typeface="Wingdings" panose="05000000000000000000" pitchFamily="2" charset="2"/>
                  </a:rPr>
                  <a:t> </a:t>
                </a:r>
                <a:r>
                  <a:rPr lang="de-DE" dirty="0" err="1" smtClean="0">
                    <a:sym typeface="Wingdings" panose="05000000000000000000" pitchFamily="2" charset="2"/>
                  </a:rPr>
                  <a:t>object</a:t>
                </a:r>
                <a:r>
                  <a:rPr lang="de-DE" dirty="0" smtClean="0">
                    <a:sym typeface="Wingdings" panose="05000000000000000000" pitchFamily="2" charset="2"/>
                  </a:rPr>
                  <a:t> </a:t>
                </a:r>
                <a14:m>
                  <m:oMath xmlns:m="http://schemas.openxmlformats.org/officeDocument/2006/math">
                    <m:r>
                      <m:rPr>
                        <m:sty m:val="p"/>
                      </m:rPr>
                      <a:rPr lang="de-DE" dirty="0" smtClean="0">
                        <a:latin typeface="Cambria Math" panose="02040503050406030204" pitchFamily="18" charset="0"/>
                        <a:sym typeface="Wingdings" panose="05000000000000000000" pitchFamily="2" charset="2"/>
                      </a:rPr>
                      <m:t>O</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𝐷𝐵</m:t>
                    </m:r>
                    <m:r>
                      <a:rPr lang="de-DE" b="0" i="1" smtClean="0">
                        <a:latin typeface="Cambria Math" panose="02040503050406030204" pitchFamily="18" charset="0"/>
                        <a:sym typeface="Wingdings" panose="05000000000000000000" pitchFamily="2" charset="2"/>
                      </a:rPr>
                      <m:t> </m:t>
                    </m:r>
                  </m:oMath>
                </a14:m>
                <a:r>
                  <a:rPr lang="de-DE" dirty="0" smtClean="0">
                    <a:sym typeface="Wingdings" panose="05000000000000000000" pitchFamily="2" charset="2"/>
                  </a:rPr>
                  <a:t>let </a:t>
                </a:r>
                <a14:m>
                  <m:oMath xmlns:m="http://schemas.openxmlformats.org/officeDocument/2006/math">
                    <m:r>
                      <m:rPr>
                        <m:sty m:val="p"/>
                      </m:rPr>
                      <a:rPr lang="de-DE" b="0" i="0" smtClean="0">
                        <a:latin typeface="Cambria Math" panose="02040503050406030204" pitchFamily="18" charset="0"/>
                        <a:sym typeface="Wingdings" panose="05000000000000000000" pitchFamily="2" charset="2"/>
                      </a:rPr>
                      <m:t>P</m:t>
                    </m:r>
                    <m:d>
                      <m:dPr>
                        <m:ctrlPr>
                          <a:rPr lang="de-DE" b="0" i="1" smtClean="0">
                            <a:latin typeface="Cambria Math" panose="02040503050406030204" pitchFamily="18" charset="0"/>
                            <a:sym typeface="Wingdings" panose="05000000000000000000" pitchFamily="2" charset="2"/>
                          </a:rPr>
                        </m:ctrlPr>
                      </m:dPr>
                      <m:e>
                        <m:r>
                          <m:rPr>
                            <m:sty m:val="p"/>
                          </m:rPr>
                          <a:rPr lang="de-DE" b="0" i="0" smtClean="0">
                            <a:latin typeface="Cambria Math" panose="02040503050406030204" pitchFamily="18" charset="0"/>
                            <a:sym typeface="Wingdings" panose="05000000000000000000" pitchFamily="2" charset="2"/>
                          </a:rPr>
                          <m:t>O</m:t>
                        </m:r>
                      </m:e>
                    </m:d>
                    <m:r>
                      <a:rPr lang="de-DE" b="0" i="0" smtClean="0">
                        <a:latin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sym typeface="Wingdings" panose="05000000000000000000" pitchFamily="2" charset="2"/>
                      </a:rPr>
                      <m:t>P</m:t>
                    </m:r>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𝑑𝑖𝑠𝑡</m:t>
                        </m:r>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𝑞</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𝑂</m:t>
                            </m:r>
                          </m:e>
                        </m:d>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𝜖</m:t>
                        </m:r>
                      </m:e>
                    </m:d>
                    <m:r>
                      <a:rPr lang="de-DE" b="0" i="1" smtClean="0">
                        <a:latin typeface="Cambria Math" panose="02040503050406030204" pitchFamily="18" charset="0"/>
                        <a:sym typeface="Wingdings" panose="05000000000000000000" pitchFamily="2" charset="2"/>
                      </a:rPr>
                      <m:t>.</m:t>
                    </m:r>
                  </m:oMath>
                </a14:m>
                <a:endParaRPr lang="de-DE" dirty="0" smtClean="0">
                  <a:sym typeface="Wingdings" panose="05000000000000000000" pitchFamily="2" charset="2"/>
                </a:endParaRPr>
              </a:p>
              <a:p>
                <a:r>
                  <a:rPr lang="de-DE" dirty="0" err="1" smtClean="0">
                    <a:sym typeface="Wingdings" panose="05000000000000000000" pitchFamily="2" charset="2"/>
                  </a:rPr>
                  <a:t>Consider</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following</a:t>
                </a:r>
                <a:r>
                  <a:rPr lang="de-DE" dirty="0" smtClean="0">
                    <a:sym typeface="Wingdings" panose="05000000000000000000" pitchFamily="2" charset="2"/>
                  </a:rPr>
                  <a:t> </a:t>
                </a:r>
                <a:r>
                  <a:rPr lang="de-DE" dirty="0" err="1" smtClean="0">
                    <a:sym typeface="Wingdings" panose="05000000000000000000" pitchFamily="2" charset="2"/>
                  </a:rPr>
                  <a:t>generating</a:t>
                </a:r>
                <a:r>
                  <a:rPr lang="de-DE" dirty="0" smtClean="0">
                    <a:sym typeface="Wingdings" panose="05000000000000000000" pitchFamily="2" charset="2"/>
                  </a:rPr>
                  <a:t> </a:t>
                </a:r>
                <a:r>
                  <a:rPr lang="de-DE" dirty="0" err="1" smtClean="0">
                    <a:sym typeface="Wingdings" panose="05000000000000000000" pitchFamily="2" charset="2"/>
                  </a:rPr>
                  <a:t>function</a:t>
                </a:r>
                <a:r>
                  <a:rPr lang="de-DE" dirty="0" smtClean="0">
                    <a:sym typeface="Wingdings" panose="05000000000000000000" pitchFamily="2" charset="2"/>
                  </a:rPr>
                  <a:t> [2]</a:t>
                </a:r>
              </a:p>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sym typeface="Wingdings" panose="05000000000000000000" pitchFamily="2" charset="2"/>
                        </a:rPr>
                        <m:t>ℱ</m:t>
                      </m:r>
                      <m:r>
                        <a:rPr lang="de-DE" b="0" i="1" smtClean="0">
                          <a:latin typeface="Cambria Math" panose="02040503050406030204" pitchFamily="18" charset="0"/>
                          <a:sym typeface="Wingdings" panose="05000000000000000000" pitchFamily="2" charset="2"/>
                        </a:rPr>
                        <m:t>=</m:t>
                      </m:r>
                      <m:nary>
                        <m:naryPr>
                          <m:chr m:val="∏"/>
                          <m:supHide m:val="on"/>
                          <m:ctrlPr>
                            <a:rPr lang="de-DE" b="0" i="1" smtClean="0">
                              <a:latin typeface="Cambria Math" panose="02040503050406030204" pitchFamily="18" charset="0"/>
                              <a:sym typeface="Wingdings" panose="05000000000000000000" pitchFamily="2" charset="2"/>
                            </a:rPr>
                          </m:ctrlPr>
                        </m:naryPr>
                        <m:sub>
                          <m:r>
                            <a:rPr lang="de-DE" b="0" i="1" smtClean="0">
                              <a:latin typeface="Cambria Math" panose="02040503050406030204" pitchFamily="18" charset="0"/>
                              <a:sym typeface="Wingdings" panose="05000000000000000000" pitchFamily="2" charset="2"/>
                            </a:rPr>
                            <m:t>𝑂</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𝐷𝐵</m:t>
                          </m:r>
                        </m:sub>
                        <m:sup/>
                        <m:e>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𝑃</m:t>
                          </m:r>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𝑂</m:t>
                              </m:r>
                            </m:e>
                          </m:d>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𝑥</m:t>
                          </m:r>
                          <m:r>
                            <a:rPr lang="de-DE" b="0" i="1" smtClean="0">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𝑂</m:t>
                          </m:r>
                          <m:r>
                            <a:rPr lang="de-DE" b="0" i="1" smtClean="0">
                              <a:latin typeface="Cambria Math" panose="02040503050406030204" pitchFamily="18" charset="0"/>
                              <a:sym typeface="Wingdings" panose="05000000000000000000" pitchFamily="2" charset="2"/>
                            </a:rPr>
                            <m:t>))</m:t>
                          </m:r>
                        </m:e>
                      </m:nary>
                    </m:oMath>
                  </m:oMathPara>
                </a14:m>
                <a:endParaRPr lang="de-DE" dirty="0" smtClean="0">
                  <a:sym typeface="Wingdings" panose="05000000000000000000" pitchFamily="2" charset="2"/>
                </a:endParaRPr>
              </a:p>
              <a:p>
                <a:r>
                  <a:rPr lang="de-DE" dirty="0" smtClean="0">
                    <a:sym typeface="Wingdings" panose="05000000000000000000" pitchFamily="2" charset="2"/>
                  </a:rPr>
                  <a:t>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expanded</a:t>
                </a:r>
                <a:r>
                  <a:rPr lang="de-DE" dirty="0" smtClean="0">
                    <a:sym typeface="Wingdings" panose="05000000000000000000" pitchFamily="2" charset="2"/>
                  </a:rPr>
                  <a:t> </a:t>
                </a:r>
                <a:r>
                  <a:rPr lang="de-DE" dirty="0" err="1" smtClean="0">
                    <a:sym typeface="Wingdings" panose="05000000000000000000" pitchFamily="2" charset="2"/>
                  </a:rPr>
                  <a:t>polynomial</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coefficient</a:t>
                </a:r>
                <a:r>
                  <a:rPr lang="de-DE" dirty="0" smtClean="0">
                    <a:sym typeface="Wingdings" panose="05000000000000000000" pitchFamily="2" charset="2"/>
                  </a:rPr>
                  <a:t> </a:t>
                </a:r>
                <a14:m>
                  <m:oMath xmlns:m="http://schemas.openxmlformats.org/officeDocument/2006/math">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𝑐</m:t>
                        </m:r>
                      </m:e>
                      <m:sub>
                        <m:r>
                          <a:rPr lang="de-DE" b="0" i="1" smtClean="0">
                            <a:latin typeface="Cambria Math" panose="02040503050406030204" pitchFamily="18" charset="0"/>
                            <a:sym typeface="Wingdings" panose="05000000000000000000" pitchFamily="2" charset="2"/>
                          </a:rPr>
                          <m:t>𝑗</m:t>
                        </m:r>
                      </m:sub>
                    </m:sSub>
                    <m:r>
                      <a:rPr lang="de-DE" b="0" i="1" smtClean="0">
                        <a:latin typeface="Cambria Math" panose="02040503050406030204" pitchFamily="18" charset="0"/>
                        <a:sym typeface="Wingdings" panose="05000000000000000000" pitchFamily="2" charset="2"/>
                      </a:rPr>
                      <m:t> </m:t>
                    </m:r>
                  </m:oMath>
                </a14:m>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monomial</a:t>
                </a:r>
                <a:r>
                  <a:rPr lang="de-DE" dirty="0" smtClean="0">
                    <a:sym typeface="Wingdings" panose="05000000000000000000" pitchFamily="2" charset="2"/>
                  </a:rPr>
                  <a:t> </a:t>
                </a:r>
                <a14:m>
                  <m:oMath xmlns:m="http://schemas.openxmlformats.org/officeDocument/2006/math">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𝑐</m:t>
                        </m:r>
                      </m:e>
                      <m:sub>
                        <m:r>
                          <a:rPr lang="de-DE" b="0" i="1" smtClean="0">
                            <a:latin typeface="Cambria Math" panose="02040503050406030204" pitchFamily="18" charset="0"/>
                            <a:sym typeface="Wingdings" panose="05000000000000000000" pitchFamily="2" charset="2"/>
                          </a:rPr>
                          <m:t>𝑗</m:t>
                        </m:r>
                      </m:sub>
                    </m:sSub>
                    <m:sSup>
                      <m:sSupPr>
                        <m:ctrlPr>
                          <a:rPr lang="de-DE" b="0" i="1" smtClean="0">
                            <a:latin typeface="Cambria Math" panose="02040503050406030204" pitchFamily="18" charset="0"/>
                            <a:sym typeface="Wingdings" panose="05000000000000000000" pitchFamily="2" charset="2"/>
                          </a:rPr>
                        </m:ctrlPr>
                      </m:sSupPr>
                      <m:e>
                        <m:r>
                          <a:rPr lang="de-DE" b="0" i="1" smtClean="0">
                            <a:latin typeface="Cambria Math" panose="02040503050406030204" pitchFamily="18" charset="0"/>
                            <a:sym typeface="Wingdings" panose="05000000000000000000" pitchFamily="2" charset="2"/>
                          </a:rPr>
                          <m:t>𝑥</m:t>
                        </m:r>
                      </m:e>
                      <m:sup>
                        <m:r>
                          <a:rPr lang="de-DE" b="0" i="1" smtClean="0">
                            <a:latin typeface="Cambria Math" panose="02040503050406030204" pitchFamily="18" charset="0"/>
                            <a:sym typeface="Wingdings" panose="05000000000000000000" pitchFamily="2" charset="2"/>
                          </a:rPr>
                          <m:t>𝑗</m:t>
                        </m:r>
                      </m:sup>
                    </m:sSup>
                    <m:r>
                      <a:rPr lang="de-DE" b="0" i="1" smtClean="0">
                        <a:latin typeface="Cambria Math" panose="02040503050406030204" pitchFamily="18" charset="0"/>
                        <a:sym typeface="Wingdings" panose="05000000000000000000" pitchFamily="2" charset="2"/>
                      </a:rPr>
                      <m:t> </m:t>
                    </m:r>
                  </m:oMath>
                </a14:m>
                <a:r>
                  <a:rPr lang="de-DE" dirty="0" err="1" smtClean="0">
                    <a:sym typeface="Wingdings" panose="05000000000000000000" pitchFamily="2" charset="2"/>
                  </a:rPr>
                  <a:t>equals</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probability</a:t>
                </a:r>
                <a:r>
                  <a:rPr lang="de-DE" dirty="0" smtClean="0">
                    <a:sym typeface="Wingdings" panose="05000000000000000000" pitchFamily="2" charset="2"/>
                  </a:rPr>
                  <a:t> </a:t>
                </a:r>
                <a:r>
                  <a:rPr lang="de-DE" dirty="0" err="1" smtClean="0">
                    <a:sym typeface="Wingdings" panose="05000000000000000000" pitchFamily="2" charset="2"/>
                  </a:rPr>
                  <a:t>that</a:t>
                </a:r>
                <a:r>
                  <a:rPr lang="de-DE" dirty="0" smtClean="0">
                    <a:sym typeface="Wingdings" panose="05000000000000000000" pitchFamily="2" charset="2"/>
                  </a:rPr>
                  <a:t> </a:t>
                </a:r>
                <a:r>
                  <a:rPr lang="de-DE" dirty="0" err="1" smtClean="0">
                    <a:sym typeface="Wingdings" panose="05000000000000000000" pitchFamily="2" charset="2"/>
                  </a:rPr>
                  <a:t>exactly</a:t>
                </a:r>
                <a:r>
                  <a:rPr lang="de-DE" dirty="0" smtClean="0">
                    <a:sym typeface="Wingdings" panose="05000000000000000000" pitchFamily="2" charset="2"/>
                  </a:rPr>
                  <a:t> </a:t>
                </a:r>
                <a14:m>
                  <m:oMath xmlns:m="http://schemas.openxmlformats.org/officeDocument/2006/math">
                    <m:r>
                      <a:rPr lang="de-DE" i="1" dirty="0" smtClean="0">
                        <a:latin typeface="Cambria Math" panose="02040503050406030204" pitchFamily="18" charset="0"/>
                        <a:sym typeface="Wingdings" panose="05000000000000000000" pitchFamily="2" charset="2"/>
                      </a:rPr>
                      <m:t>𝑗</m:t>
                    </m:r>
                    <m:r>
                      <a:rPr lang="de-DE" i="1" dirty="0" smtClean="0">
                        <a:latin typeface="Cambria Math" panose="02040503050406030204" pitchFamily="18" charset="0"/>
                        <a:sym typeface="Wingdings" panose="05000000000000000000" pitchFamily="2" charset="2"/>
                      </a:rPr>
                      <m:t> </m:t>
                    </m:r>
                  </m:oMath>
                </a14:m>
                <a:r>
                  <a:rPr lang="de-DE" dirty="0" err="1" smtClean="0">
                    <a:sym typeface="Wingdings" panose="05000000000000000000" pitchFamily="2" charset="2"/>
                  </a:rPr>
                  <a:t>objects</a:t>
                </a:r>
                <a:r>
                  <a:rPr lang="de-DE" dirty="0" smtClean="0">
                    <a:sym typeface="Wingdings" panose="05000000000000000000" pitchFamily="2" charset="2"/>
                  </a:rPr>
                  <a:t> </a:t>
                </a:r>
                <a:r>
                  <a:rPr lang="de-DE" dirty="0" err="1" smtClean="0">
                    <a:sym typeface="Wingdings" panose="05000000000000000000" pitchFamily="2" charset="2"/>
                  </a:rPr>
                  <a:t>are</a:t>
                </a:r>
                <a:r>
                  <a:rPr lang="de-DE" dirty="0" smtClean="0">
                    <a:sym typeface="Wingdings" panose="05000000000000000000" pitchFamily="2" charset="2"/>
                  </a:rPr>
                  <a:t> </a:t>
                </a:r>
                <a:r>
                  <a:rPr lang="de-DE" dirty="0" err="1" smtClean="0">
                    <a:sym typeface="Wingdings" panose="05000000000000000000" pitchFamily="2" charset="2"/>
                  </a:rPr>
                  <a:t>inside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query</a:t>
                </a:r>
                <a:r>
                  <a:rPr lang="de-DE" dirty="0" smtClean="0">
                    <a:sym typeface="Wingdings" panose="05000000000000000000" pitchFamily="2" charset="2"/>
                  </a:rPr>
                  <a:t> </a:t>
                </a:r>
                <a:r>
                  <a:rPr lang="de-DE" dirty="0" err="1" smtClean="0">
                    <a:sym typeface="Wingdings" panose="05000000000000000000" pitchFamily="2" charset="2"/>
                  </a:rPr>
                  <a:t>region</a:t>
                </a:r>
                <a:r>
                  <a:rPr lang="de-DE" dirty="0" smtClean="0">
                    <a:sym typeface="Wingdings" panose="05000000000000000000" pitchFamily="2" charset="2"/>
                  </a:rPr>
                  <a:t>.</a:t>
                </a:r>
              </a:p>
              <a:p>
                <a:endParaRPr lang="de-DE" dirty="0">
                  <a:sym typeface="Wingdings" panose="05000000000000000000" pitchFamily="2" charset="2"/>
                </a:endParaRPr>
              </a:p>
              <a:p>
                <a:r>
                  <a:rPr lang="de-DE" dirty="0" smtClean="0">
                    <a:sym typeface="Wingdings" panose="05000000000000000000" pitchFamily="2" charset="2"/>
                  </a:rPr>
                  <a:t/>
                </a:r>
                <a:br>
                  <a:rPr lang="de-DE" dirty="0" smtClean="0">
                    <a:sym typeface="Wingdings" panose="05000000000000000000" pitchFamily="2" charset="2"/>
                  </a:rPr>
                </a:br>
                <a:endParaRPr lang="de-DE" dirty="0" smtClean="0">
                  <a:sym typeface="Wingdings" panose="05000000000000000000" pitchFamily="2" charset="2"/>
                </a:endParaRPr>
              </a:p>
              <a:p>
                <a:endParaRPr lang="de-DE" dirty="0">
                  <a:sym typeface="Wingdings" panose="05000000000000000000" pitchFamily="2" charset="2"/>
                </a:endParaRPr>
              </a:p>
              <a:p>
                <a:endParaRPr lang="de-DE" dirty="0" smtClean="0">
                  <a:sym typeface="Wingdings" panose="05000000000000000000" pitchFamily="2" charset="2"/>
                </a:endParaRPr>
              </a:p>
              <a:p>
                <a:endParaRPr lang="de-DE" dirty="0">
                  <a:sym typeface="Wingdings" panose="05000000000000000000" pitchFamily="2" charset="2"/>
                </a:endParaRPr>
              </a:p>
              <a:p>
                <a:endParaRPr lang="de-DE" dirty="0"/>
              </a:p>
            </p:txBody>
          </p:sp>
        </mc:Choice>
        <mc:Fallback xmlns="">
          <p:sp>
            <p:nvSpPr>
              <p:cNvPr id="5" name="Textfeld 4"/>
              <p:cNvSpPr txBox="1">
                <a:spLocks noRot="1" noChangeAspect="1" noMove="1" noResize="1" noEditPoints="1" noAdjustHandles="1" noChangeArrowheads="1" noChangeShapeType="1" noTextEdit="1"/>
              </p:cNvSpPr>
              <p:nvPr/>
            </p:nvSpPr>
            <p:spPr>
              <a:xfrm>
                <a:off x="1524788" y="1577532"/>
                <a:ext cx="5927532" cy="3014480"/>
              </a:xfrm>
              <a:prstGeom prst="rect">
                <a:avLst/>
              </a:prstGeom>
              <a:blipFill rotWithShape="0">
                <a:blip r:embed="rId3"/>
                <a:stretch>
                  <a:fillRect l="-2881" t="-9514"/>
                </a:stretch>
              </a:blipFill>
            </p:spPr>
            <p:txBody>
              <a:bodyPr/>
              <a:lstStyle/>
              <a:p>
                <a:r>
                  <a:rPr lang="de-DE">
                    <a:noFill/>
                  </a:rPr>
                  <a:t> </a:t>
                </a:r>
              </a:p>
            </p:txBody>
          </p:sp>
        </mc:Fallback>
      </mc:AlternateContent>
      <p:sp>
        <p:nvSpPr>
          <p:cNvPr id="6" name="Titel 2"/>
          <p:cNvSpPr>
            <a:spLocks noGrp="1"/>
          </p:cNvSpPr>
          <p:nvPr>
            <p:ph type="title"/>
          </p:nvPr>
        </p:nvSpPr>
        <p:spPr>
          <a:xfrm>
            <a:off x="1195389" y="133350"/>
            <a:ext cx="7339012" cy="929878"/>
          </a:xfrm>
        </p:spPr>
        <p:txBody>
          <a:bodyPr/>
          <a:lstStyle/>
          <a:p>
            <a:r>
              <a:rPr lang="de-DE" dirty="0" smtClean="0"/>
              <a:t>Generating </a:t>
            </a:r>
            <a:r>
              <a:rPr lang="de-DE" dirty="0" err="1" smtClean="0"/>
              <a:t>Functions</a:t>
            </a:r>
            <a:r>
              <a:rPr lang="de-DE" dirty="0" smtClean="0"/>
              <a:t>: </a:t>
            </a:r>
            <a:r>
              <a:rPr lang="de-DE" dirty="0" err="1" smtClean="0"/>
              <a:t>Formally</a:t>
            </a:r>
            <a:endParaRPr lang="de-DE" dirty="0"/>
          </a:p>
        </p:txBody>
      </p:sp>
      <p:sp>
        <p:nvSpPr>
          <p:cNvPr id="8" name="Textfeld 7"/>
          <p:cNvSpPr txBox="1"/>
          <p:nvPr/>
        </p:nvSpPr>
        <p:spPr>
          <a:xfrm>
            <a:off x="1259632" y="4587974"/>
            <a:ext cx="7056784" cy="461665"/>
          </a:xfrm>
          <a:prstGeom prst="rect">
            <a:avLst/>
          </a:prstGeom>
          <a:noFill/>
        </p:spPr>
        <p:txBody>
          <a:bodyPr wrap="square" rtlCol="0">
            <a:spAutoFit/>
          </a:bodyPr>
          <a:lstStyle/>
          <a:p>
            <a:r>
              <a:rPr lang="en-US" sz="1200" dirty="0" smtClean="0"/>
              <a:t>[2] Jian Li, </a:t>
            </a:r>
            <a:r>
              <a:rPr lang="en-US" sz="1200" dirty="0" err="1" smtClean="0"/>
              <a:t>Barna</a:t>
            </a:r>
            <a:r>
              <a:rPr lang="en-US" sz="1200" dirty="0" smtClean="0"/>
              <a:t> </a:t>
            </a:r>
            <a:r>
              <a:rPr lang="en-US" sz="1200" dirty="0" err="1" smtClean="0"/>
              <a:t>Saha</a:t>
            </a:r>
            <a:r>
              <a:rPr lang="en-US" sz="1200" dirty="0" smtClean="0"/>
              <a:t> and </a:t>
            </a:r>
            <a:r>
              <a:rPr lang="en-US" sz="1200" dirty="0" err="1" smtClean="0"/>
              <a:t>Amol</a:t>
            </a:r>
            <a:r>
              <a:rPr lang="en-US" sz="1200" dirty="0" smtClean="0"/>
              <a:t> Deshpande: A Unified Approach to Ranking in Probabilistic Databases. </a:t>
            </a:r>
            <a:r>
              <a:rPr lang="en-US" sz="1200" dirty="0"/>
              <a:t>PVLDB 2(1): 502-513 (2009</a:t>
            </a:r>
            <a:r>
              <a:rPr lang="en-US" sz="1200" dirty="0" smtClean="0"/>
              <a:t>).</a:t>
            </a:r>
            <a:endParaRPr lang="en-US" sz="1200" dirty="0"/>
          </a:p>
        </p:txBody>
      </p:sp>
      <p:pic>
        <p:nvPicPr>
          <p:cNvPr id="9" name="Grafik 8"/>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658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41</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1259632" y="1059582"/>
                <a:ext cx="4991427" cy="1600438"/>
              </a:xfrm>
              <a:prstGeom prst="rect">
                <a:avLst/>
              </a:prstGeom>
              <a:noFill/>
            </p:spPr>
            <p:txBody>
              <a:bodyPr wrap="square" rtlCol="0">
                <a:spAutoFit/>
              </a:bodyPr>
              <a:lstStyle/>
              <a:p>
                <a:r>
                  <a:rPr lang="de-DE" b="0" i="1" dirty="0" smtClean="0">
                    <a:latin typeface="Cambria Math" panose="02040503050406030204" pitchFamily="18" charset="0"/>
                    <a:sym typeface="Wingdings" panose="05000000000000000000" pitchFamily="2" charset="2"/>
                  </a:rPr>
                  <a:t>Example:</a:t>
                </a:r>
                <a:r>
                  <a:rPr lang="de-DE" dirty="0" smtClean="0">
                    <a:sym typeface="Wingdings" panose="05000000000000000000" pitchFamily="2" charset="2"/>
                  </a:rPr>
                  <a:t/>
                </a:r>
                <a:br>
                  <a:rPr lang="de-DE" dirty="0" smtClean="0">
                    <a:sym typeface="Wingdings" panose="05000000000000000000" pitchFamily="2" charset="2"/>
                  </a:rPr>
                </a:br>
                <a:endParaRPr lang="de-DE" dirty="0" smtClean="0">
                  <a:sym typeface="Wingdings" panose="05000000000000000000" pitchFamily="2" charset="2"/>
                </a:endParaRPr>
              </a:p>
              <a:p>
                <a:pPr/>
                <a14:m>
                  <m:oMathPara xmlns:m="http://schemas.openxmlformats.org/officeDocument/2006/math">
                    <m:oMathParaPr>
                      <m:jc m:val="left"/>
                    </m:oMathParaPr>
                    <m:oMath xmlns:m="http://schemas.openxmlformats.org/officeDocument/2006/math">
                      <m:r>
                        <a:rPr lang="de-DE" i="0">
                          <a:latin typeface="Cambria Math" panose="02040503050406030204" pitchFamily="18" charset="0"/>
                          <a:sym typeface="Wingdings" panose="05000000000000000000" pitchFamily="2" charset="2"/>
                        </a:rPr>
                        <m:t>ℱ</m:t>
                      </m:r>
                      <m:r>
                        <a:rPr lang="de-DE" i="0">
                          <a:latin typeface="Cambria Math" panose="02040503050406030204" pitchFamily="18" charset="0"/>
                          <a:sym typeface="Wingdings" panose="05000000000000000000" pitchFamily="2" charset="2"/>
                        </a:rPr>
                        <m:t>=</m:t>
                      </m:r>
                    </m:oMath>
                  </m:oMathPara>
                </a14:m>
                <a:endParaRPr lang="de-DE" i="0" dirty="0" smtClean="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𝑃</m:t>
                          </m:r>
                          <m:d>
                            <m:dPr>
                              <m:ctrlPr>
                                <a:rPr lang="de-DE" b="0" i="1" smtClean="0">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𝐴</m:t>
                              </m:r>
                            </m:e>
                          </m:d>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𝑥</m:t>
                          </m:r>
                          <m:r>
                            <a:rPr lang="de-DE" b="0" i="1" smtClean="0">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𝐴</m:t>
                          </m:r>
                          <m:r>
                            <a:rPr lang="de-DE" b="0" i="1" smtClean="0">
                              <a:latin typeface="Cambria Math" panose="02040503050406030204" pitchFamily="18" charset="0"/>
                              <a:sym typeface="Wingdings" panose="05000000000000000000" pitchFamily="2" charset="2"/>
                            </a:rPr>
                            <m:t>)</m:t>
                          </m:r>
                        </m:e>
                      </m:d>
                      <m:r>
                        <a:rPr lang="de-DE" b="0" i="1" smtClean="0">
                          <a:latin typeface="Cambria Math" panose="02040503050406030204" pitchFamily="18" charset="0"/>
                          <a:sym typeface="Wingdings" panose="05000000000000000000" pitchFamily="2" charset="2"/>
                        </a:rPr>
                        <m:t>⋅</m:t>
                      </m:r>
                    </m:oMath>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𝐵</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b="0" i="1" smtClean="0">
                                  <a:latin typeface="Cambria Math" panose="02040503050406030204" pitchFamily="18" charset="0"/>
                                  <a:sym typeface="Wingdings" panose="05000000000000000000" pitchFamily="2" charset="2"/>
                                </a:rPr>
                                <m:t>𝐶</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m:t>
                          </m:r>
                        </m:e>
                      </m:d>
                    </m:oMath>
                  </m:oMathPara>
                </a14:m>
                <a:endParaRPr lang="de-DE" dirty="0">
                  <a:latin typeface="Cambria Math" panose="02040503050406030204" pitchFamily="18" charset="0"/>
                  <a:sym typeface="Wingdings" panose="05000000000000000000" pitchFamily="2" charset="2"/>
                </a:endParaRPr>
              </a:p>
              <a:p>
                <a:endParaRPr lang="de-DE" dirty="0">
                  <a:latin typeface="Cambria Math" panose="02040503050406030204" pitchFamily="18" charset="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259632" y="1059582"/>
                <a:ext cx="4991427" cy="1600438"/>
              </a:xfrm>
              <a:prstGeom prst="rect">
                <a:avLst/>
              </a:prstGeom>
              <a:blipFill rotWithShape="0">
                <a:blip r:embed="rId3"/>
                <a:stretch>
                  <a:fillRect l="-367" t="-763"/>
                </a:stretch>
              </a:blipFill>
            </p:spPr>
            <p:txBody>
              <a:bodyPr/>
              <a:lstStyle/>
              <a:p>
                <a:r>
                  <a:rPr lang="de-DE">
                    <a:noFill/>
                  </a:rPr>
                  <a:t> </a:t>
                </a:r>
              </a:p>
            </p:txBody>
          </p:sp>
        </mc:Fallback>
      </mc:AlternateContent>
      <p:grpSp>
        <p:nvGrpSpPr>
          <p:cNvPr id="20" name="Gruppieren 19"/>
          <p:cNvGrpSpPr/>
          <p:nvPr/>
        </p:nvGrpSpPr>
        <p:grpSpPr>
          <a:xfrm>
            <a:off x="4392476" y="1622608"/>
            <a:ext cx="3347876" cy="2632587"/>
            <a:chOff x="4392476" y="1622608"/>
            <a:chExt cx="3347876" cy="2632587"/>
          </a:xfrm>
        </p:grpSpPr>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itel 2"/>
          <p:cNvSpPr>
            <a:spLocks noGrp="1"/>
          </p:cNvSpPr>
          <p:nvPr>
            <p:ph type="title"/>
          </p:nvPr>
        </p:nvSpPr>
        <p:spPr>
          <a:xfrm>
            <a:off x="1195389" y="133350"/>
            <a:ext cx="7339012" cy="929878"/>
          </a:xfrm>
        </p:spPr>
        <p:txBody>
          <a:bodyPr/>
          <a:lstStyle/>
          <a:p>
            <a:r>
              <a:rPr lang="de-DE" dirty="0" smtClean="0"/>
              <a:t>Count </a:t>
            </a:r>
            <a:r>
              <a:rPr lang="de-DE" dirty="0" err="1" smtClean="0"/>
              <a:t>Queries</a:t>
            </a:r>
            <a:r>
              <a:rPr lang="de-DE" dirty="0" smtClean="0"/>
              <a:t> on </a:t>
            </a:r>
            <a:r>
              <a:rPr lang="de-DE" dirty="0" err="1" smtClean="0"/>
              <a:t>Uncertain</a:t>
            </a:r>
            <a:r>
              <a:rPr lang="de-DE" dirty="0" smtClean="0"/>
              <a:t> Data</a:t>
            </a:r>
            <a:endParaRPr lang="de-DE" dirty="0"/>
          </a:p>
        </p:txBody>
      </p:sp>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253852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42</a:t>
            </a:r>
            <a:endParaRPr lang="de-DE" dirty="0"/>
          </a:p>
        </p:txBody>
      </p:sp>
      <p:grpSp>
        <p:nvGrpSpPr>
          <p:cNvPr id="31" name="Gruppieren 30"/>
          <p:cNvGrpSpPr/>
          <p:nvPr/>
        </p:nvGrpSpPr>
        <p:grpSpPr>
          <a:xfrm>
            <a:off x="4392476" y="1622608"/>
            <a:ext cx="3347876" cy="2632587"/>
            <a:chOff x="4392476" y="1622608"/>
            <a:chExt cx="3347876" cy="2632587"/>
          </a:xfrm>
        </p:grpSpPr>
        <p:pic>
          <p:nvPicPr>
            <p:cNvPr id="32" name="Grafik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33" name="Ellipse 32"/>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35" name="Textfeld 34"/>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36" name="Textfeld 35"/>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37" name="Textfeld 36"/>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38" name="Textfeld 37"/>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39" name="Textfeld 38"/>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40" name="Textfeld 39"/>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41" name="Textfeld 40"/>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42" name="Textfeld 41"/>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43" name="Rechteck 42"/>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mc:AlternateContent xmlns:mc="http://schemas.openxmlformats.org/markup-compatibility/2006" xmlns:a14="http://schemas.microsoft.com/office/drawing/2010/main">
        <mc:Choice Requires="a14">
          <p:sp>
            <p:nvSpPr>
              <p:cNvPr id="7" name="Textfeld 6"/>
              <p:cNvSpPr txBox="1"/>
              <p:nvPr/>
            </p:nvSpPr>
            <p:spPr>
              <a:xfrm>
                <a:off x="1259632" y="1059582"/>
                <a:ext cx="4991427" cy="3622530"/>
              </a:xfrm>
              <a:prstGeom prst="rect">
                <a:avLst/>
              </a:prstGeom>
              <a:noFill/>
            </p:spPr>
            <p:txBody>
              <a:bodyPr wrap="square" rtlCol="0">
                <a:spAutoFit/>
              </a:bodyPr>
              <a:lstStyle/>
              <a:p>
                <a:r>
                  <a:rPr lang="de-DE" b="0" i="1" dirty="0" smtClean="0">
                    <a:latin typeface="Cambria Math" panose="02040503050406030204" pitchFamily="18" charset="0"/>
                    <a:sym typeface="Wingdings" panose="05000000000000000000" pitchFamily="2" charset="2"/>
                  </a:rPr>
                  <a:t>Example:</a:t>
                </a:r>
                <a:r>
                  <a:rPr lang="de-DE" dirty="0" smtClean="0">
                    <a:sym typeface="Wingdings" panose="05000000000000000000" pitchFamily="2" charset="2"/>
                  </a:rPr>
                  <a:t/>
                </a:r>
                <a:br>
                  <a:rPr lang="de-DE" dirty="0" smtClean="0">
                    <a:sym typeface="Wingdings" panose="05000000000000000000" pitchFamily="2" charset="2"/>
                  </a:rPr>
                </a:br>
                <a:endParaRPr lang="de-DE" dirty="0" smtClean="0">
                  <a:sym typeface="Wingdings" panose="05000000000000000000" pitchFamily="2" charset="2"/>
                </a:endParaRPr>
              </a:p>
              <a:p>
                <a:pPr/>
                <a14:m>
                  <m:oMathPara xmlns:m="http://schemas.openxmlformats.org/officeDocument/2006/math">
                    <m:oMathParaPr>
                      <m:jc m:val="left"/>
                    </m:oMathParaPr>
                    <m:oMath xmlns:m="http://schemas.openxmlformats.org/officeDocument/2006/math">
                      <m:r>
                        <a:rPr lang="de-DE" i="0">
                          <a:latin typeface="Cambria Math" panose="02040503050406030204" pitchFamily="18" charset="0"/>
                          <a:sym typeface="Wingdings" panose="05000000000000000000" pitchFamily="2" charset="2"/>
                        </a:rPr>
                        <m:t>ℱ</m:t>
                      </m:r>
                      <m:r>
                        <a:rPr lang="de-DE" i="0">
                          <a:latin typeface="Cambria Math" panose="02040503050406030204" pitchFamily="18" charset="0"/>
                          <a:sym typeface="Wingdings" panose="05000000000000000000" pitchFamily="2" charset="2"/>
                        </a:rPr>
                        <m:t>=</m:t>
                      </m:r>
                    </m:oMath>
                  </m:oMathPara>
                </a14:m>
                <a:endParaRPr lang="de-DE" i="0" dirty="0" smtClean="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𝐴</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𝐴</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𝐵</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Para>
                </a14:m>
                <a:r>
                  <a:rPr lang="de-DE" i="1" dirty="0">
                    <a:latin typeface="Cambria Math" panose="02040503050406030204" pitchFamily="18" charset="0"/>
                    <a:sym typeface="Wingdings" panose="05000000000000000000" pitchFamily="2" charset="2"/>
                  </a:rPr>
                  <a:t/>
                </a:r>
                <a:br>
                  <a:rPr lang="de-DE" i="1" dirty="0">
                    <a:latin typeface="Cambria Math" panose="02040503050406030204" pitchFamily="18" charset="0"/>
                    <a:sym typeface="Wingdings" panose="05000000000000000000" pitchFamily="2" charset="2"/>
                  </a:rPr>
                </a:br>
                <a14:m>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𝐶</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m:t>
                        </m:r>
                      </m:e>
                    </m:d>
                  </m:oMath>
                </a14:m>
                <a:r>
                  <a:rPr lang="de-DE" b="0" dirty="0" smtClean="0">
                    <a:latin typeface="Cambria Math" panose="02040503050406030204" pitchFamily="18" charset="0"/>
                    <a:sym typeface="Wingdings" panose="05000000000000000000" pitchFamily="2" charset="2"/>
                  </a:rPr>
                  <a:t> =</a:t>
                </a: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r>
                        <m:rPr>
                          <m:nor/>
                        </m:rPr>
                        <a:rPr lang="de-DE" dirty="0">
                          <a:latin typeface="Cambria Math" panose="02040503050406030204" pitchFamily="18" charset="0"/>
                          <a:sym typeface="Wingdings" panose="05000000000000000000" pitchFamily="2" charset="2"/>
                        </a:rPr>
                        <m:t>(0.2</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+0.8)</m:t>
                      </m:r>
                      <m:r>
                        <a:rPr lang="de-DE" dirty="0">
                          <a:latin typeface="Cambria Math" panose="02040503050406030204" pitchFamily="18" charset="0"/>
                          <a:sym typeface="Wingdings" panose="05000000000000000000" pitchFamily="2" charset="2"/>
                        </a:rPr>
                        <m:t>⋅</m:t>
                      </m:r>
                      <m:r>
                        <m:rPr>
                          <m:nor/>
                        </m:rPr>
                        <a:rPr lang="de-DE" dirty="0">
                          <a:latin typeface="Cambria Math" panose="02040503050406030204" pitchFamily="18" charset="0"/>
                          <a:sym typeface="Wingdings" panose="05000000000000000000" pitchFamily="2" charset="2"/>
                        </a:rPr>
                        <m:t>(0.4</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+0.6)</m:t>
                      </m:r>
                      <m:r>
                        <a:rPr lang="de-DE" dirty="0">
                          <a:latin typeface="Cambria Math" panose="02040503050406030204" pitchFamily="18" charset="0"/>
                          <a:sym typeface="Wingdings" panose="05000000000000000000" pitchFamily="2" charset="2"/>
                        </a:rPr>
                        <m:t>⋅</m:t>
                      </m:r>
                      <m:d>
                        <m:dPr>
                          <m:ctrlPr>
                            <a:rPr lang="de-DE" i="1" dirty="0">
                              <a:latin typeface="Cambria Math" panose="02040503050406030204" pitchFamily="18" charset="0"/>
                              <a:sym typeface="Wingdings" panose="05000000000000000000" pitchFamily="2" charset="2"/>
                            </a:rPr>
                          </m:ctrlPr>
                        </m:dPr>
                        <m:e>
                          <m:r>
                            <a:rPr lang="de-DE" dirty="0">
                              <a:latin typeface="Cambria Math" panose="02040503050406030204" pitchFamily="18" charset="0"/>
                              <a:sym typeface="Wingdings" panose="05000000000000000000" pitchFamily="2" charset="2"/>
                            </a:rPr>
                            <m:t>0.8</m:t>
                          </m:r>
                          <m:r>
                            <m:rPr>
                              <m:sty m:val="p"/>
                            </m:rPr>
                            <a:rPr lang="de-DE" dirty="0">
                              <a:latin typeface="Cambria Math" panose="02040503050406030204" pitchFamily="18" charset="0"/>
                              <a:sym typeface="Wingdings" panose="05000000000000000000" pitchFamily="2" charset="2"/>
                            </a:rPr>
                            <m:t>x</m:t>
                          </m:r>
                          <m:r>
                            <a:rPr lang="de-DE" dirty="0">
                              <a:latin typeface="Cambria Math" panose="02040503050406030204" pitchFamily="18" charset="0"/>
                              <a:sym typeface="Wingdings" panose="05000000000000000000" pitchFamily="2" charset="2"/>
                            </a:rPr>
                            <m:t>+0.2</m:t>
                          </m:r>
                        </m:e>
                      </m:d>
                      <m:r>
                        <a:rPr lang="de-DE" dirty="0">
                          <a:latin typeface="Cambria Math" panose="02040503050406030204" pitchFamily="18" charset="0"/>
                          <a:sym typeface="Wingdings" panose="05000000000000000000" pitchFamily="2" charset="2"/>
                        </a:rPr>
                        <m:t>=</m:t>
                      </m:r>
                    </m:oMath>
                  </m:oMathPara>
                </a14:m>
                <a:endParaRPr lang="de-DE" dirty="0">
                  <a:latin typeface="Cambria Math" panose="02040503050406030204" pitchFamily="18" charset="0"/>
                  <a:sym typeface="Wingdings" panose="05000000000000000000" pitchFamily="2" charset="2"/>
                </a:endParaRPr>
              </a:p>
              <a:p>
                <a:pPr/>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0.08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+0.12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+0.32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+0.48</m:t>
                          </m:r>
                        </m:e>
                      </m:d>
                      <m:r>
                        <a:rPr lang="de-DE" i="1">
                          <a:latin typeface="Cambria Math" panose="02040503050406030204" pitchFamily="18" charset="0"/>
                          <a:sym typeface="Wingdings" panose="05000000000000000000" pitchFamily="2" charset="2"/>
                        </a:rPr>
                        <m:t>⋅(0.8</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oMath>
                  </m:oMathPara>
                </a14:m>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r>
                  <a:rPr lang="de-DE" b="0" dirty="0" smtClean="0">
                    <a:latin typeface="Cambria Math" panose="02040503050406030204" pitchFamily="18" charset="0"/>
                    <a:sym typeface="Wingdings" panose="05000000000000000000" pitchFamily="2" charset="2"/>
                  </a:rPr>
                  <a:t/>
                </a:r>
                <a:br>
                  <a:rPr lang="de-DE" b="0" dirty="0" smtClean="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259632" y="1059582"/>
                <a:ext cx="4991427" cy="3622530"/>
              </a:xfrm>
              <a:prstGeom prst="rect">
                <a:avLst/>
              </a:prstGeom>
              <a:blipFill rotWithShape="0">
                <a:blip r:embed="rId4"/>
                <a:stretch>
                  <a:fillRect l="-367" t="-337"/>
                </a:stretch>
              </a:blipFill>
            </p:spPr>
            <p:txBody>
              <a:bodyPr/>
              <a:lstStyle/>
              <a:p>
                <a:r>
                  <a:rPr lang="de-DE">
                    <a:noFill/>
                  </a:rPr>
                  <a:t> </a:t>
                </a:r>
              </a:p>
            </p:txBody>
          </p:sp>
        </mc:Fallback>
      </mc:AlternateContent>
      <p:sp>
        <p:nvSpPr>
          <p:cNvPr id="45" name="Titel 2"/>
          <p:cNvSpPr>
            <a:spLocks noGrp="1"/>
          </p:cNvSpPr>
          <p:nvPr>
            <p:ph type="title"/>
          </p:nvPr>
        </p:nvSpPr>
        <p:spPr>
          <a:xfrm>
            <a:off x="1195389" y="133350"/>
            <a:ext cx="7339012" cy="929878"/>
          </a:xfrm>
        </p:spPr>
        <p:txBody>
          <a:bodyPr/>
          <a:lstStyle/>
          <a:p>
            <a:r>
              <a:rPr lang="de-DE" dirty="0" smtClean="0"/>
              <a:t>Count </a:t>
            </a:r>
            <a:r>
              <a:rPr lang="de-DE" dirty="0" err="1" smtClean="0"/>
              <a:t>Queries</a:t>
            </a:r>
            <a:r>
              <a:rPr lang="de-DE" dirty="0" smtClean="0"/>
              <a:t> on </a:t>
            </a:r>
            <a:r>
              <a:rPr lang="de-DE" dirty="0" err="1" smtClean="0"/>
              <a:t>Uncertain</a:t>
            </a:r>
            <a:r>
              <a:rPr lang="de-DE" dirty="0" smtClean="0"/>
              <a:t> Data</a:t>
            </a:r>
            <a:endParaRPr lang="de-DE" dirty="0"/>
          </a:p>
        </p:txBody>
      </p:sp>
      <p:pic>
        <p:nvPicPr>
          <p:cNvPr id="20" name="Grafik 19"/>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40410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43</a:t>
            </a:r>
            <a:endParaRPr lang="de-DE" dirty="0"/>
          </a:p>
        </p:txBody>
      </p:sp>
      <p:grpSp>
        <p:nvGrpSpPr>
          <p:cNvPr id="20" name="Gruppieren 19"/>
          <p:cNvGrpSpPr/>
          <p:nvPr/>
        </p:nvGrpSpPr>
        <p:grpSpPr>
          <a:xfrm>
            <a:off x="4392476" y="1622608"/>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mc:AlternateContent xmlns:mc="http://schemas.openxmlformats.org/markup-compatibility/2006" xmlns:a14="http://schemas.microsoft.com/office/drawing/2010/main">
        <mc:Choice Requires="a14">
          <p:sp>
            <p:nvSpPr>
              <p:cNvPr id="7" name="Textfeld 6"/>
              <p:cNvSpPr txBox="1"/>
              <p:nvPr/>
            </p:nvSpPr>
            <p:spPr>
              <a:xfrm>
                <a:off x="1259632" y="1059582"/>
                <a:ext cx="4991427" cy="4484305"/>
              </a:xfrm>
              <a:prstGeom prst="rect">
                <a:avLst/>
              </a:prstGeom>
              <a:noFill/>
            </p:spPr>
            <p:txBody>
              <a:bodyPr wrap="square" rtlCol="0">
                <a:spAutoFit/>
              </a:bodyPr>
              <a:lstStyle/>
              <a:p>
                <a:r>
                  <a:rPr lang="de-DE" b="0" i="1" dirty="0" smtClean="0">
                    <a:latin typeface="Cambria Math" panose="02040503050406030204" pitchFamily="18" charset="0"/>
                    <a:sym typeface="Wingdings" panose="05000000000000000000" pitchFamily="2" charset="2"/>
                  </a:rPr>
                  <a:t>Example:</a:t>
                </a:r>
                <a:r>
                  <a:rPr lang="de-DE" dirty="0" smtClean="0">
                    <a:sym typeface="Wingdings" panose="05000000000000000000" pitchFamily="2" charset="2"/>
                  </a:rPr>
                  <a:t/>
                </a:r>
                <a:br>
                  <a:rPr lang="de-DE" dirty="0" smtClean="0">
                    <a:sym typeface="Wingdings" panose="05000000000000000000" pitchFamily="2" charset="2"/>
                  </a:rPr>
                </a:br>
                <a:endParaRPr lang="de-DE" dirty="0" smtClean="0">
                  <a:sym typeface="Wingdings" panose="05000000000000000000" pitchFamily="2" charset="2"/>
                </a:endParaRPr>
              </a:p>
              <a:p>
                <a:pPr/>
                <a14:m>
                  <m:oMathPara xmlns:m="http://schemas.openxmlformats.org/officeDocument/2006/math">
                    <m:oMathParaPr>
                      <m:jc m:val="left"/>
                    </m:oMathParaPr>
                    <m:oMath xmlns:m="http://schemas.openxmlformats.org/officeDocument/2006/math">
                      <m:r>
                        <a:rPr lang="de-DE" i="0">
                          <a:latin typeface="Cambria Math" panose="02040503050406030204" pitchFamily="18" charset="0"/>
                          <a:sym typeface="Wingdings" panose="05000000000000000000" pitchFamily="2" charset="2"/>
                        </a:rPr>
                        <m:t>ℱ</m:t>
                      </m:r>
                      <m:r>
                        <a:rPr lang="de-DE" i="0">
                          <a:latin typeface="Cambria Math" panose="02040503050406030204" pitchFamily="18" charset="0"/>
                          <a:sym typeface="Wingdings" panose="05000000000000000000" pitchFamily="2" charset="2"/>
                        </a:rPr>
                        <m:t>=</m:t>
                      </m:r>
                    </m:oMath>
                  </m:oMathPara>
                </a14:m>
                <a:endParaRPr lang="de-DE" i="0" dirty="0" smtClean="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𝐴</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𝐴</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𝐵</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Para>
                </a14:m>
                <a:r>
                  <a:rPr lang="de-DE" i="1" dirty="0">
                    <a:latin typeface="Cambria Math" panose="02040503050406030204" pitchFamily="18" charset="0"/>
                    <a:sym typeface="Wingdings" panose="05000000000000000000" pitchFamily="2" charset="2"/>
                  </a:rPr>
                  <a:t/>
                </a:r>
                <a:br>
                  <a:rPr lang="de-DE" i="1" dirty="0">
                    <a:latin typeface="Cambria Math" panose="02040503050406030204" pitchFamily="18" charset="0"/>
                    <a:sym typeface="Wingdings" panose="05000000000000000000" pitchFamily="2" charset="2"/>
                  </a:rPr>
                </a:br>
                <a14:m>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𝐶</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m:t>
                        </m:r>
                      </m:e>
                    </m:d>
                  </m:oMath>
                </a14:m>
                <a:r>
                  <a:rPr lang="de-DE" b="0" dirty="0" smtClean="0">
                    <a:latin typeface="Cambria Math" panose="02040503050406030204" pitchFamily="18" charset="0"/>
                    <a:sym typeface="Wingdings" panose="05000000000000000000" pitchFamily="2" charset="2"/>
                  </a:rPr>
                  <a:t> =</a:t>
                </a: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r>
                        <m:rPr>
                          <m:nor/>
                        </m:rPr>
                        <a:rPr lang="de-DE" dirty="0">
                          <a:latin typeface="Cambria Math" panose="02040503050406030204" pitchFamily="18" charset="0"/>
                          <a:sym typeface="Wingdings" panose="05000000000000000000" pitchFamily="2" charset="2"/>
                        </a:rPr>
                        <m:t>(0.2</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+0.8)</m:t>
                      </m:r>
                      <m:r>
                        <a:rPr lang="de-DE" dirty="0">
                          <a:latin typeface="Cambria Math" panose="02040503050406030204" pitchFamily="18" charset="0"/>
                          <a:sym typeface="Wingdings" panose="05000000000000000000" pitchFamily="2" charset="2"/>
                        </a:rPr>
                        <m:t>⋅</m:t>
                      </m:r>
                      <m:r>
                        <m:rPr>
                          <m:nor/>
                        </m:rPr>
                        <a:rPr lang="de-DE" dirty="0">
                          <a:latin typeface="Cambria Math" panose="02040503050406030204" pitchFamily="18" charset="0"/>
                          <a:sym typeface="Wingdings" panose="05000000000000000000" pitchFamily="2" charset="2"/>
                        </a:rPr>
                        <m:t>(0.4</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+0.6)</m:t>
                      </m:r>
                      <m:r>
                        <a:rPr lang="de-DE" dirty="0">
                          <a:latin typeface="Cambria Math" panose="02040503050406030204" pitchFamily="18" charset="0"/>
                          <a:sym typeface="Wingdings" panose="05000000000000000000" pitchFamily="2" charset="2"/>
                        </a:rPr>
                        <m:t>⋅</m:t>
                      </m:r>
                      <m:d>
                        <m:dPr>
                          <m:ctrlPr>
                            <a:rPr lang="de-DE" i="1" dirty="0">
                              <a:latin typeface="Cambria Math" panose="02040503050406030204" pitchFamily="18" charset="0"/>
                              <a:sym typeface="Wingdings" panose="05000000000000000000" pitchFamily="2" charset="2"/>
                            </a:rPr>
                          </m:ctrlPr>
                        </m:dPr>
                        <m:e>
                          <m:r>
                            <a:rPr lang="de-DE" dirty="0">
                              <a:latin typeface="Cambria Math" panose="02040503050406030204" pitchFamily="18" charset="0"/>
                              <a:sym typeface="Wingdings" panose="05000000000000000000" pitchFamily="2" charset="2"/>
                            </a:rPr>
                            <m:t>0.8</m:t>
                          </m:r>
                          <m:r>
                            <m:rPr>
                              <m:sty m:val="p"/>
                            </m:rPr>
                            <a:rPr lang="de-DE" dirty="0">
                              <a:latin typeface="Cambria Math" panose="02040503050406030204" pitchFamily="18" charset="0"/>
                              <a:sym typeface="Wingdings" panose="05000000000000000000" pitchFamily="2" charset="2"/>
                            </a:rPr>
                            <m:t>x</m:t>
                          </m:r>
                          <m:r>
                            <a:rPr lang="de-DE" dirty="0">
                              <a:latin typeface="Cambria Math" panose="02040503050406030204" pitchFamily="18" charset="0"/>
                              <a:sym typeface="Wingdings" panose="05000000000000000000" pitchFamily="2" charset="2"/>
                            </a:rPr>
                            <m:t>+0.2</m:t>
                          </m:r>
                        </m:e>
                      </m:d>
                      <m:r>
                        <a:rPr lang="de-DE" dirty="0">
                          <a:latin typeface="Cambria Math" panose="02040503050406030204" pitchFamily="18" charset="0"/>
                          <a:sym typeface="Wingdings" panose="05000000000000000000" pitchFamily="2" charset="2"/>
                        </a:rPr>
                        <m:t>=</m:t>
                      </m:r>
                    </m:oMath>
                  </m:oMathPara>
                </a14:m>
                <a:endParaRPr lang="de-DE" dirty="0">
                  <a:latin typeface="Cambria Math" panose="02040503050406030204" pitchFamily="18" charset="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14:m>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0.08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+0.12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+0.32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+0.48</m:t>
                        </m:r>
                      </m:e>
                    </m:d>
                    <m:r>
                      <a:rPr lang="de-DE" i="1">
                        <a:latin typeface="Cambria Math" panose="02040503050406030204" pitchFamily="18" charset="0"/>
                        <a:sym typeface="Wingdings" panose="05000000000000000000" pitchFamily="2" charset="2"/>
                      </a:rPr>
                      <m:t>⋅(0.8</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oMath>
                </a14:m>
                <a:r>
                  <a:rPr lang="de-DE" dirty="0" smtClean="0">
                    <a:latin typeface="Cambria Math" panose="02040503050406030204" pitchFamily="18" charset="0"/>
                    <a:sym typeface="Wingdings" panose="05000000000000000000" pitchFamily="2" charset="2"/>
                  </a:rPr>
                  <a:t> =</a:t>
                </a: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0.08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+0.44</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+0.48</m:t>
                          </m:r>
                        </m:e>
                      </m:d>
                      <m:r>
                        <a:rPr lang="de-DE" i="1">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0.8</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e>
                      </m:d>
                    </m:oMath>
                  </m:oMathPara>
                </a14:m>
                <a:endParaRPr lang="de-DE" dirty="0">
                  <a:latin typeface="Cambria Math" panose="02040503050406030204" pitchFamily="18" charset="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r>
                  <a:rPr lang="de-DE" b="0" dirty="0" smtClean="0">
                    <a:latin typeface="Cambria Math" panose="02040503050406030204" pitchFamily="18" charset="0"/>
                    <a:sym typeface="Wingdings" panose="05000000000000000000" pitchFamily="2" charset="2"/>
                  </a:rPr>
                  <a:t/>
                </a:r>
                <a:br>
                  <a:rPr lang="de-DE" b="0" dirty="0" smtClean="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259632" y="1059582"/>
                <a:ext cx="4991427" cy="4484305"/>
              </a:xfrm>
              <a:prstGeom prst="rect">
                <a:avLst/>
              </a:prstGeom>
              <a:blipFill rotWithShape="0">
                <a:blip r:embed="rId4"/>
                <a:stretch>
                  <a:fillRect l="-367" t="-272"/>
                </a:stretch>
              </a:blipFill>
            </p:spPr>
            <p:txBody>
              <a:bodyPr/>
              <a:lstStyle/>
              <a:p>
                <a:r>
                  <a:rPr lang="de-DE">
                    <a:noFill/>
                  </a:rPr>
                  <a:t> </a:t>
                </a:r>
              </a:p>
            </p:txBody>
          </p:sp>
        </mc:Fallback>
      </mc:AlternateContent>
      <p:sp>
        <p:nvSpPr>
          <p:cNvPr id="34" name="Titel 2"/>
          <p:cNvSpPr>
            <a:spLocks noGrp="1"/>
          </p:cNvSpPr>
          <p:nvPr>
            <p:ph type="title"/>
          </p:nvPr>
        </p:nvSpPr>
        <p:spPr>
          <a:xfrm>
            <a:off x="1195389" y="133350"/>
            <a:ext cx="7339012" cy="929878"/>
          </a:xfrm>
        </p:spPr>
        <p:txBody>
          <a:bodyPr/>
          <a:lstStyle/>
          <a:p>
            <a:r>
              <a:rPr lang="de-DE" dirty="0" smtClean="0"/>
              <a:t>Count </a:t>
            </a:r>
            <a:r>
              <a:rPr lang="de-DE" dirty="0" err="1" smtClean="0"/>
              <a:t>Queries</a:t>
            </a:r>
            <a:r>
              <a:rPr lang="de-DE" dirty="0" smtClean="0"/>
              <a:t> on </a:t>
            </a:r>
            <a:r>
              <a:rPr lang="de-DE" dirty="0" err="1" smtClean="0"/>
              <a:t>Uncertain</a:t>
            </a:r>
            <a:r>
              <a:rPr lang="de-DE" dirty="0" smtClean="0"/>
              <a:t> Data</a:t>
            </a:r>
            <a:endParaRPr lang="de-DE" dirty="0"/>
          </a:p>
        </p:txBody>
      </p:sp>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28890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44</a:t>
            </a:r>
            <a:endParaRPr lang="de-DE" dirty="0"/>
          </a:p>
        </p:txBody>
      </p:sp>
      <p:grpSp>
        <p:nvGrpSpPr>
          <p:cNvPr id="20" name="Gruppieren 19"/>
          <p:cNvGrpSpPr/>
          <p:nvPr/>
        </p:nvGrpSpPr>
        <p:grpSpPr>
          <a:xfrm>
            <a:off x="4392476" y="1622608"/>
            <a:ext cx="3347876" cy="2632587"/>
            <a:chOff x="4392476" y="1622608"/>
            <a:chExt cx="3347876" cy="2632587"/>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22" name="Ellipse 21"/>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24" name="Textfeld 23"/>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25" name="Textfeld 24"/>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26" name="Textfeld 25"/>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27" name="Textfeld 26"/>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28" name="Textfeld 27"/>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29" name="Textfeld 28"/>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30" name="Textfeld 29"/>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31" name="Textfeld 30"/>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32" name="Rechteck 31"/>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mc:AlternateContent xmlns:mc="http://schemas.openxmlformats.org/markup-compatibility/2006" xmlns:a14="http://schemas.microsoft.com/office/drawing/2010/main">
        <mc:Choice Requires="a14">
          <p:sp>
            <p:nvSpPr>
              <p:cNvPr id="7" name="Textfeld 6"/>
              <p:cNvSpPr txBox="1"/>
              <p:nvPr/>
            </p:nvSpPr>
            <p:spPr>
              <a:xfrm>
                <a:off x="1259632" y="1059582"/>
                <a:ext cx="4991427" cy="4832092"/>
              </a:xfrm>
              <a:prstGeom prst="rect">
                <a:avLst/>
              </a:prstGeom>
              <a:noFill/>
            </p:spPr>
            <p:txBody>
              <a:bodyPr wrap="square" rtlCol="0">
                <a:spAutoFit/>
              </a:bodyPr>
              <a:lstStyle/>
              <a:p>
                <a:r>
                  <a:rPr lang="de-DE" b="0" i="1" dirty="0" smtClean="0">
                    <a:latin typeface="Cambria Math" panose="02040503050406030204" pitchFamily="18" charset="0"/>
                    <a:sym typeface="Wingdings" panose="05000000000000000000" pitchFamily="2" charset="2"/>
                  </a:rPr>
                  <a:t>Example:</a:t>
                </a:r>
                <a:r>
                  <a:rPr lang="de-DE" dirty="0" smtClean="0">
                    <a:sym typeface="Wingdings" panose="05000000000000000000" pitchFamily="2" charset="2"/>
                  </a:rPr>
                  <a:t/>
                </a:r>
                <a:br>
                  <a:rPr lang="de-DE" dirty="0" smtClean="0">
                    <a:sym typeface="Wingdings" panose="05000000000000000000" pitchFamily="2" charset="2"/>
                  </a:rPr>
                </a:br>
                <a:endParaRPr lang="de-DE" dirty="0" smtClean="0">
                  <a:sym typeface="Wingdings" panose="05000000000000000000" pitchFamily="2" charset="2"/>
                </a:endParaRPr>
              </a:p>
              <a:p>
                <a:pPr/>
                <a14:m>
                  <m:oMathPara xmlns:m="http://schemas.openxmlformats.org/officeDocument/2006/math">
                    <m:oMathParaPr>
                      <m:jc m:val="left"/>
                    </m:oMathParaPr>
                    <m:oMath xmlns:m="http://schemas.openxmlformats.org/officeDocument/2006/math">
                      <m:r>
                        <a:rPr lang="de-DE" i="0">
                          <a:latin typeface="Cambria Math" panose="02040503050406030204" pitchFamily="18" charset="0"/>
                          <a:sym typeface="Wingdings" panose="05000000000000000000" pitchFamily="2" charset="2"/>
                        </a:rPr>
                        <m:t>ℱ</m:t>
                      </m:r>
                      <m:r>
                        <a:rPr lang="de-DE" i="0">
                          <a:latin typeface="Cambria Math" panose="02040503050406030204" pitchFamily="18" charset="0"/>
                          <a:sym typeface="Wingdings" panose="05000000000000000000" pitchFamily="2" charset="2"/>
                        </a:rPr>
                        <m:t>=</m:t>
                      </m:r>
                    </m:oMath>
                  </m:oMathPara>
                </a14:m>
                <a:endParaRPr lang="de-DE" i="0" dirty="0" smtClean="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𝐴</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𝐴</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𝐵</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𝐵</m:t>
                          </m:r>
                          <m:r>
                            <a:rPr lang="de-DE" i="1">
                              <a:latin typeface="Cambria Math" panose="02040503050406030204" pitchFamily="18" charset="0"/>
                              <a:sym typeface="Wingdings" panose="05000000000000000000" pitchFamily="2" charset="2"/>
                            </a:rPr>
                            <m:t>)</m:t>
                          </m:r>
                        </m:e>
                      </m:d>
                      <m:r>
                        <a:rPr lang="de-DE" i="1">
                          <a:latin typeface="Cambria Math" panose="02040503050406030204" pitchFamily="18" charset="0"/>
                          <a:sym typeface="Wingdings" panose="05000000000000000000" pitchFamily="2" charset="2"/>
                        </a:rPr>
                        <m:t>⋅</m:t>
                      </m:r>
                    </m:oMath>
                  </m:oMathPara>
                </a14:m>
                <a:r>
                  <a:rPr lang="de-DE" i="1" dirty="0">
                    <a:latin typeface="Cambria Math" panose="02040503050406030204" pitchFamily="18" charset="0"/>
                    <a:sym typeface="Wingdings" panose="05000000000000000000" pitchFamily="2" charset="2"/>
                  </a:rPr>
                  <a:t/>
                </a:r>
                <a:br>
                  <a:rPr lang="de-DE" i="1" dirty="0">
                    <a:latin typeface="Cambria Math" panose="02040503050406030204" pitchFamily="18" charset="0"/>
                    <a:sym typeface="Wingdings" panose="05000000000000000000" pitchFamily="2" charset="2"/>
                  </a:rPr>
                </a:br>
                <a14:m>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𝑃</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𝐶</m:t>
                            </m:r>
                          </m:e>
                        </m:d>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+1−</m:t>
                        </m:r>
                        <m:r>
                          <a:rPr lang="de-DE" i="1">
                            <a:latin typeface="Cambria Math" panose="02040503050406030204" pitchFamily="18" charset="0"/>
                            <a:sym typeface="Wingdings" panose="05000000000000000000" pitchFamily="2" charset="2"/>
                          </a:rPr>
                          <m:t>𝑃</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𝐶</m:t>
                        </m:r>
                        <m:r>
                          <a:rPr lang="de-DE" i="1">
                            <a:latin typeface="Cambria Math" panose="02040503050406030204" pitchFamily="18" charset="0"/>
                            <a:sym typeface="Wingdings" panose="05000000000000000000" pitchFamily="2" charset="2"/>
                          </a:rPr>
                          <m:t>)</m:t>
                        </m:r>
                      </m:e>
                    </m:d>
                  </m:oMath>
                </a14:m>
                <a:r>
                  <a:rPr lang="de-DE" b="0" dirty="0" smtClean="0">
                    <a:latin typeface="Cambria Math" panose="02040503050406030204" pitchFamily="18" charset="0"/>
                    <a:sym typeface="Wingdings" panose="05000000000000000000" pitchFamily="2" charset="2"/>
                  </a:rPr>
                  <a:t> =</a:t>
                </a: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r>
                        <m:rPr>
                          <m:nor/>
                        </m:rPr>
                        <a:rPr lang="de-DE" dirty="0">
                          <a:latin typeface="Cambria Math" panose="02040503050406030204" pitchFamily="18" charset="0"/>
                          <a:sym typeface="Wingdings" panose="05000000000000000000" pitchFamily="2" charset="2"/>
                        </a:rPr>
                        <m:t>(0.2</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+0.8)</m:t>
                      </m:r>
                      <m:r>
                        <a:rPr lang="de-DE" dirty="0">
                          <a:latin typeface="Cambria Math" panose="02040503050406030204" pitchFamily="18" charset="0"/>
                          <a:sym typeface="Wingdings" panose="05000000000000000000" pitchFamily="2" charset="2"/>
                        </a:rPr>
                        <m:t>⋅</m:t>
                      </m:r>
                      <m:r>
                        <m:rPr>
                          <m:nor/>
                        </m:rPr>
                        <a:rPr lang="de-DE" dirty="0">
                          <a:latin typeface="Cambria Math" panose="02040503050406030204" pitchFamily="18" charset="0"/>
                          <a:sym typeface="Wingdings" panose="05000000000000000000" pitchFamily="2" charset="2"/>
                        </a:rPr>
                        <m:t>(0.4</m:t>
                      </m:r>
                      <m:r>
                        <m:rPr>
                          <m:nor/>
                        </m:rPr>
                        <a:rPr lang="de-DE" dirty="0">
                          <a:latin typeface="Cambria Math" panose="02040503050406030204" pitchFamily="18" charset="0"/>
                          <a:sym typeface="Wingdings" panose="05000000000000000000" pitchFamily="2" charset="2"/>
                        </a:rPr>
                        <m:t>x</m:t>
                      </m:r>
                      <m:r>
                        <m:rPr>
                          <m:nor/>
                        </m:rPr>
                        <a:rPr lang="de-DE" dirty="0">
                          <a:latin typeface="Cambria Math" panose="02040503050406030204" pitchFamily="18" charset="0"/>
                          <a:sym typeface="Wingdings" panose="05000000000000000000" pitchFamily="2" charset="2"/>
                        </a:rPr>
                        <m:t>+0.6)</m:t>
                      </m:r>
                      <m:r>
                        <a:rPr lang="de-DE" dirty="0">
                          <a:latin typeface="Cambria Math" panose="02040503050406030204" pitchFamily="18" charset="0"/>
                          <a:sym typeface="Wingdings" panose="05000000000000000000" pitchFamily="2" charset="2"/>
                        </a:rPr>
                        <m:t>⋅</m:t>
                      </m:r>
                      <m:d>
                        <m:dPr>
                          <m:ctrlPr>
                            <a:rPr lang="de-DE" i="1" dirty="0">
                              <a:latin typeface="Cambria Math" panose="02040503050406030204" pitchFamily="18" charset="0"/>
                              <a:sym typeface="Wingdings" panose="05000000000000000000" pitchFamily="2" charset="2"/>
                            </a:rPr>
                          </m:ctrlPr>
                        </m:dPr>
                        <m:e>
                          <m:r>
                            <a:rPr lang="de-DE" dirty="0">
                              <a:latin typeface="Cambria Math" panose="02040503050406030204" pitchFamily="18" charset="0"/>
                              <a:sym typeface="Wingdings" panose="05000000000000000000" pitchFamily="2" charset="2"/>
                            </a:rPr>
                            <m:t>0.8</m:t>
                          </m:r>
                          <m:r>
                            <m:rPr>
                              <m:sty m:val="p"/>
                            </m:rPr>
                            <a:rPr lang="de-DE" dirty="0">
                              <a:latin typeface="Cambria Math" panose="02040503050406030204" pitchFamily="18" charset="0"/>
                              <a:sym typeface="Wingdings" panose="05000000000000000000" pitchFamily="2" charset="2"/>
                            </a:rPr>
                            <m:t>x</m:t>
                          </m:r>
                          <m:r>
                            <a:rPr lang="de-DE" dirty="0">
                              <a:latin typeface="Cambria Math" panose="02040503050406030204" pitchFamily="18" charset="0"/>
                              <a:sym typeface="Wingdings" panose="05000000000000000000" pitchFamily="2" charset="2"/>
                            </a:rPr>
                            <m:t>+0.2</m:t>
                          </m:r>
                        </m:e>
                      </m:d>
                      <m:r>
                        <a:rPr lang="de-DE" dirty="0">
                          <a:latin typeface="Cambria Math" panose="02040503050406030204" pitchFamily="18" charset="0"/>
                          <a:sym typeface="Wingdings" panose="05000000000000000000" pitchFamily="2" charset="2"/>
                        </a:rPr>
                        <m:t>=</m:t>
                      </m:r>
                    </m:oMath>
                  </m:oMathPara>
                </a14:m>
                <a:endParaRPr lang="de-DE" dirty="0">
                  <a:latin typeface="Cambria Math" panose="02040503050406030204" pitchFamily="18" charset="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14:m>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0.08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+0.12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+0.32</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+0.48</m:t>
                        </m:r>
                      </m:e>
                    </m:d>
                    <m:r>
                      <a:rPr lang="de-DE" i="1">
                        <a:latin typeface="Cambria Math" panose="02040503050406030204" pitchFamily="18" charset="0"/>
                        <a:sym typeface="Wingdings" panose="05000000000000000000" pitchFamily="2" charset="2"/>
                      </a:rPr>
                      <m:t>⋅(0.8</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oMath>
                </a14:m>
                <a:r>
                  <a:rPr lang="de-DE" dirty="0" smtClean="0">
                    <a:latin typeface="Cambria Math" panose="02040503050406030204" pitchFamily="18" charset="0"/>
                    <a:sym typeface="Wingdings" panose="05000000000000000000" pitchFamily="2" charset="2"/>
                  </a:rPr>
                  <a:t> =</a:t>
                </a: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0.08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+0.44</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+0.48</m:t>
                          </m:r>
                        </m:e>
                      </m:d>
                      <m:r>
                        <a:rPr lang="de-DE" i="1">
                          <a:latin typeface="Cambria Math" panose="02040503050406030204" pitchFamily="18" charset="0"/>
                          <a:sym typeface="Wingdings" panose="05000000000000000000" pitchFamily="2" charset="2"/>
                        </a:rPr>
                        <m:t>⋅</m:t>
                      </m:r>
                      <m:d>
                        <m:dPr>
                          <m:ctrlPr>
                            <a:rPr lang="de-DE" i="1">
                              <a:latin typeface="Cambria Math" panose="02040503050406030204" pitchFamily="18" charset="0"/>
                              <a:sym typeface="Wingdings" panose="05000000000000000000" pitchFamily="2" charset="2"/>
                            </a:rPr>
                          </m:ctrlPr>
                        </m:dPr>
                        <m:e>
                          <m:r>
                            <a:rPr lang="de-DE" i="1">
                              <a:latin typeface="Cambria Math" panose="02040503050406030204" pitchFamily="18" charset="0"/>
                              <a:sym typeface="Wingdings" panose="05000000000000000000" pitchFamily="2" charset="2"/>
                            </a:rPr>
                            <m:t>0.8</m:t>
                          </m:r>
                          <m:r>
                            <a:rPr lang="de-DE" i="1">
                              <a:latin typeface="Cambria Math" panose="02040503050406030204" pitchFamily="18" charset="0"/>
                              <a:sym typeface="Wingdings" panose="05000000000000000000" pitchFamily="2" charset="2"/>
                            </a:rPr>
                            <m:t>𝑥</m:t>
                          </m:r>
                          <m:r>
                            <a:rPr lang="de-DE" i="1">
                              <a:latin typeface="Cambria Math" panose="02040503050406030204" pitchFamily="18" charset="0"/>
                              <a:sym typeface="Wingdings" panose="05000000000000000000" pitchFamily="2" charset="2"/>
                            </a:rPr>
                            <m:t>+0.2</m:t>
                          </m:r>
                        </m:e>
                      </m:d>
                      <m:r>
                        <a:rPr lang="de-DE" i="1">
                          <a:latin typeface="Cambria Math" panose="02040503050406030204" pitchFamily="18" charset="0"/>
                          <a:sym typeface="Wingdings" panose="05000000000000000000" pitchFamily="2" charset="2"/>
                        </a:rPr>
                        <m:t>=</m:t>
                      </m:r>
                    </m:oMath>
                  </m:oMathPara>
                </a14:m>
                <a:endParaRPr lang="de-DE" dirty="0" smtClean="0">
                  <a:latin typeface="Cambria Math" panose="02040503050406030204" pitchFamily="18" charset="0"/>
                  <a:sym typeface="Wingdings" panose="05000000000000000000" pitchFamily="2" charset="2"/>
                </a:endParaRPr>
              </a:p>
              <a:p>
                <a:endParaRPr lang="de-DE"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sym typeface="Wingdings" panose="05000000000000000000" pitchFamily="2" charset="2"/>
                        </a:rPr>
                        <m:t>0.064</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3</m:t>
                          </m:r>
                        </m:sup>
                      </m:sSup>
                      <m:r>
                        <a:rPr lang="de-DE" i="1">
                          <a:latin typeface="Cambria Math" panose="02040503050406030204" pitchFamily="18" charset="0"/>
                          <a:sym typeface="Wingdings" panose="05000000000000000000" pitchFamily="2" charset="2"/>
                        </a:rPr>
                        <m:t>+0.368</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2</m:t>
                          </m:r>
                        </m:sup>
                      </m:sSup>
                      <m:r>
                        <a:rPr lang="de-DE" i="1">
                          <a:latin typeface="Cambria Math" panose="02040503050406030204" pitchFamily="18" charset="0"/>
                          <a:sym typeface="Wingdings" panose="05000000000000000000" pitchFamily="2" charset="2"/>
                        </a:rPr>
                        <m:t>+0.472</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1</m:t>
                          </m:r>
                        </m:sup>
                      </m:sSup>
                      <m:r>
                        <a:rPr lang="de-DE" i="1">
                          <a:latin typeface="Cambria Math" panose="02040503050406030204" pitchFamily="18" charset="0"/>
                          <a:sym typeface="Wingdings" panose="05000000000000000000" pitchFamily="2" charset="2"/>
                        </a:rPr>
                        <m:t>+0.096</m:t>
                      </m:r>
                      <m:sSup>
                        <m:sSupPr>
                          <m:ctrlPr>
                            <a:rPr lang="de-DE" i="1">
                              <a:latin typeface="Cambria Math" panose="02040503050406030204" pitchFamily="18" charset="0"/>
                              <a:sym typeface="Wingdings" panose="05000000000000000000" pitchFamily="2" charset="2"/>
                            </a:rPr>
                          </m:ctrlPr>
                        </m:sSupPr>
                        <m:e>
                          <m:r>
                            <a:rPr lang="de-DE" i="1">
                              <a:latin typeface="Cambria Math" panose="02040503050406030204" pitchFamily="18" charset="0"/>
                              <a:sym typeface="Wingdings" panose="05000000000000000000" pitchFamily="2" charset="2"/>
                            </a:rPr>
                            <m:t>𝑥</m:t>
                          </m:r>
                        </m:e>
                        <m:sup>
                          <m:r>
                            <a:rPr lang="de-DE" i="1">
                              <a:latin typeface="Cambria Math" panose="02040503050406030204" pitchFamily="18" charset="0"/>
                              <a:sym typeface="Wingdings" panose="05000000000000000000" pitchFamily="2" charset="2"/>
                            </a:rPr>
                            <m:t>0</m:t>
                          </m:r>
                        </m:sup>
                      </m:sSup>
                    </m:oMath>
                  </m:oMathPara>
                </a14:m>
                <a:endParaRPr lang="de-DE" dirty="0">
                  <a:latin typeface="Cambria Math" panose="02040503050406030204" pitchFamily="18" charset="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a:p>
                <a:r>
                  <a:rPr lang="de-DE" dirty="0">
                    <a:latin typeface="Cambria Math" panose="02040503050406030204" pitchFamily="18" charset="0"/>
                    <a:sym typeface="Wingdings" panose="05000000000000000000" pitchFamily="2" charset="2"/>
                  </a:rPr>
                  <a:t/>
                </a:r>
                <a:br>
                  <a:rPr lang="de-DE" dirty="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r>
                  <a:rPr lang="de-DE" b="0" dirty="0" smtClean="0">
                    <a:latin typeface="Cambria Math" panose="02040503050406030204" pitchFamily="18" charset="0"/>
                    <a:sym typeface="Wingdings" panose="05000000000000000000" pitchFamily="2" charset="2"/>
                  </a:rPr>
                  <a:t/>
                </a:r>
                <a:br>
                  <a:rPr lang="de-DE" b="0" dirty="0" smtClean="0">
                    <a:latin typeface="Cambria Math" panose="02040503050406030204" pitchFamily="18" charset="0"/>
                    <a:sym typeface="Wingdings" panose="05000000000000000000" pitchFamily="2" charset="2"/>
                  </a:rPr>
                </a:br>
                <a:endParaRPr lang="de-DE" dirty="0">
                  <a:latin typeface="Cambria Math" panose="02040503050406030204" pitchFamily="18" charset="0"/>
                  <a:sym typeface="Wingdings" panose="05000000000000000000" pitchFamily="2" charset="2"/>
                </a:endParaRPr>
              </a:p>
              <a:p>
                <a:endParaRPr lang="de-DE" dirty="0">
                  <a:sym typeface="Wingdings" panose="05000000000000000000" pitchFamily="2" charset="2"/>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259632" y="1059582"/>
                <a:ext cx="4991427" cy="4832092"/>
              </a:xfrm>
              <a:prstGeom prst="rect">
                <a:avLst/>
              </a:prstGeom>
              <a:blipFill rotWithShape="0">
                <a:blip r:embed="rId4"/>
                <a:stretch>
                  <a:fillRect l="-367" t="-253"/>
                </a:stretch>
              </a:blipFill>
            </p:spPr>
            <p:txBody>
              <a:bodyPr/>
              <a:lstStyle/>
              <a:p>
                <a:r>
                  <a:rPr lang="de-DE">
                    <a:noFill/>
                  </a:rPr>
                  <a:t> </a:t>
                </a:r>
              </a:p>
            </p:txBody>
          </p:sp>
        </mc:Fallback>
      </mc:AlternateContent>
      <p:sp>
        <p:nvSpPr>
          <p:cNvPr id="34" name="Titel 2"/>
          <p:cNvSpPr>
            <a:spLocks noGrp="1"/>
          </p:cNvSpPr>
          <p:nvPr>
            <p:ph type="title"/>
          </p:nvPr>
        </p:nvSpPr>
        <p:spPr>
          <a:xfrm>
            <a:off x="1195389" y="133350"/>
            <a:ext cx="7339012" cy="929878"/>
          </a:xfrm>
        </p:spPr>
        <p:txBody>
          <a:bodyPr/>
          <a:lstStyle/>
          <a:p>
            <a:r>
              <a:rPr lang="de-DE" dirty="0" smtClean="0"/>
              <a:t>Count </a:t>
            </a:r>
            <a:r>
              <a:rPr lang="de-DE" dirty="0" err="1" smtClean="0"/>
              <a:t>Queries</a:t>
            </a:r>
            <a:r>
              <a:rPr lang="de-DE" dirty="0" smtClean="0"/>
              <a:t> on </a:t>
            </a:r>
            <a:r>
              <a:rPr lang="de-DE" dirty="0" err="1" smtClean="0"/>
              <a:t>Uncertain</a:t>
            </a:r>
            <a:r>
              <a:rPr lang="de-DE" dirty="0" smtClean="0"/>
              <a:t> Data</a:t>
            </a:r>
            <a:endParaRPr lang="de-DE" dirty="0"/>
          </a:p>
        </p:txBody>
      </p:sp>
      <p:pic>
        <p:nvPicPr>
          <p:cNvPr id="35" name="Grafik 34"/>
          <p:cNvPicPr>
            <a:picLocks noChangeAspect="1"/>
          </p:cNvPicPr>
          <p:nvPr/>
        </p:nvPicPr>
        <p:blipFill>
          <a:blip r:embed="rId5"/>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349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Paradigm of Equivalent Worlds</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95389" y="1200746"/>
                <a:ext cx="7339012" cy="3429000"/>
              </a:xfrm>
            </p:spPr>
            <p:txBody>
              <a:bodyPr>
                <a:normAutofit/>
              </a:bodyPr>
              <a:lstStyle/>
              <a:p>
                <a:pPr marL="0" indent="0">
                  <a:buNone/>
                </a:pPr>
                <a:r>
                  <a:rPr lang="en-US" sz="2000" dirty="0" smtClean="0"/>
                  <a:t>A query predicate </a:t>
                </a:r>
                <a14:m>
                  <m:oMath xmlns:m="http://schemas.openxmlformats.org/officeDocument/2006/math">
                    <m:r>
                      <a:rPr lang="de-DE" sz="2000" b="0" i="1" smtClean="0">
                        <a:latin typeface="Cambria Math" panose="02040503050406030204" pitchFamily="18" charset="0"/>
                      </a:rPr>
                      <m:t>𝜑</m:t>
                    </m:r>
                  </m:oMath>
                </a14:m>
                <a:r>
                  <a:rPr lang="en-US" sz="1800" b="0" dirty="0" smtClean="0"/>
                  <a:t>, and an uncertain database </a:t>
                </a:r>
                <a:r>
                  <a:rPr lang="en-US" sz="1800" b="1" dirty="0" smtClean="0"/>
                  <a:t>DB</a:t>
                </a:r>
                <a:r>
                  <a:rPr lang="en-US" sz="1800" dirty="0" smtClean="0"/>
                  <a:t>, we can answer </a:t>
                </a:r>
                <a14:m>
                  <m:oMath xmlns:m="http://schemas.openxmlformats.org/officeDocument/2006/math">
                    <m:r>
                      <a:rPr lang="de-DE" sz="1800" i="1">
                        <a:latin typeface="Cambria Math" panose="02040503050406030204" pitchFamily="18" charset="0"/>
                      </a:rPr>
                      <m:t>𝜑</m:t>
                    </m:r>
                    <m:r>
                      <a:rPr lang="de-DE" sz="1800" b="0" i="1" smtClean="0">
                        <a:latin typeface="Cambria Math" panose="02040503050406030204" pitchFamily="18" charset="0"/>
                      </a:rPr>
                      <m:t> </m:t>
                    </m:r>
                  </m:oMath>
                </a14:m>
                <a:r>
                  <a:rPr lang="en-US" sz="1800" dirty="0" smtClean="0"/>
                  <a:t>on </a:t>
                </a:r>
                <a:r>
                  <a:rPr lang="en-US" sz="1800" b="1" dirty="0" smtClean="0"/>
                  <a:t>DB</a:t>
                </a:r>
                <a:r>
                  <a:rPr lang="en-US" sz="1800" dirty="0" smtClean="0"/>
                  <a:t> in PTIME if the following three conditions are satisfied:</a:t>
                </a:r>
              </a:p>
              <a:p>
                <a:pPr marL="400050" indent="-400050">
                  <a:buFont typeface="+mj-lt"/>
                  <a:buAutoNum type="romanUcPeriod"/>
                </a:pPr>
                <a:r>
                  <a:rPr lang="en-US" sz="1800" dirty="0" smtClean="0"/>
                  <a:t>A traditional </a:t>
                </a:r>
                <a14:m>
                  <m:oMath xmlns:m="http://schemas.openxmlformats.org/officeDocument/2006/math">
                    <m:r>
                      <a:rPr lang="de-DE" sz="1800" i="1">
                        <a:latin typeface="Cambria Math" panose="02040503050406030204" pitchFamily="18" charset="0"/>
                      </a:rPr>
                      <m:t>𝜑</m:t>
                    </m:r>
                    <m:r>
                      <a:rPr lang="de-DE" sz="1800" b="0" i="1" smtClean="0">
                        <a:latin typeface="Cambria Math" panose="02040503050406030204" pitchFamily="18" charset="0"/>
                      </a:rPr>
                      <m:t> </m:t>
                    </m:r>
                  </m:oMath>
                </a14:m>
                <a:r>
                  <a:rPr lang="en-US" sz="1800" dirty="0" smtClean="0"/>
                  <a:t>query on certain data can be answered in polynomial time</a:t>
                </a:r>
              </a:p>
              <a:p>
                <a:pPr marL="400050" indent="-400050">
                  <a:buFont typeface="+mj-lt"/>
                  <a:buAutoNum type="romanUcPeriod"/>
                </a:pPr>
                <a:r>
                  <a:rPr lang="en-US" sz="1800" dirty="0" smtClean="0"/>
                  <a:t>We can identify a partitioning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 </m:t>
                    </m:r>
                  </m:oMath>
                </a14:m>
                <a:r>
                  <a:rPr lang="en-US" sz="1800" dirty="0" smtClean="0"/>
                  <a:t>of all possible worlds </a:t>
                </a:r>
                <a14:m>
                  <m:oMath xmlns:m="http://schemas.openxmlformats.org/officeDocument/2006/math">
                    <m:r>
                      <a:rPr lang="de-DE" sz="1800" b="0" i="1" smtClean="0">
                        <a:latin typeface="Cambria Math" panose="02040503050406030204" pitchFamily="18" charset="0"/>
                      </a:rPr>
                      <m:t>𝑊</m:t>
                    </m:r>
                    <m:r>
                      <a:rPr lang="de-DE" sz="1800" b="0" i="1" smtClean="0">
                        <a:latin typeface="Cambria Math" panose="02040503050406030204" pitchFamily="18" charset="0"/>
                      </a:rPr>
                      <m:t> </m:t>
                    </m:r>
                  </m:oMath>
                </a14:m>
                <a:r>
                  <a:rPr lang="en-US" sz="1800" dirty="0" smtClean="0"/>
                  <a:t>into classes of equivalent worlds such that the number </a:t>
                </a:r>
                <a14:m>
                  <m:oMath xmlns:m="http://schemas.openxmlformats.org/officeDocument/2006/math">
                    <m:r>
                      <a:rPr lang="de-DE" sz="1800" b="0" i="0"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a14:m>
                <a:r>
                  <a:rPr lang="en-US" sz="1800" dirty="0" smtClean="0"/>
                  <a:t> of classes is polynomial in |</a:t>
                </a:r>
                <a:r>
                  <a:rPr lang="en-US" sz="1800" b="1" dirty="0" smtClean="0"/>
                  <a:t>DB</a:t>
                </a:r>
                <a:r>
                  <a:rPr lang="en-US" sz="1800" dirty="0" smtClean="0"/>
                  <a:t>|.</a:t>
                </a:r>
              </a:p>
              <a:p>
                <a:pPr marL="400050" indent="-400050">
                  <a:buFont typeface="+mj-lt"/>
                  <a:buAutoNum type="romanUcPeriod"/>
                </a:pPr>
                <a:r>
                  <a:rPr lang="en-US" sz="1800" dirty="0" smtClean="0"/>
                  <a:t>The probability of a class </a:t>
                </a:r>
                <a14:m>
                  <m:oMath xmlns:m="http://schemas.openxmlformats.org/officeDocument/2006/math">
                    <m:r>
                      <a:rPr lang="de-DE" sz="1800" b="0" i="1" smtClean="0">
                        <a:latin typeface="Cambria Math" panose="02040503050406030204" pitchFamily="18" charset="0"/>
                      </a:rPr>
                      <m:t>𝐶</m:t>
                    </m:r>
                    <m:r>
                      <a:rPr lang="de-DE" sz="1800" b="0" i="1" smtClean="0">
                        <a:latin typeface="Cambria Math" panose="02040503050406030204" pitchFamily="18" charset="0"/>
                      </a:rPr>
                      <m:t>∈℘</m:t>
                    </m:r>
                  </m:oMath>
                </a14:m>
                <a:r>
                  <a:rPr lang="en-US" sz="1800" dirty="0" smtClean="0"/>
                  <a:t> can be computed in polynomial time.</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95389" y="1200746"/>
                <a:ext cx="7339012" cy="3429000"/>
              </a:xfrm>
              <a:blipFill rotWithShape="0">
                <a:blip r:embed="rId2"/>
                <a:stretch>
                  <a:fillRect l="-1163" t="-2313" r="-2409"/>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7DC1BBB0-96F0-4077-A278-0F3FB5C104D3}" type="slidenum">
              <a:rPr lang="de-DE" smtClean="0"/>
              <a:pPr/>
              <a:t>45</a:t>
            </a:fld>
            <a:endParaRPr lang="de-DE"/>
          </a:p>
        </p:txBody>
      </p:sp>
      <p:pic>
        <p:nvPicPr>
          <p:cNvPr id="5" name="Grafik 4"/>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28243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Paradigm of Equivalent Worlds</a:t>
            </a:r>
            <a:endParaRPr lang="en-US"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46</a:t>
            </a:fld>
            <a:endParaRPr lang="de-DE"/>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063228"/>
            <a:ext cx="4536504" cy="3613906"/>
          </a:xfrm>
          <a:prstGeom prst="rect">
            <a:avLst/>
          </a:prstGeom>
        </p:spPr>
      </p:pic>
      <p:pic>
        <p:nvPicPr>
          <p:cNvPr id="7" name="Grafik 6"/>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308274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47</a:t>
            </a:fld>
            <a:endParaRPr lang="de-DE"/>
          </a:p>
        </p:txBody>
      </p:sp>
      <p:sp>
        <p:nvSpPr>
          <p:cNvPr id="3" name="Titel 2"/>
          <p:cNvSpPr>
            <a:spLocks noGrp="1"/>
          </p:cNvSpPr>
          <p:nvPr>
            <p:ph type="title"/>
          </p:nvPr>
        </p:nvSpPr>
        <p:spPr/>
        <p:txBody>
          <a:bodyPr/>
          <a:lstStyle/>
          <a:p>
            <a:r>
              <a:rPr lang="de-DE" dirty="0" err="1" smtClean="0"/>
              <a:t>Approximated</a:t>
            </a:r>
            <a:r>
              <a:rPr lang="de-DE" dirty="0" smtClean="0"/>
              <a:t> </a:t>
            </a:r>
            <a:r>
              <a:rPr lang="de-DE" dirty="0" err="1" smtClean="0"/>
              <a:t>Results</a:t>
            </a:r>
            <a:r>
              <a:rPr lang="de-DE" dirty="0" smtClean="0"/>
              <a:t>: Sampling</a:t>
            </a:r>
            <a:endParaRPr lang="de-DE" dirty="0"/>
          </a:p>
        </p:txBody>
      </p:sp>
      <p:sp>
        <p:nvSpPr>
          <p:cNvPr id="9" name="Textfeld 8"/>
          <p:cNvSpPr txBox="1"/>
          <p:nvPr/>
        </p:nvSpPr>
        <p:spPr>
          <a:xfrm>
            <a:off x="1407301" y="1419622"/>
            <a:ext cx="2520280" cy="523220"/>
          </a:xfrm>
          <a:prstGeom prst="rect">
            <a:avLst/>
          </a:prstGeom>
          <a:noFill/>
        </p:spPr>
        <p:txBody>
          <a:bodyPr wrap="square" rtlCol="0">
            <a:spAutoFit/>
          </a:bodyPr>
          <a:lstStyle/>
          <a:p>
            <a:endParaRPr lang="en-US" dirty="0" smtClean="0"/>
          </a:p>
          <a:p>
            <a:endParaRPr lang="de-DE" dirty="0"/>
          </a:p>
        </p:txBody>
      </p:sp>
      <mc:AlternateContent xmlns:mc="http://schemas.openxmlformats.org/markup-compatibility/2006" xmlns:a14="http://schemas.microsoft.com/office/drawing/2010/main">
        <mc:Choice Requires="a14">
          <p:sp>
            <p:nvSpPr>
              <p:cNvPr id="66" name="Textfeld 65"/>
              <p:cNvSpPr txBox="1"/>
              <p:nvPr/>
            </p:nvSpPr>
            <p:spPr>
              <a:xfrm>
                <a:off x="1259632" y="1037343"/>
                <a:ext cx="5832648" cy="2246769"/>
              </a:xfrm>
              <a:prstGeom prst="rect">
                <a:avLst/>
              </a:prstGeom>
              <a:noFill/>
            </p:spPr>
            <p:txBody>
              <a:bodyPr wrap="square" rtlCol="0">
                <a:spAutoFit/>
              </a:bodyPr>
              <a:lstStyle/>
              <a:p>
                <a:endParaRPr lang="en-US"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en-US"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Materialize a set S of possible worlds</a:t>
                </a:r>
              </a:p>
              <a:p>
                <a:pPr marL="285750" indent="-285750">
                  <a:buFont typeface="Wingdings" panose="05000000000000000000" pitchFamily="2" charset="2"/>
                  <a:buChar char="Ø"/>
                </a:pPr>
                <a:endParaRPr lang="en-US" dirty="0">
                  <a:sym typeface="Wingdings" panose="05000000000000000000" pitchFamily="2" charset="2"/>
                </a:endParaRPr>
              </a:p>
              <a:p>
                <a:pPr marL="628696" lvl="1" indent="-285750">
                  <a:buFont typeface="Wingdings" panose="05000000000000000000" pitchFamily="2" charset="2"/>
                  <a:buChar char="Ø"/>
                </a:pPr>
                <a:r>
                  <a:rPr lang="en-US" dirty="0" smtClean="0">
                    <a:sym typeface="Wingdings" panose="05000000000000000000" pitchFamily="2" charset="2"/>
                  </a:rPr>
                  <a:t>Samples </a:t>
                </a:r>
                <a14:m>
                  <m:oMath xmlns:m="http://schemas.openxmlformats.org/officeDocument/2006/math">
                    <m:r>
                      <a:rPr lang="de-DE" b="0" i="1" smtClean="0">
                        <a:latin typeface="Cambria Math" panose="02040503050406030204" pitchFamily="18" charset="0"/>
                        <a:sym typeface="Wingdings" panose="05000000000000000000" pitchFamily="2" charset="2"/>
                      </a:rPr>
                      <m:t>𝑠</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𝑆</m:t>
                    </m:r>
                  </m:oMath>
                </a14:m>
                <a:r>
                  <a:rPr lang="en-US" dirty="0" smtClean="0">
                    <a:sym typeface="Wingdings" panose="05000000000000000000" pitchFamily="2" charset="2"/>
                  </a:rPr>
                  <a:t> drawn independent and unbiased</a:t>
                </a:r>
              </a:p>
              <a:p>
                <a:pPr marL="285750"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Evaluated the query predicate on each world </a:t>
                </a:r>
                <a14:m>
                  <m:oMath xmlns:m="http://schemas.openxmlformats.org/officeDocument/2006/math">
                    <m:r>
                      <a:rPr lang="de-DE" i="1">
                        <a:latin typeface="Cambria Math" panose="02040503050406030204" pitchFamily="18" charset="0"/>
                        <a:sym typeface="Wingdings" panose="05000000000000000000" pitchFamily="2" charset="2"/>
                      </a:rPr>
                      <m:t>𝑠</m:t>
                    </m:r>
                    <m:r>
                      <a:rPr lang="de-DE" i="1">
                        <a:latin typeface="Cambria Math" panose="02040503050406030204" pitchFamily="18" charset="0"/>
                        <a:sym typeface="Wingdings" panose="05000000000000000000" pitchFamily="2" charset="2"/>
                      </a:rPr>
                      <m:t>∈</m:t>
                    </m:r>
                    <m:r>
                      <a:rPr lang="de-DE" i="1">
                        <a:latin typeface="Cambria Math" panose="02040503050406030204" pitchFamily="18" charset="0"/>
                        <a:sym typeface="Wingdings" panose="05000000000000000000" pitchFamily="2" charset="2"/>
                      </a:rPr>
                      <m:t>𝑆</m:t>
                    </m:r>
                  </m:oMath>
                </a14:m>
                <a:endParaRPr lang="en-US" dirty="0" smtClean="0">
                  <a:sym typeface="Wingdings" panose="05000000000000000000" pitchFamily="2" charset="2"/>
                </a:endParaRPr>
              </a:p>
              <a:p>
                <a:pPr marL="628696" lvl="1" indent="-285750">
                  <a:buFont typeface="Wingdings" panose="05000000000000000000" pitchFamily="2" charset="2"/>
                  <a:buChar char="Ø"/>
                </a:pPr>
                <a:endParaRPr lang="en-US" b="0" dirty="0" smtClean="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Distribution of sampled results is an unbiased approximation of the true distribution of results. </a:t>
                </a:r>
                <a:endParaRPr lang="en-US" b="0" dirty="0">
                  <a:sym typeface="Wingdings" panose="05000000000000000000" pitchFamily="2" charset="2"/>
                </a:endParaRPr>
              </a:p>
            </p:txBody>
          </p:sp>
        </mc:Choice>
        <mc:Fallback xmlns="">
          <p:sp>
            <p:nvSpPr>
              <p:cNvPr id="66" name="Textfeld 65"/>
              <p:cNvSpPr txBox="1">
                <a:spLocks noRot="1" noChangeAspect="1" noMove="1" noResize="1" noEditPoints="1" noAdjustHandles="1" noChangeArrowheads="1" noChangeShapeType="1" noTextEdit="1"/>
              </p:cNvSpPr>
              <p:nvPr/>
            </p:nvSpPr>
            <p:spPr>
              <a:xfrm>
                <a:off x="1259632" y="1037343"/>
                <a:ext cx="5832648" cy="2246769"/>
              </a:xfrm>
              <a:prstGeom prst="rect">
                <a:avLst/>
              </a:prstGeom>
              <a:blipFill rotWithShape="0">
                <a:blip r:embed="rId2"/>
                <a:stretch>
                  <a:fillRect l="-209" b="-1897"/>
                </a:stretch>
              </a:blipFill>
            </p:spPr>
            <p:txBody>
              <a:bodyPr/>
              <a:lstStyle/>
              <a:p>
                <a:r>
                  <a:rPr lang="de-DE">
                    <a:noFill/>
                  </a:rPr>
                  <a:t> </a:t>
                </a:r>
              </a:p>
            </p:txBody>
          </p:sp>
        </mc:Fallback>
      </mc:AlternateContent>
      <p:pic>
        <p:nvPicPr>
          <p:cNvPr id="6" name="Grafik 5"/>
          <p:cNvPicPr>
            <a:picLocks noChangeAspect="1"/>
          </p:cNvPicPr>
          <p:nvPr/>
        </p:nvPicPr>
        <p:blipFill>
          <a:blip r:embed="rId3"/>
          <a:stretch>
            <a:fillRect/>
          </a:stretch>
        </p:blipFill>
        <p:spPr>
          <a:xfrm>
            <a:off x="467544" y="545225"/>
            <a:ext cx="653757" cy="494436"/>
          </a:xfrm>
          <a:prstGeom prst="rect">
            <a:avLst/>
          </a:prstGeom>
        </p:spPr>
      </p:pic>
    </p:spTree>
    <p:extLst>
      <p:ext uri="{BB962C8B-B14F-4D97-AF65-F5344CB8AC3E}">
        <p14:creationId xmlns:p14="http://schemas.microsoft.com/office/powerpoint/2010/main" val="71919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4948780" y="1436562"/>
            <a:ext cx="3347876" cy="2632587"/>
            <a:chOff x="4392476" y="1622608"/>
            <a:chExt cx="3347876" cy="2632587"/>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8" name="Ellipse 7"/>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11" name="Textfeld 10"/>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12" name="Textfeld 11"/>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13" name="Textfeld 12"/>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14" name="Textfeld 13"/>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15" name="Textfeld 14"/>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16" name="Textfeld 15"/>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17" name="Textfeld 16"/>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18" name="Textfeld 17"/>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19" name="Rechteck 18"/>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Foliennummernplatzhalter 3"/>
          <p:cNvSpPr>
            <a:spLocks noGrp="1"/>
          </p:cNvSpPr>
          <p:nvPr>
            <p:ph type="sldNum" sz="quarter" idx="12"/>
          </p:nvPr>
        </p:nvSpPr>
        <p:spPr/>
        <p:txBody>
          <a:bodyPr/>
          <a:lstStyle/>
          <a:p>
            <a:fld id="{7DC1BBB0-96F0-4077-A278-0F3FB5C104D3}" type="slidenum">
              <a:rPr lang="de-DE" smtClean="0"/>
              <a:pPr/>
              <a:t>48</a:t>
            </a:fld>
            <a:endParaRPr lang="de-DE"/>
          </a:p>
        </p:txBody>
      </p:sp>
      <p:sp>
        <p:nvSpPr>
          <p:cNvPr id="3" name="Titel 2"/>
          <p:cNvSpPr>
            <a:spLocks noGrp="1"/>
          </p:cNvSpPr>
          <p:nvPr>
            <p:ph type="title"/>
          </p:nvPr>
        </p:nvSpPr>
        <p:spPr/>
        <p:txBody>
          <a:bodyPr/>
          <a:lstStyle/>
          <a:p>
            <a:r>
              <a:rPr lang="de-DE" dirty="0" smtClean="0"/>
              <a:t>Sampling: </a:t>
            </a:r>
            <a:r>
              <a:rPr lang="de-DE" dirty="0" err="1" smtClean="0"/>
              <a:t>Example</a:t>
            </a:r>
            <a:endParaRPr lang="de-DE" dirty="0"/>
          </a:p>
        </p:txBody>
      </p:sp>
      <p:sp>
        <p:nvSpPr>
          <p:cNvPr id="9" name="Textfeld 8"/>
          <p:cNvSpPr txBox="1"/>
          <p:nvPr/>
        </p:nvSpPr>
        <p:spPr>
          <a:xfrm>
            <a:off x="1407301" y="1419622"/>
            <a:ext cx="2520280" cy="523220"/>
          </a:xfrm>
          <a:prstGeom prst="rect">
            <a:avLst/>
          </a:prstGeom>
          <a:noFill/>
        </p:spPr>
        <p:txBody>
          <a:bodyPr wrap="square" rtlCol="0">
            <a:spAutoFit/>
          </a:bodyPr>
          <a:lstStyle/>
          <a:p>
            <a:endParaRPr lang="en-US" dirty="0" smtClean="0"/>
          </a:p>
          <a:p>
            <a:endParaRPr lang="de-DE" dirty="0"/>
          </a:p>
        </p:txBody>
      </p:sp>
      <mc:AlternateContent xmlns:mc="http://schemas.openxmlformats.org/markup-compatibility/2006" xmlns:a14="http://schemas.microsoft.com/office/drawing/2010/main">
        <mc:Choice Requires="a14">
          <p:sp>
            <p:nvSpPr>
              <p:cNvPr id="66" name="Textfeld 65"/>
              <p:cNvSpPr txBox="1"/>
              <p:nvPr/>
            </p:nvSpPr>
            <p:spPr>
              <a:xfrm>
                <a:off x="1259632" y="1037343"/>
                <a:ext cx="5832648" cy="4066883"/>
              </a:xfrm>
              <a:prstGeom prst="rect">
                <a:avLst/>
              </a:prstGeom>
              <a:noFill/>
            </p:spPr>
            <p:txBody>
              <a:bodyPr wrap="square" rtlCol="0">
                <a:spAutoFit/>
              </a:bodyPr>
              <a:lstStyle/>
              <a:p>
                <a:endParaRPr lang="en-US"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en-US" dirty="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Drawing 100 possible worlds may yield the following</a:t>
                </a:r>
              </a:p>
              <a:p>
                <a:r>
                  <a:rPr lang="en-US" dirty="0">
                    <a:sym typeface="Wingdings" panose="05000000000000000000" pitchFamily="2" charset="2"/>
                  </a:rPr>
                  <a:t>e</a:t>
                </a:r>
                <a:r>
                  <a:rPr lang="en-US" dirty="0" smtClean="0">
                    <a:sym typeface="Wingdings" panose="05000000000000000000" pitchFamily="2" charset="2"/>
                  </a:rPr>
                  <a:t>stimators:</a:t>
                </a:r>
                <a:endParaRPr lang="en-US" sz="1200" dirty="0" smtClean="0">
                  <a:sym typeface="Wingdings" panose="05000000000000000000" pitchFamily="2" charset="2"/>
                </a:endParaRPr>
              </a:p>
              <a:p>
                <a:r>
                  <a:rPr lang="de-DE" sz="1200"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𝑃</m:t>
                        </m:r>
                      </m:e>
                    </m:acc>
                    <m:r>
                      <a:rPr lang="de-DE">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=0)=0.11;</m:t>
                    </m:r>
                  </m:oMath>
                </a14:m>
                <a:endParaRPr lang="de-DE" sz="1600" dirty="0"/>
              </a:p>
              <a:p>
                <a:r>
                  <a:rPr lang="de-DE" sz="1600"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𝑃</m:t>
                        </m:r>
                      </m:e>
                    </m:acc>
                    <m:r>
                      <a:rPr lang="de-DE">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m:t>
                    </m:r>
                    <m:r>
                      <a:rPr lang="de-DE" b="0" i="1" smtClean="0">
                        <a:latin typeface="Cambria Math" panose="02040503050406030204" pitchFamily="18" charset="0"/>
                      </a:rPr>
                      <m:t>1</m:t>
                    </m:r>
                    <m:r>
                      <a:rPr lang="de-DE" i="1">
                        <a:latin typeface="Cambria Math" panose="02040503050406030204" pitchFamily="18" charset="0"/>
                      </a:rPr>
                      <m:t>)=0.</m:t>
                    </m:r>
                    <m:r>
                      <a:rPr lang="de-DE" b="0" i="1" smtClean="0">
                        <a:latin typeface="Cambria Math" panose="02040503050406030204" pitchFamily="18" charset="0"/>
                      </a:rPr>
                      <m:t>54</m:t>
                    </m:r>
                    <m:r>
                      <a:rPr lang="de-DE" i="1">
                        <a:latin typeface="Cambria Math" panose="02040503050406030204" pitchFamily="18" charset="0"/>
                      </a:rPr>
                      <m:t>;</m:t>
                    </m:r>
                  </m:oMath>
                </a14:m>
                <a:endParaRPr lang="de-DE" dirty="0"/>
              </a:p>
              <a:p>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𝑃</m:t>
                        </m:r>
                      </m:e>
                    </m:acc>
                    <m:r>
                      <a:rPr lang="de-DE">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m:t>
                    </m:r>
                    <m:r>
                      <a:rPr lang="de-DE" b="0" i="1" smtClean="0">
                        <a:latin typeface="Cambria Math" panose="02040503050406030204" pitchFamily="18" charset="0"/>
                      </a:rPr>
                      <m:t>2</m:t>
                    </m:r>
                    <m:r>
                      <a:rPr lang="de-DE" i="1">
                        <a:latin typeface="Cambria Math" panose="02040503050406030204" pitchFamily="18" charset="0"/>
                      </a:rPr>
                      <m:t>)=0.</m:t>
                    </m:r>
                    <m:r>
                      <a:rPr lang="de-DE" b="0" i="1" smtClean="0">
                        <a:latin typeface="Cambria Math" panose="02040503050406030204" pitchFamily="18" charset="0"/>
                      </a:rPr>
                      <m:t>32</m:t>
                    </m:r>
                    <m:r>
                      <a:rPr lang="de-DE" i="1">
                        <a:latin typeface="Cambria Math" panose="02040503050406030204" pitchFamily="18" charset="0"/>
                      </a:rPr>
                      <m:t>;</m:t>
                    </m:r>
                  </m:oMath>
                </a14:m>
                <a:endParaRPr lang="de-DE" dirty="0"/>
              </a:p>
              <a:p>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𝑃</m:t>
                        </m:r>
                      </m:e>
                    </m:acc>
                    <m:d>
                      <m:dPr>
                        <m:ctrlPr>
                          <a:rPr lang="de-DE" i="1">
                            <a:latin typeface="Cambria Math" panose="02040503050406030204" pitchFamily="18" charset="0"/>
                          </a:rPr>
                        </m:ctrlPr>
                      </m:dPr>
                      <m:e>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m:t>
                        </m:r>
                        <m:r>
                          <a:rPr lang="de-DE" b="0" i="1" smtClean="0">
                            <a:latin typeface="Cambria Math" panose="02040503050406030204" pitchFamily="18" charset="0"/>
                          </a:rPr>
                          <m:t>3</m:t>
                        </m:r>
                      </m:e>
                    </m:d>
                    <m:r>
                      <a:rPr lang="de-DE" i="1">
                        <a:latin typeface="Cambria Math" panose="02040503050406030204" pitchFamily="18" charset="0"/>
                      </a:rPr>
                      <m:t>=0.</m:t>
                    </m:r>
                    <m:r>
                      <a:rPr lang="de-DE" b="0" i="1" smtClean="0">
                        <a:latin typeface="Cambria Math" panose="02040503050406030204" pitchFamily="18" charset="0"/>
                      </a:rPr>
                      <m:t>03</m:t>
                    </m:r>
                    <m:r>
                      <a:rPr lang="de-DE" i="1">
                        <a:latin typeface="Cambria Math" panose="02040503050406030204" pitchFamily="18" charset="0"/>
                      </a:rPr>
                      <m:t>;</m:t>
                    </m:r>
                  </m:oMath>
                </a14:m>
                <a:endParaRPr lang="de-DE" dirty="0" smtClean="0"/>
              </a:p>
              <a:p>
                <a:pPr marL="285750" indent="-285750">
                  <a:buFont typeface="Wingdings" panose="05000000000000000000" pitchFamily="2" charset="2"/>
                  <a:buChar char="Ø"/>
                </a:pPr>
                <a:endParaRPr lang="de-DE" i="1" dirty="0" smtClean="0">
                  <a:sym typeface="Wingdings" panose="05000000000000000000" pitchFamily="2" charset="2"/>
                </a:endParaRPr>
              </a:p>
              <a:p>
                <a:pPr marL="285750" indent="-285750">
                  <a:buFont typeface="Wingdings" panose="05000000000000000000" pitchFamily="2" charset="2"/>
                  <a:buChar char="Ø"/>
                </a:pPr>
                <a:r>
                  <a:rPr lang="de-DE" dirty="0" err="1" smtClean="0">
                    <a:sym typeface="Wingdings" panose="05000000000000000000" pitchFamily="2" charset="2"/>
                  </a:rPr>
                  <a:t>Compare</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exact</a:t>
                </a:r>
                <a:r>
                  <a:rPr lang="de-DE" dirty="0" smtClean="0">
                    <a:sym typeface="Wingdings" panose="05000000000000000000" pitchFamily="2" charset="2"/>
                  </a:rPr>
                  <a:t> </a:t>
                </a:r>
                <a:r>
                  <a:rPr lang="de-DE" dirty="0" err="1" smtClean="0">
                    <a:sym typeface="Wingdings" panose="05000000000000000000" pitchFamily="2" charset="2"/>
                  </a:rPr>
                  <a:t>probabilities</a:t>
                </a:r>
                <a:r>
                  <a:rPr lang="de-DE" dirty="0" smtClean="0">
                    <a:sym typeface="Wingdings" panose="05000000000000000000" pitchFamily="2" charset="2"/>
                  </a:rPr>
                  <a:t>:</a:t>
                </a:r>
                <a:endParaRPr lang="en-US" sz="1200" dirty="0">
                  <a:sym typeface="Wingdings" panose="05000000000000000000" pitchFamily="2" charset="2"/>
                </a:endParaRPr>
              </a:p>
              <a:p>
                <a:r>
                  <a:rPr lang="de-DE" sz="1200" dirty="0"/>
                  <a:t>	</a:t>
                </a:r>
                <a14:m>
                  <m:oMath xmlns:m="http://schemas.openxmlformats.org/officeDocument/2006/math">
                    <m:r>
                      <a:rPr lang="de-DE" b="0" i="1" smtClean="0">
                        <a:latin typeface="Cambria Math" panose="02040503050406030204" pitchFamily="18" charset="0"/>
                      </a:rPr>
                      <m:t>𝑃</m:t>
                    </m:r>
                    <m:r>
                      <a:rPr lang="de-DE" b="0" i="1" smtClean="0">
                        <a:latin typeface="Cambria Math" panose="02040503050406030204" pitchFamily="18" charset="0"/>
                      </a:rPr>
                      <m:t>(</m:t>
                    </m:r>
                    <m:r>
                      <a:rPr lang="de-DE" b="0" i="1" smtClean="0">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=0)=0.</m:t>
                    </m:r>
                    <m:r>
                      <a:rPr lang="de-DE" b="0" i="1" smtClean="0">
                        <a:latin typeface="Cambria Math" panose="02040503050406030204" pitchFamily="18" charset="0"/>
                      </a:rPr>
                      <m:t>096</m:t>
                    </m:r>
                    <m:r>
                      <a:rPr lang="de-DE" i="1">
                        <a:latin typeface="Cambria Math" panose="02040503050406030204" pitchFamily="18" charset="0"/>
                      </a:rPr>
                      <m:t>;</m:t>
                    </m:r>
                  </m:oMath>
                </a14:m>
                <a:endParaRPr lang="de-DE" sz="1600" dirty="0"/>
              </a:p>
              <a:p>
                <a:r>
                  <a:rPr lang="de-DE" sz="1600" dirty="0"/>
                  <a:t>	</a:t>
                </a:r>
                <a14:m>
                  <m:oMath xmlns:m="http://schemas.openxmlformats.org/officeDocument/2006/math">
                    <m:r>
                      <a:rPr lang="de-DE" b="0" i="1" smtClean="0">
                        <a:latin typeface="Cambria Math" panose="02040503050406030204" pitchFamily="18" charset="0"/>
                      </a:rPr>
                      <m:t>𝑃</m:t>
                    </m:r>
                    <m:r>
                      <a:rPr lang="de-DE">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=1)=0.</m:t>
                    </m:r>
                    <m:r>
                      <a:rPr lang="de-DE" b="0" i="1" smtClean="0">
                        <a:latin typeface="Cambria Math" panose="02040503050406030204" pitchFamily="18" charset="0"/>
                      </a:rPr>
                      <m:t>472</m:t>
                    </m:r>
                    <m:r>
                      <a:rPr lang="de-DE" i="1">
                        <a:latin typeface="Cambria Math" panose="02040503050406030204" pitchFamily="18" charset="0"/>
                      </a:rPr>
                      <m:t>;</m:t>
                    </m:r>
                  </m:oMath>
                </a14:m>
                <a:endParaRPr lang="de-DE" dirty="0"/>
              </a:p>
              <a:p>
                <a:r>
                  <a:rPr lang="de-DE" dirty="0" smtClean="0"/>
                  <a:t>	</a:t>
                </a:r>
                <a14:m>
                  <m:oMath xmlns:m="http://schemas.openxmlformats.org/officeDocument/2006/math">
                    <m:r>
                      <a:rPr lang="de-DE" b="0" i="1" smtClean="0">
                        <a:latin typeface="Cambria Math" panose="02040503050406030204" pitchFamily="18" charset="0"/>
                      </a:rPr>
                      <m:t>𝑃</m:t>
                    </m:r>
                    <m:r>
                      <a:rPr lang="de-DE" b="0" i="1" smtClean="0">
                        <a:latin typeface="Cambria Math" panose="02040503050406030204" pitchFamily="18" charset="0"/>
                      </a:rPr>
                      <m:t>(</m:t>
                    </m:r>
                    <m:r>
                      <a:rPr lang="de-DE" b="0" i="1" smtClean="0">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=2)=0.</m:t>
                    </m:r>
                    <m:r>
                      <a:rPr lang="de-DE" b="0" i="1" smtClean="0">
                        <a:latin typeface="Cambria Math" panose="02040503050406030204" pitchFamily="18" charset="0"/>
                      </a:rPr>
                      <m:t>368</m:t>
                    </m:r>
                    <m:r>
                      <a:rPr lang="de-DE" i="1">
                        <a:latin typeface="Cambria Math" panose="02040503050406030204" pitchFamily="18" charset="0"/>
                      </a:rPr>
                      <m:t>;</m:t>
                    </m:r>
                  </m:oMath>
                </a14:m>
                <a:endParaRPr lang="de-DE" dirty="0"/>
              </a:p>
              <a:p>
                <a:r>
                  <a:rPr lang="de-DE" dirty="0"/>
                  <a:t>	</a:t>
                </a:r>
                <a14:m>
                  <m:oMath xmlns:m="http://schemas.openxmlformats.org/officeDocument/2006/math">
                    <m:r>
                      <a:rPr lang="de-DE" b="0" i="1" smtClean="0">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=3</m:t>
                        </m:r>
                      </m:e>
                    </m:d>
                    <m:r>
                      <a:rPr lang="de-DE" i="1">
                        <a:latin typeface="Cambria Math" panose="02040503050406030204" pitchFamily="18" charset="0"/>
                      </a:rPr>
                      <m:t>=0.0</m:t>
                    </m:r>
                    <m:r>
                      <a:rPr lang="de-DE" b="0" i="1" smtClean="0">
                        <a:latin typeface="Cambria Math" panose="02040503050406030204" pitchFamily="18" charset="0"/>
                      </a:rPr>
                      <m:t>64</m:t>
                    </m:r>
                    <m:r>
                      <a:rPr lang="de-DE" i="1">
                        <a:latin typeface="Cambria Math" panose="02040503050406030204" pitchFamily="18" charset="0"/>
                      </a:rPr>
                      <m:t>;</m:t>
                    </m:r>
                  </m:oMath>
                </a14:m>
                <a:endParaRPr lang="de-DE" dirty="0" smtClean="0"/>
              </a:p>
              <a:p>
                <a:endParaRPr lang="de-DE" dirty="0"/>
              </a:p>
              <a:p>
                <a:pPr marL="285750" indent="-285750">
                  <a:buFont typeface="Wingdings" panose="05000000000000000000" pitchFamily="2" charset="2"/>
                  <a:buChar char="Ø"/>
                </a:pPr>
                <a:r>
                  <a:rPr lang="de-DE" dirty="0" err="1" smtClean="0"/>
                  <a:t>No</a:t>
                </a:r>
                <a:r>
                  <a:rPr lang="de-DE" dirty="0" smtClean="0"/>
                  <a:t> </a:t>
                </a:r>
                <a:r>
                  <a:rPr lang="de-DE" dirty="0" err="1" smtClean="0"/>
                  <a:t>indication</a:t>
                </a:r>
                <a:r>
                  <a:rPr lang="de-DE" dirty="0" smtClean="0"/>
                  <a:t> </a:t>
                </a:r>
                <a:r>
                  <a:rPr lang="de-DE" dirty="0" err="1" smtClean="0"/>
                  <a:t>of</a:t>
                </a:r>
                <a:r>
                  <a:rPr lang="de-DE" dirty="0" smtClean="0"/>
                  <a:t> </a:t>
                </a:r>
                <a:r>
                  <a:rPr lang="de-DE" dirty="0" err="1" smtClean="0"/>
                  <a:t>reliability</a:t>
                </a:r>
                <a:r>
                  <a:rPr lang="de-DE" dirty="0" smtClean="0"/>
                  <a:t> </a:t>
                </a:r>
                <a:r>
                  <a:rPr lang="de-DE" dirty="0" err="1" smtClean="0"/>
                  <a:t>or</a:t>
                </a:r>
                <a:r>
                  <a:rPr lang="de-DE" dirty="0" smtClean="0"/>
                  <a:t> </a:t>
                </a:r>
                <a:r>
                  <a:rPr lang="de-DE" dirty="0" err="1" smtClean="0"/>
                  <a:t>confidence</a:t>
                </a:r>
                <a:r>
                  <a:rPr lang="de-DE" dirty="0" smtClean="0"/>
                  <a:t> </a:t>
                </a:r>
                <a:r>
                  <a:rPr lang="de-DE" dirty="0" err="1" smtClean="0"/>
                  <a:t>of</a:t>
                </a:r>
                <a:r>
                  <a:rPr lang="de-DE" dirty="0" smtClean="0"/>
                  <a:t> </a:t>
                </a:r>
                <a:r>
                  <a:rPr lang="de-DE" dirty="0" err="1" smtClean="0"/>
                  <a:t>estimations</a:t>
                </a:r>
                <a:r>
                  <a:rPr lang="de-DE" dirty="0" smtClean="0"/>
                  <a:t>!</a:t>
                </a:r>
                <a:endParaRPr lang="de-DE" dirty="0"/>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p:txBody>
          </p:sp>
        </mc:Choice>
        <mc:Fallback xmlns="">
          <p:sp>
            <p:nvSpPr>
              <p:cNvPr id="66" name="Textfeld 65"/>
              <p:cNvSpPr txBox="1">
                <a:spLocks noRot="1" noChangeAspect="1" noMove="1" noResize="1" noEditPoints="1" noAdjustHandles="1" noChangeArrowheads="1" noChangeShapeType="1" noTextEdit="1"/>
              </p:cNvSpPr>
              <p:nvPr/>
            </p:nvSpPr>
            <p:spPr>
              <a:xfrm>
                <a:off x="1259632" y="1037343"/>
                <a:ext cx="5832648" cy="4066883"/>
              </a:xfrm>
              <a:prstGeom prst="rect">
                <a:avLst/>
              </a:prstGeom>
              <a:blipFill rotWithShape="0">
                <a:blip r:embed="rId3"/>
                <a:stretch>
                  <a:fillRect l="-314"/>
                </a:stretch>
              </a:blipFill>
            </p:spPr>
            <p:txBody>
              <a:bodyPr/>
              <a:lstStyle/>
              <a:p>
                <a:r>
                  <a:rPr lang="de-DE">
                    <a:noFill/>
                  </a:rPr>
                  <a:t> </a:t>
                </a:r>
              </a:p>
            </p:txBody>
          </p:sp>
        </mc:Fallback>
      </mc:AlternateContent>
      <p:pic>
        <p:nvPicPr>
          <p:cNvPr id="21" name="Grafik 20"/>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7257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5326754" y="650927"/>
            <a:ext cx="3347876" cy="2632587"/>
            <a:chOff x="4392476" y="1622608"/>
            <a:chExt cx="3347876" cy="2632587"/>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75" y="1842302"/>
              <a:ext cx="2744977" cy="2412893"/>
            </a:xfrm>
            <a:prstGeom prst="rect">
              <a:avLst/>
            </a:prstGeom>
          </p:spPr>
        </p:pic>
        <p:sp>
          <p:nvSpPr>
            <p:cNvPr id="8" name="Ellipse 7"/>
            <p:cNvSpPr/>
            <p:nvPr/>
          </p:nvSpPr>
          <p:spPr>
            <a:xfrm>
              <a:off x="6387286" y="2887562"/>
              <a:ext cx="65462" cy="6546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400098" y="2823936"/>
              <a:ext cx="327309" cy="279797"/>
            </a:xfrm>
            <a:prstGeom prst="rect">
              <a:avLst/>
            </a:prstGeom>
            <a:noFill/>
          </p:spPr>
          <p:txBody>
            <a:bodyPr wrap="square" rtlCol="0">
              <a:spAutoFit/>
            </a:bodyPr>
            <a:lstStyle/>
            <a:p>
              <a:r>
                <a:rPr lang="de-DE" dirty="0" smtClean="0">
                  <a:solidFill>
                    <a:schemeClr val="accent4">
                      <a:lumMod val="75000"/>
                    </a:schemeClr>
                  </a:solidFill>
                </a:rPr>
                <a:t>q</a:t>
              </a:r>
              <a:endParaRPr lang="de-DE" dirty="0">
                <a:solidFill>
                  <a:schemeClr val="accent4">
                    <a:lumMod val="75000"/>
                  </a:schemeClr>
                </a:solidFill>
              </a:endParaRPr>
            </a:p>
          </p:txBody>
        </p:sp>
        <p:sp>
          <p:nvSpPr>
            <p:cNvPr id="11" name="Textfeld 10"/>
            <p:cNvSpPr txBox="1"/>
            <p:nvPr/>
          </p:nvSpPr>
          <p:spPr>
            <a:xfrm>
              <a:off x="5779266" y="2337220"/>
              <a:ext cx="648071" cy="307777"/>
            </a:xfrm>
            <a:prstGeom prst="rect">
              <a:avLst/>
            </a:prstGeom>
            <a:noFill/>
          </p:spPr>
          <p:txBody>
            <a:bodyPr wrap="square" rtlCol="0">
              <a:spAutoFit/>
            </a:bodyPr>
            <a:lstStyle/>
            <a:p>
              <a:r>
                <a:rPr lang="en-US" b="1" dirty="0" smtClean="0"/>
                <a:t>0.8</a:t>
              </a:r>
              <a:endParaRPr lang="en-US" b="1" dirty="0"/>
            </a:p>
          </p:txBody>
        </p:sp>
        <p:sp>
          <p:nvSpPr>
            <p:cNvPr id="12" name="Textfeld 11"/>
            <p:cNvSpPr txBox="1"/>
            <p:nvPr/>
          </p:nvSpPr>
          <p:spPr>
            <a:xfrm>
              <a:off x="6850213" y="2436952"/>
              <a:ext cx="648071" cy="307777"/>
            </a:xfrm>
            <a:prstGeom prst="rect">
              <a:avLst/>
            </a:prstGeom>
            <a:noFill/>
          </p:spPr>
          <p:txBody>
            <a:bodyPr wrap="square" rtlCol="0">
              <a:spAutoFit/>
            </a:bodyPr>
            <a:lstStyle/>
            <a:p>
              <a:r>
                <a:rPr lang="en-US" b="1" dirty="0" smtClean="0"/>
                <a:t>0.2</a:t>
              </a:r>
              <a:endParaRPr lang="en-US" b="1" dirty="0"/>
            </a:p>
          </p:txBody>
        </p:sp>
        <p:sp>
          <p:nvSpPr>
            <p:cNvPr id="13" name="Textfeld 12"/>
            <p:cNvSpPr txBox="1"/>
            <p:nvPr/>
          </p:nvSpPr>
          <p:spPr>
            <a:xfrm>
              <a:off x="6419729" y="3396283"/>
              <a:ext cx="648071" cy="307777"/>
            </a:xfrm>
            <a:prstGeom prst="rect">
              <a:avLst/>
            </a:prstGeom>
            <a:noFill/>
          </p:spPr>
          <p:txBody>
            <a:bodyPr wrap="square" rtlCol="0">
              <a:spAutoFit/>
            </a:bodyPr>
            <a:lstStyle/>
            <a:p>
              <a:r>
                <a:rPr lang="en-US" b="1" dirty="0" smtClean="0"/>
                <a:t>0.4</a:t>
              </a:r>
              <a:endParaRPr lang="en-US" b="1" dirty="0"/>
            </a:p>
          </p:txBody>
        </p:sp>
        <p:sp>
          <p:nvSpPr>
            <p:cNvPr id="14" name="Textfeld 13"/>
            <p:cNvSpPr txBox="1"/>
            <p:nvPr/>
          </p:nvSpPr>
          <p:spPr>
            <a:xfrm>
              <a:off x="4821695" y="2970508"/>
              <a:ext cx="360040" cy="406265"/>
            </a:xfrm>
            <a:prstGeom prst="rect">
              <a:avLst/>
            </a:prstGeom>
            <a:noFill/>
          </p:spPr>
          <p:txBody>
            <a:bodyPr wrap="square" rtlCol="0">
              <a:spAutoFit/>
            </a:bodyPr>
            <a:lstStyle/>
            <a:p>
              <a:r>
                <a:rPr lang="en-US" sz="1800" b="1" dirty="0" smtClean="0"/>
                <a:t>H</a:t>
              </a:r>
              <a:endParaRPr lang="en-US" sz="1800" b="1" dirty="0"/>
            </a:p>
          </p:txBody>
        </p:sp>
        <p:sp>
          <p:nvSpPr>
            <p:cNvPr id="15" name="Textfeld 14"/>
            <p:cNvSpPr txBox="1"/>
            <p:nvPr/>
          </p:nvSpPr>
          <p:spPr>
            <a:xfrm>
              <a:off x="6076585" y="1622608"/>
              <a:ext cx="360040" cy="369332"/>
            </a:xfrm>
            <a:prstGeom prst="rect">
              <a:avLst/>
            </a:prstGeom>
            <a:noFill/>
          </p:spPr>
          <p:txBody>
            <a:bodyPr wrap="square" rtlCol="0">
              <a:spAutoFit/>
            </a:bodyPr>
            <a:lstStyle/>
            <a:p>
              <a:r>
                <a:rPr lang="en-US" sz="1800" b="1" dirty="0" smtClean="0"/>
                <a:t>C</a:t>
              </a:r>
              <a:endParaRPr lang="en-US" sz="1800" b="1" dirty="0"/>
            </a:p>
          </p:txBody>
        </p:sp>
        <p:sp>
          <p:nvSpPr>
            <p:cNvPr id="16" name="Textfeld 15"/>
            <p:cNvSpPr txBox="1"/>
            <p:nvPr/>
          </p:nvSpPr>
          <p:spPr>
            <a:xfrm>
              <a:off x="7174248" y="1660356"/>
              <a:ext cx="360040" cy="369332"/>
            </a:xfrm>
            <a:prstGeom prst="rect">
              <a:avLst/>
            </a:prstGeom>
            <a:noFill/>
          </p:spPr>
          <p:txBody>
            <a:bodyPr wrap="square" rtlCol="0">
              <a:spAutoFit/>
            </a:bodyPr>
            <a:lstStyle/>
            <a:p>
              <a:r>
                <a:rPr lang="en-US" sz="1800" b="1" dirty="0" smtClean="0"/>
                <a:t>A</a:t>
              </a:r>
              <a:endParaRPr lang="en-US" sz="1800" b="1" dirty="0"/>
            </a:p>
          </p:txBody>
        </p:sp>
        <p:sp>
          <p:nvSpPr>
            <p:cNvPr id="17" name="Textfeld 16"/>
            <p:cNvSpPr txBox="1"/>
            <p:nvPr/>
          </p:nvSpPr>
          <p:spPr>
            <a:xfrm>
              <a:off x="6660232" y="3784816"/>
              <a:ext cx="396044" cy="369332"/>
            </a:xfrm>
            <a:prstGeom prst="rect">
              <a:avLst/>
            </a:prstGeom>
            <a:noFill/>
          </p:spPr>
          <p:txBody>
            <a:bodyPr wrap="square" rtlCol="0">
              <a:spAutoFit/>
            </a:bodyPr>
            <a:lstStyle/>
            <a:p>
              <a:r>
                <a:rPr lang="en-US" sz="1800" b="1" dirty="0" smtClean="0"/>
                <a:t>B</a:t>
              </a:r>
              <a:endParaRPr lang="en-US" sz="1800" b="1" dirty="0"/>
            </a:p>
          </p:txBody>
        </p:sp>
        <p:sp>
          <p:nvSpPr>
            <p:cNvPr id="18" name="Textfeld 17"/>
            <p:cNvSpPr txBox="1"/>
            <p:nvPr/>
          </p:nvSpPr>
          <p:spPr>
            <a:xfrm>
              <a:off x="5463780" y="3003424"/>
              <a:ext cx="500810" cy="276999"/>
            </a:xfrm>
            <a:prstGeom prst="rect">
              <a:avLst/>
            </a:prstGeom>
            <a:noFill/>
          </p:spPr>
          <p:txBody>
            <a:bodyPr wrap="square" rtlCol="0">
              <a:spAutoFit/>
            </a:bodyPr>
            <a:lstStyle/>
            <a:p>
              <a:r>
                <a:rPr lang="en-US" sz="1200" b="1" dirty="0" smtClean="0"/>
                <a:t>H</a:t>
              </a:r>
              <a:r>
                <a:rPr lang="en-US" sz="1200" b="1" baseline="-25000" dirty="0" smtClean="0"/>
                <a:t>3</a:t>
              </a:r>
              <a:endParaRPr lang="en-US" sz="1200" b="1" baseline="-25000" dirty="0"/>
            </a:p>
          </p:txBody>
        </p:sp>
        <p:sp>
          <p:nvSpPr>
            <p:cNvPr id="19" name="Rechteck 18"/>
            <p:cNvSpPr/>
            <p:nvPr/>
          </p:nvSpPr>
          <p:spPr>
            <a:xfrm>
              <a:off x="4392476" y="2660020"/>
              <a:ext cx="1911122" cy="130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5525883" y="2071783"/>
              <a:ext cx="1860563" cy="1725174"/>
            </a:xfrm>
            <a:prstGeom prst="ellipse">
              <a:avLst/>
            </a:prstGeom>
            <a:solidFill>
              <a:schemeClr val="bg1">
                <a:alpha val="2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Foliennummernplatzhalter 3"/>
          <p:cNvSpPr>
            <a:spLocks noGrp="1"/>
          </p:cNvSpPr>
          <p:nvPr>
            <p:ph type="sldNum" sz="quarter" idx="12"/>
          </p:nvPr>
        </p:nvSpPr>
        <p:spPr/>
        <p:txBody>
          <a:bodyPr/>
          <a:lstStyle/>
          <a:p>
            <a:fld id="{7DC1BBB0-96F0-4077-A278-0F3FB5C104D3}" type="slidenum">
              <a:rPr lang="de-DE" smtClean="0"/>
              <a:pPr/>
              <a:t>49</a:t>
            </a:fld>
            <a:endParaRPr lang="de-DE"/>
          </a:p>
        </p:txBody>
      </p:sp>
      <p:sp>
        <p:nvSpPr>
          <p:cNvPr id="3" name="Titel 2"/>
          <p:cNvSpPr>
            <a:spLocks noGrp="1"/>
          </p:cNvSpPr>
          <p:nvPr>
            <p:ph type="title"/>
          </p:nvPr>
        </p:nvSpPr>
        <p:spPr/>
        <p:txBody>
          <a:bodyPr/>
          <a:lstStyle/>
          <a:p>
            <a:r>
              <a:rPr lang="de-DE" dirty="0" smtClean="0"/>
              <a:t>Sampling: </a:t>
            </a:r>
            <a:r>
              <a:rPr lang="de-DE" dirty="0" err="1" smtClean="0"/>
              <a:t>Confidences</a:t>
            </a:r>
            <a:endParaRPr lang="de-DE" dirty="0"/>
          </a:p>
        </p:txBody>
      </p:sp>
      <p:sp>
        <p:nvSpPr>
          <p:cNvPr id="9" name="Textfeld 8"/>
          <p:cNvSpPr txBox="1"/>
          <p:nvPr/>
        </p:nvSpPr>
        <p:spPr>
          <a:xfrm>
            <a:off x="1407301" y="1419622"/>
            <a:ext cx="2520280" cy="523220"/>
          </a:xfrm>
          <a:prstGeom prst="rect">
            <a:avLst/>
          </a:prstGeom>
          <a:noFill/>
        </p:spPr>
        <p:txBody>
          <a:bodyPr wrap="square" rtlCol="0">
            <a:spAutoFit/>
          </a:bodyPr>
          <a:lstStyle/>
          <a:p>
            <a:endParaRPr lang="en-US" dirty="0" smtClean="0"/>
          </a:p>
          <a:p>
            <a:endParaRPr lang="de-DE" dirty="0"/>
          </a:p>
        </p:txBody>
      </p:sp>
      <mc:AlternateContent xmlns:mc="http://schemas.openxmlformats.org/markup-compatibility/2006" xmlns:a14="http://schemas.microsoft.com/office/drawing/2010/main">
        <mc:Choice Requires="a14">
          <p:sp>
            <p:nvSpPr>
              <p:cNvPr id="66" name="Textfeld 65"/>
              <p:cNvSpPr txBox="1"/>
              <p:nvPr/>
            </p:nvSpPr>
            <p:spPr>
              <a:xfrm>
                <a:off x="1259632" y="1037343"/>
                <a:ext cx="5832648" cy="5109669"/>
              </a:xfrm>
              <a:prstGeom prst="rect">
                <a:avLst/>
              </a:prstGeom>
              <a:noFill/>
            </p:spPr>
            <p:txBody>
              <a:bodyPr wrap="square" rtlCol="0">
                <a:spAutoFit/>
              </a:bodyPr>
              <a:lstStyle/>
              <a:p>
                <a:pPr marL="285750" indent="-285750">
                  <a:buFont typeface="Wingdings" panose="05000000000000000000" pitchFamily="2" charset="2"/>
                  <a:buChar char="Ø"/>
                </a:pPr>
                <a:endParaRPr lang="en-US"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Drawing 100 possible worlds may yield the following</a:t>
                </a:r>
              </a:p>
              <a:p>
                <a:r>
                  <a:rPr lang="en-US" dirty="0">
                    <a:sym typeface="Wingdings" panose="05000000000000000000" pitchFamily="2" charset="2"/>
                  </a:rPr>
                  <a:t>e</a:t>
                </a:r>
                <a:r>
                  <a:rPr lang="en-US" dirty="0" smtClean="0">
                    <a:sym typeface="Wingdings" panose="05000000000000000000" pitchFamily="2" charset="2"/>
                  </a:rPr>
                  <a:t>stimators:</a:t>
                </a:r>
                <a:endParaRPr lang="en-US" sz="1200" dirty="0" smtClean="0">
                  <a:sym typeface="Wingdings" panose="05000000000000000000" pitchFamily="2" charset="2"/>
                </a:endParaRPr>
              </a:p>
              <a:p>
                <a:r>
                  <a:rPr lang="de-DE" sz="1200"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𝑃</m:t>
                        </m:r>
                      </m:e>
                    </m:acc>
                    <m:d>
                      <m:dPr>
                        <m:ctrlPr>
                          <a:rPr lang="de-DE" i="1">
                            <a:latin typeface="Cambria Math" panose="02040503050406030204" pitchFamily="18" charset="0"/>
                          </a:rPr>
                        </m:ctrlPr>
                      </m:dPr>
                      <m:e>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m:t>
                        </m:r>
                        <m:r>
                          <a:rPr lang="de-DE" b="0" i="1" smtClean="0">
                            <a:latin typeface="Cambria Math" panose="02040503050406030204" pitchFamily="18" charset="0"/>
                          </a:rPr>
                          <m:t>1</m:t>
                        </m:r>
                      </m:e>
                    </m:d>
                    <m:r>
                      <a:rPr lang="de-DE" i="1">
                        <a:latin typeface="Cambria Math" panose="02040503050406030204" pitchFamily="18" charset="0"/>
                      </a:rPr>
                      <m:t>=0.</m:t>
                    </m:r>
                    <m:r>
                      <a:rPr lang="de-DE" b="0" i="1" smtClean="0">
                        <a:latin typeface="Cambria Math" panose="02040503050406030204" pitchFamily="18" charset="0"/>
                      </a:rPr>
                      <m:t>54</m:t>
                    </m:r>
                    <m:r>
                      <a:rPr lang="de-DE" i="1">
                        <a:latin typeface="Cambria Math" panose="02040503050406030204" pitchFamily="18" charset="0"/>
                      </a:rPr>
                      <m:t>;</m:t>
                    </m:r>
                  </m:oMath>
                </a14:m>
                <a:endParaRPr lang="de-DE" dirty="0" smtClean="0"/>
              </a:p>
              <a:p>
                <a:endParaRPr lang="de-DE" i="1" dirty="0" smtClean="0">
                  <a:sym typeface="Wingdings" panose="05000000000000000000" pitchFamily="2" charset="2"/>
                </a:endParaRPr>
              </a:p>
              <a:p>
                <a:pPr marL="285750" indent="-285750">
                  <a:buFont typeface="Wingdings" panose="05000000000000000000" pitchFamily="2" charset="2"/>
                  <a:buChar char="Ø"/>
                </a:pPr>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statistical</a:t>
                </a:r>
                <a:r>
                  <a:rPr lang="de-DE" dirty="0" smtClean="0">
                    <a:sym typeface="Wingdings" panose="05000000000000000000" pitchFamily="2" charset="2"/>
                  </a:rPr>
                  <a:t> </a:t>
                </a:r>
                <a:r>
                  <a:rPr lang="de-DE" dirty="0" err="1" smtClean="0">
                    <a:sym typeface="Wingdings" panose="05000000000000000000" pitchFamily="2" charset="2"/>
                  </a:rPr>
                  <a:t>methods</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assess</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quality</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estimators</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E.g. Wald-Test:</a:t>
                </a:r>
              </a:p>
              <a:p>
                <a:pPr marL="628696" lvl="1" indent="-285750">
                  <a:buFont typeface="Wingdings" panose="05000000000000000000" pitchFamily="2" charset="2"/>
                  <a:buChar char="Ø"/>
                </a:pPr>
                <a14:m>
                  <m:oMath xmlns:m="http://schemas.openxmlformats.org/officeDocument/2006/math">
                    <m:r>
                      <a:rPr lang="de-DE" sz="1600" b="0" i="1" smtClean="0">
                        <a:latin typeface="Cambria Math" panose="02040503050406030204" pitchFamily="18" charset="0"/>
                        <a:sym typeface="Wingdings" panose="05000000000000000000" pitchFamily="2" charset="2"/>
                      </a:rPr>
                      <m:t>𝑝</m:t>
                    </m:r>
                    <m:r>
                      <a:rPr lang="de-DE" sz="1600" b="0" i="1" smtClean="0">
                        <a:latin typeface="Cambria Math" panose="02040503050406030204" pitchFamily="18" charset="0"/>
                        <a:sym typeface="Wingdings" panose="05000000000000000000" pitchFamily="2" charset="2"/>
                      </a:rPr>
                      <m:t>∈[</m:t>
                    </m:r>
                    <m:sSub>
                      <m:sSubPr>
                        <m:ctrlPr>
                          <a:rPr lang="de-DE" sz="1600" b="0" i="1" smtClean="0">
                            <a:latin typeface="Cambria Math" panose="02040503050406030204" pitchFamily="18" charset="0"/>
                            <a:sym typeface="Wingdings" panose="05000000000000000000" pitchFamily="2" charset="2"/>
                          </a:rPr>
                        </m:ctrlPr>
                      </m:sSubPr>
                      <m:e>
                        <m:acc>
                          <m:accPr>
                            <m:chr m:val="̂"/>
                            <m:ctrlPr>
                              <a:rPr lang="de-DE" sz="1600" b="0" i="1" smtClean="0">
                                <a:latin typeface="Cambria Math" panose="02040503050406030204" pitchFamily="18" charset="0"/>
                                <a:sym typeface="Wingdings" panose="05000000000000000000" pitchFamily="2" charset="2"/>
                              </a:rPr>
                            </m:ctrlPr>
                          </m:accPr>
                          <m:e>
                            <m:r>
                              <a:rPr lang="de-DE" sz="1600" b="0" i="1" smtClean="0">
                                <a:latin typeface="Cambria Math" panose="02040503050406030204" pitchFamily="18" charset="0"/>
                                <a:sym typeface="Wingdings" panose="05000000000000000000" pitchFamily="2" charset="2"/>
                              </a:rPr>
                              <m:t>𝑝</m:t>
                            </m:r>
                          </m:e>
                        </m:acc>
                        <m:r>
                          <a:rPr lang="de-DE" sz="1600" b="0" i="1" smtClean="0">
                            <a:latin typeface="Cambria Math" panose="02040503050406030204" pitchFamily="18" charset="0"/>
                            <a:sym typeface="Wingdings" panose="05000000000000000000" pitchFamily="2" charset="2"/>
                          </a:rPr>
                          <m:t>−</m:t>
                        </m:r>
                        <m:r>
                          <a:rPr lang="de-DE" sz="1600" b="0" i="1" smtClean="0">
                            <a:latin typeface="Cambria Math" panose="02040503050406030204" pitchFamily="18" charset="0"/>
                            <a:sym typeface="Wingdings" panose="05000000000000000000" pitchFamily="2" charset="2"/>
                          </a:rPr>
                          <m:t>𝑧</m:t>
                        </m:r>
                      </m:e>
                      <m:sub>
                        <m:d>
                          <m:dPr>
                            <m:begChr m:val="{"/>
                            <m:endChr m:val="}"/>
                            <m:ctrlPr>
                              <a:rPr lang="de-DE" sz="1600" i="1">
                                <a:latin typeface="Cambria Math" panose="02040503050406030204" pitchFamily="18" charset="0"/>
                                <a:sym typeface="Wingdings" panose="05000000000000000000" pitchFamily="2" charset="2"/>
                              </a:rPr>
                            </m:ctrlPr>
                          </m:dPr>
                          <m:e>
                            <m:f>
                              <m:fPr>
                                <m:ctrlPr>
                                  <a:rPr lang="de-DE" sz="1600" i="1">
                                    <a:latin typeface="Cambria Math" panose="02040503050406030204" pitchFamily="18" charset="0"/>
                                    <a:sym typeface="Wingdings" panose="05000000000000000000" pitchFamily="2" charset="2"/>
                                  </a:rPr>
                                </m:ctrlPr>
                              </m:fPr>
                              <m:num>
                                <m:r>
                                  <a:rPr lang="de-DE" sz="1600" i="1">
                                    <a:latin typeface="Cambria Math" panose="02040503050406030204" pitchFamily="18" charset="0"/>
                                    <a:sym typeface="Wingdings" panose="05000000000000000000" pitchFamily="2" charset="2"/>
                                  </a:rPr>
                                  <m:t>𝛼</m:t>
                                </m:r>
                              </m:num>
                              <m:den>
                                <m:r>
                                  <a:rPr lang="de-DE" sz="1600" i="1">
                                    <a:latin typeface="Cambria Math" panose="02040503050406030204" pitchFamily="18" charset="0"/>
                                    <a:sym typeface="Wingdings" panose="05000000000000000000" pitchFamily="2" charset="2"/>
                                  </a:rPr>
                                  <m:t>2</m:t>
                                </m:r>
                              </m:den>
                            </m:f>
                          </m:e>
                        </m:d>
                      </m:sub>
                    </m:sSub>
                    <m:rad>
                      <m:radPr>
                        <m:degHide m:val="on"/>
                        <m:ctrlPr>
                          <a:rPr lang="de-DE" sz="1600" b="0" i="1" smtClean="0">
                            <a:latin typeface="Cambria Math" panose="02040503050406030204" pitchFamily="18" charset="0"/>
                            <a:sym typeface="Wingdings" panose="05000000000000000000" pitchFamily="2" charset="2"/>
                          </a:rPr>
                        </m:ctrlPr>
                      </m:radPr>
                      <m:deg/>
                      <m:e>
                        <m:f>
                          <m:fPr>
                            <m:ctrlPr>
                              <a:rPr lang="de-DE" sz="1600" b="0" i="1" smtClean="0">
                                <a:latin typeface="Cambria Math" panose="02040503050406030204" pitchFamily="18" charset="0"/>
                                <a:sym typeface="Wingdings" panose="05000000000000000000" pitchFamily="2" charset="2"/>
                              </a:rPr>
                            </m:ctrlPr>
                          </m:fPr>
                          <m:num>
                            <m:acc>
                              <m:accPr>
                                <m:chr m:val="̂"/>
                                <m:ctrlPr>
                                  <a:rPr lang="de-DE" sz="1600" i="1">
                                    <a:latin typeface="Cambria Math" panose="02040503050406030204" pitchFamily="18" charset="0"/>
                                    <a:sym typeface="Wingdings" panose="05000000000000000000" pitchFamily="2" charset="2"/>
                                  </a:rPr>
                                </m:ctrlPr>
                              </m:accPr>
                              <m:e>
                                <m:r>
                                  <a:rPr lang="de-DE" sz="1600" i="1">
                                    <a:latin typeface="Cambria Math" panose="02040503050406030204" pitchFamily="18" charset="0"/>
                                    <a:sym typeface="Wingdings" panose="05000000000000000000" pitchFamily="2" charset="2"/>
                                  </a:rPr>
                                  <m:t>𝑝</m:t>
                                </m:r>
                              </m:e>
                            </m:acc>
                            <m:d>
                              <m:dPr>
                                <m:ctrlPr>
                                  <a:rPr lang="de-DE" sz="1600" i="1">
                                    <a:latin typeface="Cambria Math" panose="02040503050406030204" pitchFamily="18" charset="0"/>
                                    <a:sym typeface="Wingdings" panose="05000000000000000000" pitchFamily="2" charset="2"/>
                                  </a:rPr>
                                </m:ctrlPr>
                              </m:dPr>
                              <m:e>
                                <m:r>
                                  <a:rPr lang="de-DE" sz="1600" i="1">
                                    <a:latin typeface="Cambria Math" panose="02040503050406030204" pitchFamily="18" charset="0"/>
                                    <a:sym typeface="Wingdings" panose="05000000000000000000" pitchFamily="2" charset="2"/>
                                  </a:rPr>
                                  <m:t>1−</m:t>
                                </m:r>
                                <m:acc>
                                  <m:accPr>
                                    <m:chr m:val="̂"/>
                                    <m:ctrlPr>
                                      <a:rPr lang="de-DE" sz="1600" i="1">
                                        <a:latin typeface="Cambria Math" panose="02040503050406030204" pitchFamily="18" charset="0"/>
                                        <a:sym typeface="Wingdings" panose="05000000000000000000" pitchFamily="2" charset="2"/>
                                      </a:rPr>
                                    </m:ctrlPr>
                                  </m:accPr>
                                  <m:e>
                                    <m:r>
                                      <a:rPr lang="de-DE" sz="1600" i="1">
                                        <a:latin typeface="Cambria Math" panose="02040503050406030204" pitchFamily="18" charset="0"/>
                                        <a:sym typeface="Wingdings" panose="05000000000000000000" pitchFamily="2" charset="2"/>
                                      </a:rPr>
                                      <m:t>𝑝</m:t>
                                    </m:r>
                                  </m:e>
                                </m:acc>
                              </m:e>
                            </m:d>
                          </m:num>
                          <m:den>
                            <m:r>
                              <a:rPr lang="de-DE" sz="1600" b="0" i="1" smtClean="0">
                                <a:latin typeface="Cambria Math" panose="02040503050406030204" pitchFamily="18" charset="0"/>
                                <a:sym typeface="Wingdings" panose="05000000000000000000" pitchFamily="2" charset="2"/>
                              </a:rPr>
                              <m:t>𝑛</m:t>
                            </m:r>
                          </m:den>
                        </m:f>
                      </m:e>
                    </m:rad>
                    <m:r>
                      <a:rPr lang="de-DE" sz="1600" b="0" i="1" smtClean="0">
                        <a:latin typeface="Cambria Math" panose="02040503050406030204" pitchFamily="18" charset="0"/>
                        <a:sym typeface="Wingdings" panose="05000000000000000000" pitchFamily="2" charset="2"/>
                      </a:rPr>
                      <m:t>,</m:t>
                    </m:r>
                    <m:sSub>
                      <m:sSubPr>
                        <m:ctrlPr>
                          <a:rPr lang="de-DE" sz="1600" i="1">
                            <a:latin typeface="Cambria Math" panose="02040503050406030204" pitchFamily="18" charset="0"/>
                            <a:sym typeface="Wingdings" panose="05000000000000000000" pitchFamily="2" charset="2"/>
                          </a:rPr>
                        </m:ctrlPr>
                      </m:sSubPr>
                      <m:e>
                        <m:acc>
                          <m:accPr>
                            <m:chr m:val="̂"/>
                            <m:ctrlPr>
                              <a:rPr lang="de-DE" sz="1600" i="1">
                                <a:latin typeface="Cambria Math" panose="02040503050406030204" pitchFamily="18" charset="0"/>
                                <a:sym typeface="Wingdings" panose="05000000000000000000" pitchFamily="2" charset="2"/>
                              </a:rPr>
                            </m:ctrlPr>
                          </m:accPr>
                          <m:e>
                            <m:r>
                              <a:rPr lang="de-DE" sz="1600" i="1">
                                <a:latin typeface="Cambria Math" panose="02040503050406030204" pitchFamily="18" charset="0"/>
                                <a:sym typeface="Wingdings" panose="05000000000000000000" pitchFamily="2" charset="2"/>
                              </a:rPr>
                              <m:t>𝑝</m:t>
                            </m:r>
                          </m:e>
                        </m:acc>
                        <m:r>
                          <a:rPr lang="de-DE" sz="1600" b="0" i="1" smtClean="0">
                            <a:latin typeface="Cambria Math" panose="02040503050406030204" pitchFamily="18" charset="0"/>
                            <a:sym typeface="Wingdings" panose="05000000000000000000" pitchFamily="2" charset="2"/>
                          </a:rPr>
                          <m:t>+</m:t>
                        </m:r>
                        <m:r>
                          <a:rPr lang="de-DE" sz="1600" i="1">
                            <a:latin typeface="Cambria Math" panose="02040503050406030204" pitchFamily="18" charset="0"/>
                            <a:sym typeface="Wingdings" panose="05000000000000000000" pitchFamily="2" charset="2"/>
                          </a:rPr>
                          <m:t>𝑧</m:t>
                        </m:r>
                      </m:e>
                      <m:sub>
                        <m:d>
                          <m:dPr>
                            <m:begChr m:val="{"/>
                            <m:endChr m:val="}"/>
                            <m:ctrlPr>
                              <a:rPr lang="de-DE" sz="1600" i="1">
                                <a:latin typeface="Cambria Math" panose="02040503050406030204" pitchFamily="18" charset="0"/>
                                <a:sym typeface="Wingdings" panose="05000000000000000000" pitchFamily="2" charset="2"/>
                              </a:rPr>
                            </m:ctrlPr>
                          </m:dPr>
                          <m:e>
                            <m:f>
                              <m:fPr>
                                <m:ctrlPr>
                                  <a:rPr lang="de-DE" sz="1600" i="1">
                                    <a:latin typeface="Cambria Math" panose="02040503050406030204" pitchFamily="18" charset="0"/>
                                    <a:sym typeface="Wingdings" panose="05000000000000000000" pitchFamily="2" charset="2"/>
                                  </a:rPr>
                                </m:ctrlPr>
                              </m:fPr>
                              <m:num>
                                <m:r>
                                  <a:rPr lang="de-DE" sz="1600" i="1">
                                    <a:latin typeface="Cambria Math" panose="02040503050406030204" pitchFamily="18" charset="0"/>
                                    <a:sym typeface="Wingdings" panose="05000000000000000000" pitchFamily="2" charset="2"/>
                                  </a:rPr>
                                  <m:t>𝛼</m:t>
                                </m:r>
                              </m:num>
                              <m:den>
                                <m:r>
                                  <a:rPr lang="de-DE" sz="1600" i="1">
                                    <a:latin typeface="Cambria Math" panose="02040503050406030204" pitchFamily="18" charset="0"/>
                                    <a:sym typeface="Wingdings" panose="05000000000000000000" pitchFamily="2" charset="2"/>
                                  </a:rPr>
                                  <m:t>2</m:t>
                                </m:r>
                              </m:den>
                            </m:f>
                          </m:e>
                        </m:d>
                      </m:sub>
                    </m:sSub>
                    <m:rad>
                      <m:radPr>
                        <m:degHide m:val="on"/>
                        <m:ctrlPr>
                          <a:rPr lang="de-DE" sz="1600" i="1">
                            <a:latin typeface="Cambria Math" panose="02040503050406030204" pitchFamily="18" charset="0"/>
                            <a:sym typeface="Wingdings" panose="05000000000000000000" pitchFamily="2" charset="2"/>
                          </a:rPr>
                        </m:ctrlPr>
                      </m:radPr>
                      <m:deg/>
                      <m:e>
                        <m:f>
                          <m:fPr>
                            <m:ctrlPr>
                              <a:rPr lang="de-DE" sz="1600" i="1">
                                <a:latin typeface="Cambria Math" panose="02040503050406030204" pitchFamily="18" charset="0"/>
                                <a:sym typeface="Wingdings" panose="05000000000000000000" pitchFamily="2" charset="2"/>
                              </a:rPr>
                            </m:ctrlPr>
                          </m:fPr>
                          <m:num>
                            <m:acc>
                              <m:accPr>
                                <m:chr m:val="̂"/>
                                <m:ctrlPr>
                                  <a:rPr lang="de-DE" sz="1600" i="1">
                                    <a:latin typeface="Cambria Math" panose="02040503050406030204" pitchFamily="18" charset="0"/>
                                    <a:sym typeface="Wingdings" panose="05000000000000000000" pitchFamily="2" charset="2"/>
                                  </a:rPr>
                                </m:ctrlPr>
                              </m:accPr>
                              <m:e>
                                <m:r>
                                  <a:rPr lang="de-DE" sz="1600" i="1">
                                    <a:latin typeface="Cambria Math" panose="02040503050406030204" pitchFamily="18" charset="0"/>
                                    <a:sym typeface="Wingdings" panose="05000000000000000000" pitchFamily="2" charset="2"/>
                                  </a:rPr>
                                  <m:t>𝑝</m:t>
                                </m:r>
                              </m:e>
                            </m:acc>
                            <m:d>
                              <m:dPr>
                                <m:ctrlPr>
                                  <a:rPr lang="de-DE" sz="1600" i="1">
                                    <a:latin typeface="Cambria Math" panose="02040503050406030204" pitchFamily="18" charset="0"/>
                                    <a:sym typeface="Wingdings" panose="05000000000000000000" pitchFamily="2" charset="2"/>
                                  </a:rPr>
                                </m:ctrlPr>
                              </m:dPr>
                              <m:e>
                                <m:r>
                                  <a:rPr lang="de-DE" sz="1600" i="1">
                                    <a:latin typeface="Cambria Math" panose="02040503050406030204" pitchFamily="18" charset="0"/>
                                    <a:sym typeface="Wingdings" panose="05000000000000000000" pitchFamily="2" charset="2"/>
                                  </a:rPr>
                                  <m:t>1−</m:t>
                                </m:r>
                                <m:acc>
                                  <m:accPr>
                                    <m:chr m:val="̂"/>
                                    <m:ctrlPr>
                                      <a:rPr lang="de-DE" sz="1600" i="1">
                                        <a:latin typeface="Cambria Math" panose="02040503050406030204" pitchFamily="18" charset="0"/>
                                        <a:sym typeface="Wingdings" panose="05000000000000000000" pitchFamily="2" charset="2"/>
                                      </a:rPr>
                                    </m:ctrlPr>
                                  </m:accPr>
                                  <m:e>
                                    <m:r>
                                      <a:rPr lang="de-DE" sz="1600" i="1">
                                        <a:latin typeface="Cambria Math" panose="02040503050406030204" pitchFamily="18" charset="0"/>
                                        <a:sym typeface="Wingdings" panose="05000000000000000000" pitchFamily="2" charset="2"/>
                                      </a:rPr>
                                      <m:t>𝑝</m:t>
                                    </m:r>
                                  </m:e>
                                </m:acc>
                              </m:e>
                            </m:d>
                          </m:num>
                          <m:den>
                            <m:r>
                              <a:rPr lang="de-DE" sz="1600" i="1">
                                <a:latin typeface="Cambria Math" panose="02040503050406030204" pitchFamily="18" charset="0"/>
                                <a:sym typeface="Wingdings" panose="05000000000000000000" pitchFamily="2" charset="2"/>
                              </a:rPr>
                              <m:t>𝑛</m:t>
                            </m:r>
                          </m:den>
                        </m:f>
                      </m:e>
                    </m:rad>
                    <m:r>
                      <a:rPr lang="de-DE" sz="1600" b="0" i="1" smtClean="0">
                        <a:latin typeface="Cambria Math" panose="02040503050406030204" pitchFamily="18" charset="0"/>
                        <a:sym typeface="Wingdings" panose="05000000000000000000" pitchFamily="2" charset="2"/>
                      </a:rPr>
                      <m:t>]</m:t>
                    </m:r>
                  </m:oMath>
                </a14:m>
                <a:endParaRPr lang="de-DE" sz="1600" dirty="0" smtClean="0">
                  <a:sym typeface="Wingdings" panose="05000000000000000000" pitchFamily="2" charset="2"/>
                </a:endParaRPr>
              </a:p>
              <a:p>
                <a:pPr lvl="1"/>
                <a:r>
                  <a:rPr lang="en-US" sz="1600" dirty="0" smtClean="0"/>
                  <a:t>Where </a:t>
                </a:r>
                <a14:m>
                  <m:oMath xmlns:m="http://schemas.openxmlformats.org/officeDocument/2006/math">
                    <m:sSub>
                      <m:sSubPr>
                        <m:ctrlPr>
                          <a:rPr lang="de-DE" sz="1600" i="1">
                            <a:latin typeface="Cambria Math" panose="02040503050406030204" pitchFamily="18" charset="0"/>
                            <a:sym typeface="Wingdings" panose="05000000000000000000" pitchFamily="2" charset="2"/>
                          </a:rPr>
                        </m:ctrlPr>
                      </m:sSubPr>
                      <m:e>
                        <m:r>
                          <a:rPr lang="de-DE" sz="1600" i="1">
                            <a:latin typeface="Cambria Math" panose="02040503050406030204" pitchFamily="18" charset="0"/>
                            <a:sym typeface="Wingdings" panose="05000000000000000000" pitchFamily="2" charset="2"/>
                          </a:rPr>
                          <m:t>𝑧</m:t>
                        </m:r>
                      </m:e>
                      <m:sub>
                        <m:d>
                          <m:dPr>
                            <m:begChr m:val="{"/>
                            <m:endChr m:val="}"/>
                            <m:ctrlPr>
                              <a:rPr lang="de-DE" sz="1600" i="1">
                                <a:latin typeface="Cambria Math" panose="02040503050406030204" pitchFamily="18" charset="0"/>
                                <a:sym typeface="Wingdings" panose="05000000000000000000" pitchFamily="2" charset="2"/>
                              </a:rPr>
                            </m:ctrlPr>
                          </m:dPr>
                          <m:e>
                            <m:f>
                              <m:fPr>
                                <m:ctrlPr>
                                  <a:rPr lang="de-DE" sz="1600" i="1">
                                    <a:latin typeface="Cambria Math" panose="02040503050406030204" pitchFamily="18" charset="0"/>
                                    <a:sym typeface="Wingdings" panose="05000000000000000000" pitchFamily="2" charset="2"/>
                                  </a:rPr>
                                </m:ctrlPr>
                              </m:fPr>
                              <m:num>
                                <m:r>
                                  <a:rPr lang="de-DE" sz="1600" i="1">
                                    <a:latin typeface="Cambria Math" panose="02040503050406030204" pitchFamily="18" charset="0"/>
                                    <a:sym typeface="Wingdings" panose="05000000000000000000" pitchFamily="2" charset="2"/>
                                  </a:rPr>
                                  <m:t>𝛼</m:t>
                                </m:r>
                              </m:num>
                              <m:den>
                                <m:r>
                                  <a:rPr lang="de-DE" sz="1600" i="1">
                                    <a:latin typeface="Cambria Math" panose="02040503050406030204" pitchFamily="18" charset="0"/>
                                    <a:sym typeface="Wingdings" panose="05000000000000000000" pitchFamily="2" charset="2"/>
                                  </a:rPr>
                                  <m:t>2</m:t>
                                </m:r>
                              </m:den>
                            </m:f>
                          </m:e>
                        </m:d>
                      </m:sub>
                    </m:sSub>
                  </m:oMath>
                </a14:m>
                <a:r>
                  <a:rPr lang="en-US" sz="1600" dirty="0" smtClean="0"/>
                  <a:t> is the </a:t>
                </a:r>
                <a14:m>
                  <m:oMath xmlns:m="http://schemas.openxmlformats.org/officeDocument/2006/math">
                    <m:r>
                      <a:rPr lang="de-DE" sz="1600" b="0" i="1" smtClean="0">
                        <a:latin typeface="Cambria Math" panose="02040503050406030204" pitchFamily="18" charset="0"/>
                      </a:rPr>
                      <m:t>100</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1−</m:t>
                        </m:r>
                        <m:f>
                          <m:fPr>
                            <m:ctrlPr>
                              <a:rPr lang="de-DE" sz="1600" i="1">
                                <a:latin typeface="Cambria Math" panose="02040503050406030204" pitchFamily="18" charset="0"/>
                                <a:sym typeface="Wingdings" panose="05000000000000000000" pitchFamily="2" charset="2"/>
                              </a:rPr>
                            </m:ctrlPr>
                          </m:fPr>
                          <m:num>
                            <m:r>
                              <a:rPr lang="de-DE" sz="1600" i="1">
                                <a:latin typeface="Cambria Math" panose="02040503050406030204" pitchFamily="18" charset="0"/>
                                <a:sym typeface="Wingdings" panose="05000000000000000000" pitchFamily="2" charset="2"/>
                              </a:rPr>
                              <m:t>𝛼</m:t>
                            </m:r>
                          </m:num>
                          <m:den>
                            <m:r>
                              <a:rPr lang="de-DE" sz="1600" i="1">
                                <a:latin typeface="Cambria Math" panose="02040503050406030204" pitchFamily="18" charset="0"/>
                                <a:sym typeface="Wingdings" panose="05000000000000000000" pitchFamily="2" charset="2"/>
                              </a:rPr>
                              <m:t>2</m:t>
                            </m:r>
                          </m:den>
                        </m:f>
                      </m:e>
                    </m:d>
                  </m:oMath>
                </a14:m>
                <a:r>
                  <a:rPr lang="en-US" sz="1600" dirty="0" smtClean="0"/>
                  <a:t> percentile </a:t>
                </a:r>
                <a:r>
                  <a:rPr lang="en-US" sz="1600" dirty="0"/>
                  <a:t>of the standard normal </a:t>
                </a:r>
                <a:r>
                  <a:rPr lang="en-US" sz="1600" dirty="0" smtClean="0"/>
                  <a:t>distribution.</a:t>
                </a:r>
                <a:endParaRPr lang="de-DE" sz="1600"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At a </a:t>
                </a:r>
                <a:r>
                  <a:rPr lang="de-DE" dirty="0" err="1" smtClean="0">
                    <a:sym typeface="Wingdings" panose="05000000000000000000" pitchFamily="2" charset="2"/>
                  </a:rPr>
                  <a:t>significance</a:t>
                </a:r>
                <a:r>
                  <a:rPr lang="de-DE" dirty="0" smtClean="0">
                    <a:sym typeface="Wingdings" panose="05000000000000000000" pitchFamily="2" charset="2"/>
                  </a:rPr>
                  <a:t> </a:t>
                </a:r>
                <a:r>
                  <a:rPr lang="de-DE" dirty="0" err="1" smtClean="0">
                    <a:sym typeface="Wingdings" panose="05000000000000000000" pitchFamily="2" charset="2"/>
                  </a:rPr>
                  <a:t>level</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𝛼</m:t>
                    </m:r>
                    <m:r>
                      <a:rPr lang="de-DE" b="0" i="1" smtClean="0">
                        <a:latin typeface="Cambria Math" panose="02040503050406030204" pitchFamily="18" charset="0"/>
                        <a:sym typeface="Wingdings" panose="05000000000000000000" pitchFamily="2" charset="2"/>
                      </a:rPr>
                      <m:t>=0.05</m:t>
                    </m:r>
                  </m:oMath>
                </a14:m>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true</a:t>
                </a:r>
                <a:r>
                  <a:rPr lang="de-DE" dirty="0" smtClean="0">
                    <a:sym typeface="Wingdings" panose="05000000000000000000" pitchFamily="2" charset="2"/>
                  </a:rPr>
                  <a:t> </a:t>
                </a:r>
                <a:r>
                  <a:rPr lang="de-DE" dirty="0" err="1" smtClean="0">
                    <a:sym typeface="Wingdings" panose="05000000000000000000" pitchFamily="2" charset="2"/>
                  </a:rPr>
                  <a:t>probability</a:t>
                </a:r>
                <a:r>
                  <a:rPr lang="de-DE" dirty="0" smtClean="0">
                    <a:sym typeface="Wingdings" panose="05000000000000000000" pitchFamily="2" charset="2"/>
                  </a:rPr>
                  <a:t> </a:t>
                </a:r>
                <a14:m>
                  <m:oMath xmlns:m="http://schemas.openxmlformats.org/officeDocument/2006/math">
                    <m:r>
                      <m:rPr>
                        <m:sty m:val="p"/>
                      </m:rPr>
                      <a:rPr lang="de-DE">
                        <a:latin typeface="Cambria Math" panose="02040503050406030204" pitchFamily="18" charset="0"/>
                      </a:rPr>
                      <m:t>P</m:t>
                    </m:r>
                    <m:r>
                      <a:rPr lang="de-DE">
                        <a:latin typeface="Cambria Math" panose="02040503050406030204" pitchFamily="18" charset="0"/>
                      </a:rPr>
                      <m:t>(</m:t>
                    </m:r>
                    <m:r>
                      <a:rPr lang="de-DE">
                        <a:latin typeface="Cambria Math" panose="02040503050406030204" pitchFamily="18" charset="0"/>
                      </a:rPr>
                      <m:t>𝑅𝑄</m:t>
                    </m:r>
                    <m:d>
                      <m:dPr>
                        <m:ctrlPr>
                          <a:rPr lang="de-DE" i="1">
                            <a:latin typeface="Cambria Math" panose="02040503050406030204" pitchFamily="18" charset="0"/>
                          </a:rPr>
                        </m:ctrlPr>
                      </m:dPr>
                      <m:e>
                        <m:r>
                          <a:rPr lang="de-DE">
                            <a:latin typeface="Cambria Math" panose="02040503050406030204" pitchFamily="18" charset="0"/>
                          </a:rPr>
                          <m:t>𝐷</m:t>
                        </m:r>
                        <m:r>
                          <a:rPr lang="de-DE">
                            <a:latin typeface="Cambria Math" panose="02040503050406030204" pitchFamily="18" charset="0"/>
                          </a:rPr>
                          <m:t>,</m:t>
                        </m:r>
                        <m:r>
                          <a:rPr lang="de-DE">
                            <a:latin typeface="Cambria Math" panose="02040503050406030204" pitchFamily="18" charset="0"/>
                          </a:rPr>
                          <m:t>𝜖</m:t>
                        </m:r>
                        <m:r>
                          <a:rPr lang="de-DE">
                            <a:latin typeface="Cambria Math" panose="02040503050406030204" pitchFamily="18" charset="0"/>
                          </a:rPr>
                          <m:t>,</m:t>
                        </m:r>
                        <m:r>
                          <a:rPr lang="de-DE">
                            <a:latin typeface="Cambria Math" panose="02040503050406030204" pitchFamily="18" charset="0"/>
                          </a:rPr>
                          <m:t>𝑞</m:t>
                        </m:r>
                      </m:e>
                    </m:d>
                    <m:r>
                      <a:rPr lang="de-DE">
                        <a:latin typeface="Cambria Math" panose="02040503050406030204" pitchFamily="18" charset="0"/>
                      </a:rPr>
                      <m:t>=1)</m:t>
                    </m:r>
                  </m:oMath>
                </a14:m>
                <a:r>
                  <a:rPr lang="de-DE" dirty="0"/>
                  <a:t> </a:t>
                </a:r>
                <a:r>
                  <a:rPr lang="de-DE" dirty="0" err="1"/>
                  <a:t>is</a:t>
                </a:r>
                <a:r>
                  <a:rPr lang="de-DE" dirty="0"/>
                  <a:t> in </a:t>
                </a:r>
                <a:r>
                  <a:rPr lang="de-DE" dirty="0" err="1"/>
                  <a:t>the</a:t>
                </a:r>
                <a:r>
                  <a:rPr lang="de-DE" dirty="0"/>
                  <a:t> </a:t>
                </a:r>
                <a:r>
                  <a:rPr lang="de-DE" dirty="0" err="1"/>
                  <a:t>interval</a:t>
                </a:r>
                <a:r>
                  <a:rPr lang="de-DE" dirty="0"/>
                  <a:t> [</a:t>
                </a:r>
                <a:r>
                  <a:rPr lang="de-DE" dirty="0" smtClean="0"/>
                  <a:t>0.442, 0.638].</a:t>
                </a:r>
              </a:p>
              <a:p>
                <a:pPr marL="285750" indent="-285750">
                  <a:buFont typeface="Wingdings" panose="05000000000000000000" pitchFamily="2" charset="2"/>
                  <a:buChar char="Ø"/>
                </a:pPr>
                <a:r>
                  <a:rPr lang="de-DE" dirty="0" smtClean="0"/>
                  <a:t>True </a:t>
                </a:r>
                <a:r>
                  <a:rPr lang="de-DE" dirty="0" err="1" smtClean="0"/>
                  <a:t>probability</a:t>
                </a:r>
                <a:r>
                  <a:rPr lang="de-DE" dirty="0" smtClean="0"/>
                  <a:t> </a:t>
                </a:r>
                <a14:m>
                  <m:oMath xmlns:m="http://schemas.openxmlformats.org/officeDocument/2006/math">
                    <m:r>
                      <a:rPr lang="de-DE" i="1">
                        <a:latin typeface="Cambria Math" panose="02040503050406030204" pitchFamily="18" charset="0"/>
                      </a:rPr>
                      <m:t>𝑃</m:t>
                    </m:r>
                    <m:r>
                      <a:rPr lang="de-DE">
                        <a:latin typeface="Cambria Math" panose="02040503050406030204" pitchFamily="18" charset="0"/>
                      </a:rPr>
                      <m:t>(</m:t>
                    </m:r>
                    <m:r>
                      <a:rPr lang="de-DE" i="1">
                        <a:latin typeface="Cambria Math" panose="02040503050406030204" pitchFamily="18" charset="0"/>
                      </a:rPr>
                      <m:t>𝑅𝑄</m:t>
                    </m:r>
                    <m:d>
                      <m:dPr>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𝜖</m:t>
                        </m:r>
                        <m:r>
                          <a:rPr lang="de-DE" i="1">
                            <a:latin typeface="Cambria Math" panose="02040503050406030204" pitchFamily="18" charset="0"/>
                          </a:rPr>
                          <m:t>,</m:t>
                        </m:r>
                        <m:r>
                          <a:rPr lang="de-DE" i="1">
                            <a:latin typeface="Cambria Math" panose="02040503050406030204" pitchFamily="18" charset="0"/>
                          </a:rPr>
                          <m:t>𝑞</m:t>
                        </m:r>
                      </m:e>
                    </m:d>
                    <m:r>
                      <a:rPr lang="de-DE" i="1">
                        <a:latin typeface="Cambria Math" panose="02040503050406030204" pitchFamily="18" charset="0"/>
                      </a:rPr>
                      <m:t>=1)=0.472;</m:t>
                    </m:r>
                  </m:oMath>
                </a14:m>
                <a:endParaRPr lang="de-DE" dirty="0"/>
              </a:p>
              <a:p>
                <a:endParaRPr lang="de-DE" dirty="0"/>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lvl="1"/>
                <a:endParaRPr lang="de-DE" dirty="0" smtClean="0">
                  <a:latin typeface="Cambria Math" panose="02040503050406030204" pitchFamily="18" charset="0"/>
                  <a:sym typeface="Wingdings" panose="05000000000000000000" pitchFamily="2" charset="2"/>
                </a:endParaRPr>
              </a:p>
              <a:p>
                <a:pPr lvl="1"/>
                <a:endParaRPr lang="de-DE" dirty="0"/>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p:txBody>
          </p:sp>
        </mc:Choice>
        <mc:Fallback xmlns="">
          <p:sp>
            <p:nvSpPr>
              <p:cNvPr id="66" name="Textfeld 65"/>
              <p:cNvSpPr txBox="1">
                <a:spLocks noRot="1" noChangeAspect="1" noMove="1" noResize="1" noEditPoints="1" noAdjustHandles="1" noChangeArrowheads="1" noChangeShapeType="1" noTextEdit="1"/>
              </p:cNvSpPr>
              <p:nvPr/>
            </p:nvSpPr>
            <p:spPr>
              <a:xfrm>
                <a:off x="1259632" y="1037343"/>
                <a:ext cx="5832648" cy="5109669"/>
              </a:xfrm>
              <a:prstGeom prst="rect">
                <a:avLst/>
              </a:prstGeom>
              <a:blipFill rotWithShape="0">
                <a:blip r:embed="rId3"/>
                <a:stretch>
                  <a:fillRect l="-314"/>
                </a:stretch>
              </a:blipFill>
            </p:spPr>
            <p:txBody>
              <a:bodyPr/>
              <a:lstStyle/>
              <a:p>
                <a:r>
                  <a:rPr lang="de-DE">
                    <a:noFill/>
                  </a:rPr>
                  <a:t> </a:t>
                </a:r>
              </a:p>
            </p:txBody>
          </p:sp>
        </mc:Fallback>
      </mc:AlternateContent>
      <p:pic>
        <p:nvPicPr>
          <p:cNvPr id="21" name="Grafik 20"/>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19613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a:xfrm>
            <a:off x="1195389" y="1200150"/>
            <a:ext cx="7339012" cy="2955776"/>
          </a:xfrm>
        </p:spPr>
        <p:txBody>
          <a:bodyPr>
            <a:normAutofit fontScale="85000" lnSpcReduction="10000"/>
          </a:bodyPr>
          <a:lstStyle/>
          <a:p>
            <a:r>
              <a:rPr lang="en-US" dirty="0" smtClean="0"/>
              <a:t>Tutorial decomposed into three parts:</a:t>
            </a:r>
          </a:p>
          <a:p>
            <a:pPr lvl="1"/>
            <a:r>
              <a:rPr lang="en-US" dirty="0" smtClean="0"/>
              <a:t>Uncertain Spatial Data 					(Andreas </a:t>
            </a:r>
            <a:r>
              <a:rPr lang="en-US" dirty="0" err="1" smtClean="0"/>
              <a:t>Züfle</a:t>
            </a:r>
            <a:r>
              <a:rPr lang="en-US" dirty="0" smtClean="0"/>
              <a:t>)</a:t>
            </a:r>
          </a:p>
          <a:p>
            <a:pPr lvl="1"/>
            <a:r>
              <a:rPr lang="de-DE" dirty="0" err="1" smtClean="0"/>
              <a:t>Uncertain</a:t>
            </a:r>
            <a:r>
              <a:rPr lang="de-DE" dirty="0" smtClean="0"/>
              <a:t> </a:t>
            </a:r>
            <a:r>
              <a:rPr lang="de-DE" dirty="0" err="1" smtClean="0"/>
              <a:t>Spatio</a:t>
            </a:r>
            <a:r>
              <a:rPr lang="de-DE" dirty="0" smtClean="0"/>
              <a:t>-Temporal Data (</a:t>
            </a:r>
            <a:r>
              <a:rPr lang="de-DE" dirty="0" err="1" smtClean="0"/>
              <a:t>Geometric</a:t>
            </a:r>
            <a:r>
              <a:rPr lang="de-DE" dirty="0" smtClean="0"/>
              <a:t> Approach)	</a:t>
            </a:r>
            <a:r>
              <a:rPr lang="en-US" dirty="0" smtClean="0"/>
              <a:t>(</a:t>
            </a:r>
            <a:r>
              <a:rPr lang="en-US" dirty="0" err="1" smtClean="0"/>
              <a:t>Goce</a:t>
            </a:r>
            <a:r>
              <a:rPr lang="en-US" dirty="0" smtClean="0"/>
              <a:t> </a:t>
            </a:r>
            <a:r>
              <a:rPr lang="en-US" dirty="0" err="1" smtClean="0"/>
              <a:t>Trajcevski</a:t>
            </a:r>
            <a:r>
              <a:rPr lang="en-US" dirty="0" smtClean="0"/>
              <a:t>)</a:t>
            </a:r>
            <a:endParaRPr lang="de-DE" dirty="0" smtClean="0"/>
          </a:p>
          <a:p>
            <a:pPr lvl="1"/>
            <a:r>
              <a:rPr lang="de-DE" dirty="0" err="1" smtClean="0"/>
              <a:t>Uncertain</a:t>
            </a:r>
            <a:r>
              <a:rPr lang="de-DE" dirty="0" smtClean="0"/>
              <a:t> </a:t>
            </a:r>
            <a:r>
              <a:rPr lang="de-DE" dirty="0" err="1" smtClean="0"/>
              <a:t>Spatio</a:t>
            </a:r>
            <a:r>
              <a:rPr lang="de-DE" dirty="0" smtClean="0"/>
              <a:t>-Temporal Data (</a:t>
            </a:r>
            <a:r>
              <a:rPr lang="de-DE" dirty="0" err="1" smtClean="0"/>
              <a:t>Probabilistic</a:t>
            </a:r>
            <a:r>
              <a:rPr lang="de-DE" dirty="0" smtClean="0"/>
              <a:t> Approach)	</a:t>
            </a:r>
            <a:r>
              <a:rPr lang="en-US" dirty="0" smtClean="0"/>
              <a:t>(Tobias </a:t>
            </a:r>
            <a:r>
              <a:rPr lang="en-US" dirty="0" err="1" smtClean="0"/>
              <a:t>Emrich</a:t>
            </a:r>
            <a:r>
              <a:rPr lang="en-US" dirty="0" smtClean="0"/>
              <a:t>)</a:t>
            </a:r>
          </a:p>
          <a:p>
            <a:r>
              <a:rPr lang="en-US" dirty="0" smtClean="0"/>
              <a:t>Please feel free to ask questions at any time during the </a:t>
            </a:r>
            <a:r>
              <a:rPr lang="de-DE" dirty="0" err="1" smtClean="0"/>
              <a:t>presentation</a:t>
            </a:r>
            <a:r>
              <a:rPr lang="de-DE" dirty="0" smtClean="0"/>
              <a:t>.</a:t>
            </a:r>
          </a:p>
          <a:p>
            <a:r>
              <a:rPr lang="de-DE" dirty="0" smtClean="0"/>
              <a:t> </a:t>
            </a:r>
            <a:r>
              <a:rPr lang="en-US" dirty="0" smtClean="0"/>
              <a:t>The latest version of these slides will be made available </a:t>
            </a:r>
            <a:r>
              <a:rPr lang="de-DE" dirty="0" err="1" smtClean="0"/>
              <a:t>within</a:t>
            </a:r>
            <a:r>
              <a:rPr lang="de-DE" dirty="0" smtClean="0"/>
              <a:t> </a:t>
            </a:r>
            <a:r>
              <a:rPr lang="de-DE" dirty="0" err="1" smtClean="0"/>
              <a:t>the</a:t>
            </a:r>
            <a:r>
              <a:rPr lang="de-DE" dirty="0" smtClean="0"/>
              <a:t> </a:t>
            </a:r>
            <a:r>
              <a:rPr lang="de-DE" dirty="0" err="1" smtClean="0"/>
              <a:t>next</a:t>
            </a:r>
            <a:r>
              <a:rPr lang="de-DE" dirty="0" smtClean="0"/>
              <a:t> </a:t>
            </a:r>
            <a:r>
              <a:rPr lang="de-DE" dirty="0" err="1" smtClean="0"/>
              <a:t>week</a:t>
            </a:r>
            <a:r>
              <a:rPr lang="de-DE" dirty="0" smtClean="0"/>
              <a:t>:</a:t>
            </a:r>
          </a:p>
          <a:p>
            <a:pPr>
              <a:buNone/>
            </a:pPr>
            <a:r>
              <a:rPr lang="de-DE" dirty="0" smtClean="0"/>
              <a:t>	http://www.dbs.ifi.lmu.de/~zuefle</a:t>
            </a:r>
          </a:p>
          <a:p>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5</a:t>
            </a:fld>
            <a:endParaRPr lang="de-DE"/>
          </a:p>
        </p:txBody>
      </p:sp>
      <p:sp>
        <p:nvSpPr>
          <p:cNvPr id="5" name="Rechteck 4"/>
          <p:cNvSpPr/>
          <p:nvPr/>
        </p:nvSpPr>
        <p:spPr>
          <a:xfrm>
            <a:off x="455512" y="554390"/>
            <a:ext cx="504056" cy="433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387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50</a:t>
            </a:fld>
            <a:endParaRPr lang="de-DE"/>
          </a:p>
        </p:txBody>
      </p:sp>
      <p:sp>
        <p:nvSpPr>
          <p:cNvPr id="3" name="Titel 2"/>
          <p:cNvSpPr>
            <a:spLocks noGrp="1"/>
          </p:cNvSpPr>
          <p:nvPr>
            <p:ph type="title"/>
          </p:nvPr>
        </p:nvSpPr>
        <p:spPr/>
        <p:txBody>
          <a:bodyPr>
            <a:normAutofit/>
          </a:bodyPr>
          <a:lstStyle/>
          <a:p>
            <a:r>
              <a:rPr lang="de-DE" sz="2400" dirty="0" err="1" smtClean="0"/>
              <a:t>Uncertain</a:t>
            </a:r>
            <a:r>
              <a:rPr lang="de-DE" sz="2400" dirty="0" smtClean="0"/>
              <a:t> </a:t>
            </a:r>
            <a:r>
              <a:rPr lang="de-DE" sz="2400" dirty="0" err="1" smtClean="0"/>
              <a:t>Spatial</a:t>
            </a:r>
            <a:r>
              <a:rPr lang="de-DE" sz="2400" dirty="0" smtClean="0"/>
              <a:t> Data Management: Summary</a:t>
            </a:r>
            <a:endParaRPr lang="de-DE" sz="2400" dirty="0"/>
          </a:p>
        </p:txBody>
      </p:sp>
      <p:sp>
        <p:nvSpPr>
          <p:cNvPr id="9" name="Textfeld 8"/>
          <p:cNvSpPr txBox="1"/>
          <p:nvPr/>
        </p:nvSpPr>
        <p:spPr>
          <a:xfrm>
            <a:off x="1407301" y="1419622"/>
            <a:ext cx="2520280" cy="523220"/>
          </a:xfrm>
          <a:prstGeom prst="rect">
            <a:avLst/>
          </a:prstGeom>
          <a:noFill/>
        </p:spPr>
        <p:txBody>
          <a:bodyPr wrap="square" rtlCol="0">
            <a:spAutoFit/>
          </a:bodyPr>
          <a:lstStyle/>
          <a:p>
            <a:endParaRPr lang="en-US" dirty="0" smtClean="0"/>
          </a:p>
          <a:p>
            <a:endParaRPr lang="de-DE" dirty="0"/>
          </a:p>
        </p:txBody>
      </p:sp>
      <p:sp>
        <p:nvSpPr>
          <p:cNvPr id="66" name="Textfeld 65"/>
          <p:cNvSpPr txBox="1"/>
          <p:nvPr/>
        </p:nvSpPr>
        <p:spPr>
          <a:xfrm>
            <a:off x="1259632" y="1037343"/>
            <a:ext cx="6624736" cy="5262979"/>
          </a:xfrm>
          <a:prstGeom prst="rect">
            <a:avLst/>
          </a:prstGeom>
          <a:noFill/>
        </p:spPr>
        <p:txBody>
          <a:bodyPr wrap="square" rtlCol="0">
            <a:spAutoFit/>
          </a:bodyPr>
          <a:lstStyle/>
          <a:p>
            <a:pPr marL="285750" indent="-285750">
              <a:buFont typeface="Wingdings" panose="05000000000000000000" pitchFamily="2" charset="2"/>
              <a:buChar char="Ø"/>
            </a:pPr>
            <a:endParaRPr lang="en-US"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Motivation</a:t>
            </a:r>
          </a:p>
          <a:p>
            <a:pPr marL="628696" lvl="1" indent="-285750">
              <a:buFont typeface="Wingdings" panose="05000000000000000000" pitchFamily="2" charset="2"/>
              <a:buChar char="Ø"/>
            </a:pPr>
            <a:r>
              <a:rPr lang="de-DE" dirty="0" err="1" smtClean="0">
                <a:sym typeface="Wingdings" panose="05000000000000000000" pitchFamily="2" charset="2"/>
              </a:rPr>
              <a:t>Flood</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geo-</a:t>
            </a:r>
            <a:r>
              <a:rPr lang="de-DE" dirty="0" err="1" smtClean="0">
                <a:sym typeface="Wingdings" panose="05000000000000000000" pitchFamily="2" charset="2"/>
              </a:rPr>
              <a:t>spatial</a:t>
            </a:r>
            <a:r>
              <a:rPr lang="de-DE" dirty="0" smtClean="0">
                <a:sym typeface="Wingdings" panose="05000000000000000000" pitchFamily="2" charset="2"/>
              </a:rPr>
              <a:t> </a:t>
            </a:r>
            <a:r>
              <a:rPr lang="de-DE" dirty="0" err="1" smtClean="0">
                <a:sym typeface="Wingdings" panose="05000000000000000000" pitchFamily="2" charset="2"/>
              </a:rPr>
              <a:t>data</a:t>
            </a:r>
            <a:endParaRPr lang="de-DE" dirty="0">
              <a:sym typeface="Wingdings" panose="05000000000000000000" pitchFamily="2" charset="2"/>
            </a:endParaRPr>
          </a:p>
          <a:p>
            <a:pPr marL="628696" lvl="1" indent="-285750">
              <a:buFont typeface="Wingdings" panose="05000000000000000000" pitchFamily="2" charset="2"/>
              <a:buChar char="Ø"/>
            </a:pPr>
            <a:r>
              <a:rPr lang="de-DE" dirty="0" err="1" smtClean="0">
                <a:sym typeface="Wingdings" panose="05000000000000000000" pitchFamily="2" charset="2"/>
              </a:rPr>
              <a:t>Enriched</a:t>
            </a:r>
            <a:r>
              <a:rPr lang="de-DE" dirty="0" smtClean="0">
                <a:sym typeface="Wingdings" panose="05000000000000000000" pitchFamily="2" charset="2"/>
              </a:rPr>
              <a:t> </a:t>
            </a:r>
            <a:r>
              <a:rPr lang="de-DE" dirty="0" err="1" smtClean="0">
                <a:sym typeface="Wingdings" panose="05000000000000000000" pitchFamily="2" charset="2"/>
              </a:rPr>
              <a:t>with</a:t>
            </a:r>
            <a:r>
              <a:rPr lang="de-DE" dirty="0" smtClean="0">
                <a:sym typeface="Wingdings" panose="05000000000000000000" pitchFamily="2" charset="2"/>
              </a:rPr>
              <a:t> additional </a:t>
            </a:r>
            <a:r>
              <a:rPr lang="de-DE" dirty="0" err="1" smtClean="0">
                <a:sym typeface="Wingdings" panose="05000000000000000000" pitchFamily="2" charset="2"/>
              </a:rPr>
              <a:t>contexts</a:t>
            </a:r>
            <a:r>
              <a:rPr lang="de-DE" dirty="0" smtClean="0">
                <a:sym typeface="Wingdings" panose="05000000000000000000" pitchFamily="2" charset="2"/>
              </a:rPr>
              <a:t> (</a:t>
            </a:r>
            <a:r>
              <a:rPr lang="de-DE" dirty="0" err="1" smtClean="0">
                <a:sym typeface="Wingdings" panose="05000000000000000000" pitchFamily="2" charset="2"/>
              </a:rPr>
              <a:t>text</a:t>
            </a:r>
            <a:r>
              <a:rPr lang="de-DE" dirty="0" smtClean="0">
                <a:sym typeface="Wingdings" panose="05000000000000000000" pitchFamily="2" charset="2"/>
              </a:rPr>
              <a:t>, </a:t>
            </a:r>
            <a:r>
              <a:rPr lang="de-DE" dirty="0" err="1" smtClean="0">
                <a:sym typeface="Wingdings" panose="05000000000000000000" pitchFamily="2" charset="2"/>
              </a:rPr>
              <a:t>social</a:t>
            </a:r>
            <a:r>
              <a:rPr lang="de-DE" dirty="0" smtClean="0">
                <a:sym typeface="Wingdings" panose="05000000000000000000" pitchFamily="2" charset="2"/>
              </a:rPr>
              <a:t>, </a:t>
            </a:r>
            <a:r>
              <a:rPr lang="de-DE" dirty="0" err="1" smtClean="0">
                <a:sym typeface="Wingdings" panose="05000000000000000000" pitchFamily="2" charset="2"/>
              </a:rPr>
              <a:t>multimedia</a:t>
            </a:r>
            <a:r>
              <a:rPr lang="de-DE" dirty="0" smtClean="0">
                <a:sym typeface="Wingdings" panose="05000000000000000000" pitchFamily="2" charset="2"/>
              </a:rPr>
              <a:t>)</a:t>
            </a:r>
          </a:p>
          <a:p>
            <a:pPr marL="628696" lvl="1" indent="-285750">
              <a:buFont typeface="Wingdings" panose="05000000000000000000" pitchFamily="2" charset="2"/>
              <a:buChar char="Ø"/>
            </a:pPr>
            <a:r>
              <a:rPr lang="de-DE" dirty="0" err="1" smtClean="0">
                <a:sym typeface="Wingdings" panose="05000000000000000000" pitchFamily="2" charset="2"/>
              </a:rPr>
              <a:t>Inherent</a:t>
            </a:r>
            <a:r>
              <a:rPr lang="de-DE" dirty="0" smtClean="0">
                <a:sym typeface="Wingdings" panose="05000000000000000000" pitchFamily="2" charset="2"/>
              </a:rPr>
              <a:t> </a:t>
            </a:r>
            <a:r>
              <a:rPr lang="de-DE" dirty="0" err="1" smtClean="0">
                <a:sym typeface="Wingdings" panose="05000000000000000000" pitchFamily="2" charset="2"/>
              </a:rPr>
              <a:t>uncertainty</a:t>
            </a:r>
            <a:endParaRPr lang="de-DE" dirty="0" smtClean="0">
              <a:sym typeface="Wingdings" panose="05000000000000000000" pitchFamily="2" charset="2"/>
            </a:endParaRPr>
          </a:p>
          <a:p>
            <a:pPr marL="285750" indent="-285750">
              <a:buFont typeface="Wingdings" panose="05000000000000000000" pitchFamily="2" charset="2"/>
              <a:buChar char="Ø"/>
            </a:pPr>
            <a:endParaRPr lang="de-DE" dirty="0">
              <a:sym typeface="Wingdings" panose="05000000000000000000" pitchFamily="2" charset="2"/>
            </a:endParaRPr>
          </a:p>
          <a:p>
            <a:pPr marL="285750" indent="-285750">
              <a:buFont typeface="Wingdings" panose="05000000000000000000" pitchFamily="2" charset="2"/>
              <a:buChar char="Ø"/>
            </a:pPr>
            <a:r>
              <a:rPr lang="de-DE" dirty="0" smtClean="0">
                <a:sym typeface="Wingdings" panose="05000000000000000000" pitchFamily="2" charset="2"/>
              </a:rPr>
              <a:t>Data </a:t>
            </a:r>
            <a:r>
              <a:rPr lang="de-DE" dirty="0" err="1" smtClean="0">
                <a:sym typeface="Wingdings" panose="05000000000000000000" pitchFamily="2" charset="2"/>
              </a:rPr>
              <a:t>Cleaning</a:t>
            </a:r>
            <a:endParaRPr lang="de-DE" dirty="0">
              <a:sym typeface="Wingdings" panose="05000000000000000000" pitchFamily="2" charset="2"/>
            </a:endParaRPr>
          </a:p>
          <a:p>
            <a:pPr marL="628696" lvl="1" indent="-285750">
              <a:buFont typeface="Wingdings" panose="05000000000000000000" pitchFamily="2" charset="2"/>
              <a:buChar char="Ø"/>
            </a:pPr>
            <a:r>
              <a:rPr lang="en-US" dirty="0" smtClean="0">
                <a:sym typeface="Wingdings" panose="05000000000000000000" pitchFamily="2" charset="2"/>
              </a:rPr>
              <a:t>“Best guess” answers.</a:t>
            </a:r>
          </a:p>
          <a:p>
            <a:pPr marL="628696" lvl="1" indent="-285750">
              <a:buFont typeface="Wingdings" panose="05000000000000000000" pitchFamily="2" charset="2"/>
              <a:buChar char="Ø"/>
            </a:pPr>
            <a:r>
              <a:rPr lang="en-US" dirty="0" smtClean="0">
                <a:sym typeface="Wingdings" panose="05000000000000000000" pitchFamily="2" charset="2"/>
              </a:rPr>
              <a:t>Unreliable results</a:t>
            </a:r>
          </a:p>
          <a:p>
            <a:pPr marL="628696" lvl="1" indent="-285750">
              <a:buFont typeface="Wingdings" panose="05000000000000000000" pitchFamily="2" charset="2"/>
              <a:buChar char="Ø"/>
            </a:pPr>
            <a:r>
              <a:rPr lang="en-US" dirty="0" smtClean="0">
                <a:sym typeface="Wingdings" panose="05000000000000000000" pitchFamily="2" charset="2"/>
              </a:rPr>
              <a:t>Biased results</a:t>
            </a:r>
          </a:p>
          <a:p>
            <a:pPr marL="628696" lvl="1"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r>
              <a:rPr lang="en-US" dirty="0" smtClean="0"/>
              <a:t>Paradigm of Equivalent Worlds</a:t>
            </a:r>
          </a:p>
          <a:p>
            <a:pPr marL="628696" lvl="1" indent="-285750">
              <a:buFont typeface="Wingdings" panose="05000000000000000000" pitchFamily="2" charset="2"/>
              <a:buChar char="Ø"/>
            </a:pPr>
            <a:r>
              <a:rPr lang="en-US" dirty="0" smtClean="0"/>
              <a:t>Efficient solution for the most prominent types of spatial queries</a:t>
            </a:r>
          </a:p>
          <a:p>
            <a:pPr marL="628696" lvl="1" indent="-285750">
              <a:buFont typeface="Wingdings" panose="05000000000000000000" pitchFamily="2" charset="2"/>
              <a:buChar char="Ø"/>
            </a:pPr>
            <a:r>
              <a:rPr lang="en-US" dirty="0" smtClean="0"/>
              <a:t>Example: Generating Functions</a:t>
            </a:r>
          </a:p>
          <a:p>
            <a:pPr marL="628696"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Approximations</a:t>
            </a:r>
          </a:p>
          <a:p>
            <a:pPr marL="628696" lvl="1" indent="-285750">
              <a:buFont typeface="Wingdings" panose="05000000000000000000" pitchFamily="2" charset="2"/>
              <a:buChar char="Ø"/>
            </a:pPr>
            <a:r>
              <a:rPr lang="en-US" dirty="0" smtClean="0"/>
              <a:t>Monte-Carlo sampling</a:t>
            </a:r>
          </a:p>
          <a:p>
            <a:pPr marL="628696" lvl="1" indent="-285750">
              <a:buFont typeface="Wingdings" panose="05000000000000000000" pitchFamily="2" charset="2"/>
              <a:buChar char="Ø"/>
            </a:pPr>
            <a:r>
              <a:rPr lang="en-US" dirty="0" smtClean="0"/>
              <a:t>Probabilistic guarantees</a:t>
            </a:r>
          </a:p>
          <a:p>
            <a:endParaRPr lang="de-DE" dirty="0"/>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lvl="1"/>
            <a:endParaRPr lang="de-DE" dirty="0" smtClean="0">
              <a:latin typeface="Cambria Math" panose="02040503050406030204" pitchFamily="18" charset="0"/>
              <a:sym typeface="Wingdings" panose="05000000000000000000" pitchFamily="2" charset="2"/>
            </a:endParaRPr>
          </a:p>
          <a:p>
            <a:pPr lvl="1"/>
            <a:endParaRPr lang="de-DE" dirty="0"/>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a:p>
            <a:pPr marL="285750" indent="-285750">
              <a:buFont typeface="Wingdings" panose="05000000000000000000" pitchFamily="2" charset="2"/>
              <a:buChar char="Ø"/>
            </a:pPr>
            <a:endParaRPr lang="de-DE" dirty="0" smtClean="0">
              <a:latin typeface="Cambria Math" panose="02040503050406030204" pitchFamily="18" charset="0"/>
              <a:sym typeface="Wingdings" panose="05000000000000000000" pitchFamily="2" charset="2"/>
            </a:endParaRPr>
          </a:p>
        </p:txBody>
      </p:sp>
      <p:pic>
        <p:nvPicPr>
          <p:cNvPr id="21" name="Grafik 20"/>
          <p:cNvPicPr>
            <a:picLocks noChangeAspect="1"/>
          </p:cNvPicPr>
          <p:nvPr/>
        </p:nvPicPr>
        <p:blipFill>
          <a:blip r:embed="rId2"/>
          <a:stretch>
            <a:fillRect/>
          </a:stretch>
        </p:blipFill>
        <p:spPr>
          <a:xfrm>
            <a:off x="467544" y="545225"/>
            <a:ext cx="653757" cy="494436"/>
          </a:xfrm>
          <a:prstGeom prst="rect">
            <a:avLst/>
          </a:prstGeom>
        </p:spPr>
      </p:pic>
    </p:spTree>
    <p:extLst>
      <p:ext uri="{BB962C8B-B14F-4D97-AF65-F5344CB8AC3E}">
        <p14:creationId xmlns:p14="http://schemas.microsoft.com/office/powerpoint/2010/main" val="14863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15616" y="2499742"/>
            <a:ext cx="6552728" cy="1049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rmAutofit/>
          </a:bodyPr>
          <a:lstStyle/>
          <a:p>
            <a:r>
              <a:rPr lang="de-DE" dirty="0" err="1" smtClean="0"/>
              <a:t>Introduction</a:t>
            </a:r>
            <a:endParaRPr lang="de-DE" dirty="0" smtClean="0"/>
          </a:p>
          <a:p>
            <a:endParaRPr lang="de-DE" dirty="0" smtClean="0"/>
          </a:p>
          <a:p>
            <a:r>
              <a:rPr lang="de-DE" dirty="0" smtClean="0"/>
              <a:t>         </a:t>
            </a:r>
            <a:r>
              <a:rPr lang="de-DE" dirty="0" err="1" smtClean="0"/>
              <a:t>Uncertain</a:t>
            </a:r>
            <a:r>
              <a:rPr lang="de-DE" dirty="0" smtClean="0"/>
              <a:t> </a:t>
            </a:r>
            <a:r>
              <a:rPr lang="de-DE" dirty="0" err="1" smtClean="0"/>
              <a:t>Spatial</a:t>
            </a:r>
            <a:r>
              <a:rPr lang="de-DE" dirty="0" smtClean="0"/>
              <a:t> Data</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 </a:t>
            </a:r>
            <a:br>
              <a:rPr lang="de-DE" dirty="0" smtClean="0"/>
            </a:br>
            <a:r>
              <a:rPr lang="de-DE" dirty="0" smtClean="0"/>
              <a:t>		(</a:t>
            </a:r>
            <a:r>
              <a:rPr lang="de-DE" dirty="0" err="1" smtClean="0"/>
              <a:t>Geometric</a:t>
            </a:r>
            <a:r>
              <a:rPr lang="de-DE" dirty="0" smtClean="0"/>
              <a:t>	 Approach)</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a:t>
            </a:r>
            <a:br>
              <a:rPr lang="de-DE" dirty="0" smtClean="0"/>
            </a:br>
            <a:r>
              <a:rPr lang="de-DE" dirty="0" smtClean="0"/>
              <a:t>		(</a:t>
            </a:r>
            <a:r>
              <a:rPr lang="de-DE" dirty="0" err="1" smtClean="0"/>
              <a:t>Probabilistic</a:t>
            </a:r>
            <a:r>
              <a:rPr lang="de-DE" dirty="0" smtClean="0"/>
              <a:t> Approach)</a:t>
            </a:r>
          </a:p>
        </p:txBody>
      </p:sp>
      <p:pic>
        <p:nvPicPr>
          <p:cNvPr id="5" name="Grafik 4"/>
          <p:cNvPicPr>
            <a:picLocks noChangeAspect="1"/>
          </p:cNvPicPr>
          <p:nvPr/>
        </p:nvPicPr>
        <p:blipFill>
          <a:blip r:embed="rId2"/>
          <a:stretch>
            <a:fillRect/>
          </a:stretch>
        </p:blipFill>
        <p:spPr>
          <a:xfrm>
            <a:off x="1403648" y="1563638"/>
            <a:ext cx="1101623" cy="833156"/>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771550"/>
            <a:ext cx="648072" cy="648072"/>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685" y="2678925"/>
            <a:ext cx="1041586" cy="828929"/>
          </a:xfrm>
          <a:prstGeom prst="rect">
            <a:avLst/>
          </a:prstGeom>
        </p:spPr>
      </p:pic>
      <p:pic>
        <p:nvPicPr>
          <p:cNvPr id="15" name="Picture 6"/>
          <p:cNvPicPr>
            <a:picLocks noChangeAspect="1" noChangeArrowheads="1"/>
          </p:cNvPicPr>
          <p:nvPr/>
        </p:nvPicPr>
        <p:blipFill>
          <a:blip r:embed="rId5" cstate="print"/>
          <a:srcRect/>
          <a:stretch>
            <a:fillRect/>
          </a:stretch>
        </p:blipFill>
        <p:spPr bwMode="auto">
          <a:xfrm>
            <a:off x="1557167" y="3709186"/>
            <a:ext cx="932445" cy="786762"/>
          </a:xfrm>
          <a:prstGeom prst="rect">
            <a:avLst/>
          </a:prstGeom>
          <a:noFill/>
          <a:ln w="9525">
            <a:noFill/>
            <a:miter lim="800000"/>
            <a:headEnd/>
            <a:tailEnd/>
          </a:ln>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635646"/>
            <a:ext cx="648072" cy="648072"/>
          </a:xfrm>
          <a:prstGeom prst="rect">
            <a:avLst/>
          </a:prstGeom>
        </p:spPr>
      </p:pic>
      <p:sp>
        <p:nvSpPr>
          <p:cNvPr id="8" name="Slide Number Placeholder 7"/>
          <p:cNvSpPr>
            <a:spLocks noGrp="1"/>
          </p:cNvSpPr>
          <p:nvPr>
            <p:ph type="sldNum" sz="quarter" idx="12"/>
          </p:nvPr>
        </p:nvSpPr>
        <p:spPr/>
        <p:txBody>
          <a:bodyPr/>
          <a:lstStyle/>
          <a:p>
            <a:fld id="{7DC1BBB0-96F0-4077-A278-0F3FB5C104D3}" type="slidenum">
              <a:rPr lang="en-US" smtClean="0"/>
              <a:pPr/>
              <a:t>51</a:t>
            </a:fld>
            <a:endParaRPr lang="en-US"/>
          </a:p>
        </p:txBody>
      </p:sp>
      <p:grpSp>
        <p:nvGrpSpPr>
          <p:cNvPr id="10" name="Gruppieren 9"/>
          <p:cNvGrpSpPr/>
          <p:nvPr/>
        </p:nvGrpSpPr>
        <p:grpSpPr>
          <a:xfrm>
            <a:off x="465018" y="544981"/>
            <a:ext cx="589879" cy="469445"/>
            <a:chOff x="4862562" y="392253"/>
            <a:chExt cx="1041586" cy="828929"/>
          </a:xfrm>
        </p:grpSpPr>
        <p:sp>
          <p:nvSpPr>
            <p:cNvPr id="4" name="Rechteck 3"/>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7954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7350" y="555526"/>
            <a:ext cx="5257800" cy="3785652"/>
          </a:xfrm>
          <a:prstGeom prst="rect">
            <a:avLst/>
          </a:prstGeom>
          <a:noFill/>
        </p:spPr>
        <p:txBody>
          <a:bodyPr>
            <a:spAutoFit/>
          </a:bodyPr>
          <a:lstStyle/>
          <a:p>
            <a:pPr>
              <a:defRPr/>
            </a:pPr>
            <a:endParaRPr lang="en-US" sz="2400" dirty="0">
              <a:solidFill>
                <a:srgbClr val="FF0000"/>
              </a:solidFill>
              <a:ea typeface="宋体" pitchFamily="2" charset="-122"/>
            </a:endParaRPr>
          </a:p>
          <a:p>
            <a:pPr marL="257175" indent="-257175">
              <a:buFont typeface="Arial" pitchFamily="34" charset="0"/>
              <a:buChar char="•"/>
              <a:defRPr/>
            </a:pPr>
            <a:r>
              <a:rPr lang="en-US" sz="2400" dirty="0">
                <a:solidFill>
                  <a:srgbClr val="FF0000"/>
                </a:solidFill>
                <a:ea typeface="宋体" pitchFamily="2" charset="-122"/>
              </a:rPr>
              <a:t>Models</a:t>
            </a:r>
          </a:p>
          <a:p>
            <a:pPr marL="600075" lvl="1" indent="-257175">
              <a:buFont typeface="Arial" pitchFamily="34" charset="0"/>
              <a:buChar char="•"/>
              <a:defRPr/>
            </a:pPr>
            <a:r>
              <a:rPr lang="en-US" sz="1800" dirty="0">
                <a:ea typeface="宋体" pitchFamily="2" charset="-122"/>
              </a:rPr>
              <a:t>Motion</a:t>
            </a:r>
          </a:p>
          <a:p>
            <a:pPr marL="600075" lvl="1" indent="-257175">
              <a:buFont typeface="Arial" pitchFamily="34" charset="0"/>
              <a:buChar char="•"/>
              <a:defRPr/>
            </a:pPr>
            <a:r>
              <a:rPr lang="en-US" sz="1800" dirty="0">
                <a:ea typeface="宋体" pitchFamily="2" charset="-122"/>
              </a:rPr>
              <a:t>Location Uncertainty</a:t>
            </a:r>
          </a:p>
          <a:p>
            <a:pPr marL="257175" indent="-257175">
              <a:buFont typeface="Arial" pitchFamily="34" charset="0"/>
              <a:buChar char="•"/>
              <a:defRPr/>
            </a:pPr>
            <a:r>
              <a:rPr lang="en-US" sz="2400" dirty="0">
                <a:solidFill>
                  <a:srgbClr val="FF0000"/>
                </a:solidFill>
                <a:ea typeface="宋体" pitchFamily="2" charset="-122"/>
              </a:rPr>
              <a:t>Queries</a:t>
            </a:r>
          </a:p>
          <a:p>
            <a:pPr marL="600075" lvl="1" indent="-257175">
              <a:buFont typeface="Arial" pitchFamily="34" charset="0"/>
              <a:buChar char="•"/>
              <a:defRPr/>
            </a:pPr>
            <a:r>
              <a:rPr lang="en-US" sz="1800" dirty="0">
                <a:ea typeface="宋体" pitchFamily="2" charset="-122"/>
              </a:rPr>
              <a:t>Part 1: NN (free-space motion)</a:t>
            </a:r>
          </a:p>
          <a:p>
            <a:pPr marL="942975" lvl="2" indent="-257175">
              <a:buFont typeface="Arial" pitchFamily="34" charset="0"/>
              <a:buChar char="•"/>
              <a:defRPr/>
            </a:pPr>
            <a:r>
              <a:rPr lang="en-US" sz="1050" dirty="0">
                <a:solidFill>
                  <a:srgbClr val="0070C0"/>
                </a:solidFill>
                <a:ea typeface="宋体" pitchFamily="2" charset="-122"/>
              </a:rPr>
              <a:t>Semantics and Processing </a:t>
            </a:r>
            <a:endParaRPr lang="en-US" sz="1050" dirty="0" smtClean="0">
              <a:solidFill>
                <a:srgbClr val="0070C0"/>
              </a:solidFill>
              <a:ea typeface="宋体" pitchFamily="2" charset="-122"/>
            </a:endParaRPr>
          </a:p>
          <a:p>
            <a:pPr marL="942975" lvl="2" indent="-257175">
              <a:buFont typeface="Arial" pitchFamily="34" charset="0"/>
              <a:buChar char="•"/>
              <a:defRPr/>
            </a:pPr>
            <a:endParaRPr lang="en-US" sz="1050" dirty="0">
              <a:solidFill>
                <a:srgbClr val="0070C0"/>
              </a:solidFill>
              <a:ea typeface="宋体" pitchFamily="2" charset="-122"/>
            </a:endParaRPr>
          </a:p>
          <a:p>
            <a:pPr marL="600075" lvl="1" indent="-257175">
              <a:buFont typeface="Arial" pitchFamily="34" charset="0"/>
              <a:buChar char="•"/>
              <a:defRPr/>
            </a:pPr>
            <a:r>
              <a:rPr lang="en-US" sz="1800" dirty="0">
                <a:ea typeface="宋体" pitchFamily="2" charset="-122"/>
              </a:rPr>
              <a:t>Part 2: Range (road-networks constraints)</a:t>
            </a:r>
          </a:p>
          <a:p>
            <a:pPr marL="942975" lvl="2" indent="-257175">
              <a:buFont typeface="Arial" pitchFamily="34" charset="0"/>
              <a:buChar char="•"/>
              <a:defRPr/>
            </a:pPr>
            <a:r>
              <a:rPr lang="en-US" sz="1350" dirty="0">
                <a:solidFill>
                  <a:srgbClr val="0070C0"/>
                </a:solidFill>
                <a:ea typeface="宋体" pitchFamily="2" charset="-122"/>
              </a:rPr>
              <a:t>Semantics and Processing</a:t>
            </a:r>
          </a:p>
          <a:p>
            <a:pPr marL="685800" lvl="2">
              <a:defRPr/>
            </a:pPr>
            <a:endParaRPr lang="en-US" sz="1350" dirty="0">
              <a:solidFill>
                <a:srgbClr val="0070C0"/>
              </a:solidFill>
              <a:ea typeface="宋体" pitchFamily="2" charset="-122"/>
            </a:endParaRPr>
          </a:p>
          <a:p>
            <a:pPr marL="257175" indent="-257175">
              <a:buFont typeface="Arial" pitchFamily="34" charset="0"/>
              <a:buChar char="•"/>
              <a:defRPr/>
            </a:pPr>
            <a:r>
              <a:rPr lang="en-US" sz="1800" dirty="0" smtClean="0">
                <a:solidFill>
                  <a:srgbClr val="FF0000"/>
                </a:solidFill>
                <a:ea typeface="宋体" pitchFamily="2" charset="-122"/>
              </a:rPr>
              <a:t>Uncertainty – the flip-side</a:t>
            </a:r>
            <a:endParaRPr lang="en-US" sz="1800" dirty="0">
              <a:solidFill>
                <a:srgbClr val="FF0000"/>
              </a:solidFill>
              <a:ea typeface="宋体" pitchFamily="2" charset="-122"/>
            </a:endParaRPr>
          </a:p>
          <a:p>
            <a:pPr>
              <a:defRPr/>
            </a:pPr>
            <a:endParaRPr lang="en-US" sz="2400" dirty="0">
              <a:ea typeface="宋体" pitchFamily="2" charset="-122"/>
            </a:endParaRPr>
          </a:p>
        </p:txBody>
      </p:sp>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DC1BBB0-96F0-4077-A278-0F3FB5C104D3}" type="slidenum">
              <a:rPr lang="en-US" smtClean="0"/>
              <a:pPr/>
              <a:t>52</a:t>
            </a:fld>
            <a:endParaRPr lang="en-US"/>
          </a:p>
        </p:txBody>
      </p:sp>
      <p:grpSp>
        <p:nvGrpSpPr>
          <p:cNvPr id="5" name="Gruppieren 4"/>
          <p:cNvGrpSpPr/>
          <p:nvPr/>
        </p:nvGrpSpPr>
        <p:grpSpPr>
          <a:xfrm>
            <a:off x="465018" y="544981"/>
            <a:ext cx="589879" cy="469445"/>
            <a:chOff x="4862562" y="392253"/>
            <a:chExt cx="1041586" cy="828929"/>
          </a:xfrm>
        </p:grpSpPr>
        <p:sp>
          <p:nvSpPr>
            <p:cNvPr id="6" name="Rechteck 5"/>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3698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a:xfrm>
            <a:off x="1714500" y="171450"/>
            <a:ext cx="5829300" cy="400050"/>
          </a:xfrm>
        </p:spPr>
        <p:txBody>
          <a:bodyPr>
            <a:normAutofit fontScale="90000"/>
          </a:bodyPr>
          <a:lstStyle/>
          <a:p>
            <a:pPr eaLnBrk="1" hangingPunct="1"/>
            <a:r>
              <a:rPr lang="en-US" altLang="zh-CN" sz="3000">
                <a:ea typeface="SimSun" panose="02010600030101010101" pitchFamily="2" charset="-122"/>
              </a:rPr>
              <a:t>Model of a trajectory</a:t>
            </a:r>
          </a:p>
        </p:txBody>
      </p:sp>
      <p:grpSp>
        <p:nvGrpSpPr>
          <p:cNvPr id="9219" name="Group 25"/>
          <p:cNvGrpSpPr>
            <a:grpSpLocks/>
          </p:cNvGrpSpPr>
          <p:nvPr/>
        </p:nvGrpSpPr>
        <p:grpSpPr bwMode="auto">
          <a:xfrm>
            <a:off x="2286001" y="1200150"/>
            <a:ext cx="4799410" cy="3226594"/>
            <a:chOff x="998" y="986"/>
            <a:chExt cx="4031" cy="2710"/>
          </a:xfrm>
        </p:grpSpPr>
        <p:sp>
          <p:nvSpPr>
            <p:cNvPr id="9223" name="Line 3"/>
            <p:cNvSpPr>
              <a:spLocks noChangeShapeType="1"/>
            </p:cNvSpPr>
            <p:nvPr/>
          </p:nvSpPr>
          <p:spPr bwMode="auto">
            <a:xfrm flipV="1">
              <a:off x="2256" y="1200"/>
              <a:ext cx="0" cy="14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24" name="Line 4"/>
            <p:cNvSpPr>
              <a:spLocks noChangeShapeType="1"/>
            </p:cNvSpPr>
            <p:nvPr/>
          </p:nvSpPr>
          <p:spPr bwMode="auto">
            <a:xfrm>
              <a:off x="2256" y="2688"/>
              <a:ext cx="201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25" name="Line 5"/>
            <p:cNvSpPr>
              <a:spLocks noChangeShapeType="1"/>
            </p:cNvSpPr>
            <p:nvPr/>
          </p:nvSpPr>
          <p:spPr bwMode="auto">
            <a:xfrm flipH="1">
              <a:off x="1296" y="2688"/>
              <a:ext cx="960" cy="86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26" name="Text Box 6"/>
            <p:cNvSpPr txBox="1">
              <a:spLocks noChangeArrowheads="1"/>
            </p:cNvSpPr>
            <p:nvPr/>
          </p:nvSpPr>
          <p:spPr bwMode="auto">
            <a:xfrm>
              <a:off x="998" y="3386"/>
              <a:ext cx="295" cy="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zh-CN" sz="1800">
                  <a:solidFill>
                    <a:srgbClr val="660033"/>
                  </a:solidFill>
                </a:rPr>
                <a:t>Y</a:t>
              </a:r>
            </a:p>
          </p:txBody>
        </p:sp>
        <p:sp>
          <p:nvSpPr>
            <p:cNvPr id="9227" name="Text Box 7"/>
            <p:cNvSpPr txBox="1">
              <a:spLocks noChangeArrowheads="1"/>
            </p:cNvSpPr>
            <p:nvPr/>
          </p:nvSpPr>
          <p:spPr bwMode="auto">
            <a:xfrm>
              <a:off x="4262" y="2378"/>
              <a:ext cx="295" cy="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zh-CN" sz="1800">
                  <a:solidFill>
                    <a:srgbClr val="660033"/>
                  </a:solidFill>
                </a:rPr>
                <a:t>X</a:t>
              </a:r>
            </a:p>
          </p:txBody>
        </p:sp>
        <p:sp>
          <p:nvSpPr>
            <p:cNvPr id="9228" name="Text Box 8"/>
            <p:cNvSpPr txBox="1">
              <a:spLocks noChangeArrowheads="1"/>
            </p:cNvSpPr>
            <p:nvPr/>
          </p:nvSpPr>
          <p:spPr bwMode="auto">
            <a:xfrm>
              <a:off x="2006" y="986"/>
              <a:ext cx="558" cy="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zh-CN" sz="1800">
                  <a:solidFill>
                    <a:srgbClr val="660033"/>
                  </a:solidFill>
                </a:rPr>
                <a:t>Time</a:t>
              </a:r>
            </a:p>
          </p:txBody>
        </p:sp>
        <p:sp>
          <p:nvSpPr>
            <p:cNvPr id="9229" name="Line 9"/>
            <p:cNvSpPr>
              <a:spLocks noChangeShapeType="1"/>
            </p:cNvSpPr>
            <p:nvPr/>
          </p:nvSpPr>
          <p:spPr bwMode="auto">
            <a:xfrm flipV="1">
              <a:off x="1920" y="3360"/>
              <a:ext cx="1008"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0" name="Line 10"/>
            <p:cNvSpPr>
              <a:spLocks noChangeShapeType="1"/>
            </p:cNvSpPr>
            <p:nvPr/>
          </p:nvSpPr>
          <p:spPr bwMode="auto">
            <a:xfrm flipV="1">
              <a:off x="2928" y="3024"/>
              <a:ext cx="192" cy="3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1" name="Line 11"/>
            <p:cNvSpPr>
              <a:spLocks noChangeShapeType="1"/>
            </p:cNvSpPr>
            <p:nvPr/>
          </p:nvSpPr>
          <p:spPr bwMode="auto">
            <a:xfrm flipH="1">
              <a:off x="2352" y="3024"/>
              <a:ext cx="76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2" name="Line 12"/>
            <p:cNvSpPr>
              <a:spLocks noChangeShapeType="1"/>
            </p:cNvSpPr>
            <p:nvPr/>
          </p:nvSpPr>
          <p:spPr bwMode="auto">
            <a:xfrm flipV="1">
              <a:off x="2352" y="2832"/>
              <a:ext cx="28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3" name="Line 13"/>
            <p:cNvSpPr>
              <a:spLocks noChangeShapeType="1"/>
            </p:cNvSpPr>
            <p:nvPr/>
          </p:nvSpPr>
          <p:spPr bwMode="auto">
            <a:xfrm flipV="1">
              <a:off x="2592" y="2160"/>
              <a:ext cx="576" cy="24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4" name="Line 14"/>
            <p:cNvSpPr>
              <a:spLocks noChangeShapeType="1"/>
            </p:cNvSpPr>
            <p:nvPr/>
          </p:nvSpPr>
          <p:spPr bwMode="auto">
            <a:xfrm flipV="1">
              <a:off x="3168" y="1920"/>
              <a:ext cx="192" cy="24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5" name="Line 15"/>
            <p:cNvSpPr>
              <a:spLocks noChangeShapeType="1"/>
            </p:cNvSpPr>
            <p:nvPr/>
          </p:nvSpPr>
          <p:spPr bwMode="auto">
            <a:xfrm flipV="1">
              <a:off x="3360" y="1632"/>
              <a:ext cx="0" cy="28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6" name="Line 16"/>
            <p:cNvSpPr>
              <a:spLocks noChangeShapeType="1"/>
            </p:cNvSpPr>
            <p:nvPr/>
          </p:nvSpPr>
          <p:spPr bwMode="auto">
            <a:xfrm flipH="1" flipV="1">
              <a:off x="2736" y="1440"/>
              <a:ext cx="624"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7" name="Line 17"/>
            <p:cNvSpPr>
              <a:spLocks noChangeShapeType="1"/>
            </p:cNvSpPr>
            <p:nvPr/>
          </p:nvSpPr>
          <p:spPr bwMode="auto">
            <a:xfrm flipV="1">
              <a:off x="2736" y="1248"/>
              <a:ext cx="240"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8" name="Line 18"/>
            <p:cNvSpPr>
              <a:spLocks noChangeShapeType="1"/>
            </p:cNvSpPr>
            <p:nvPr/>
          </p:nvSpPr>
          <p:spPr bwMode="auto">
            <a:xfrm flipH="1">
              <a:off x="1584" y="1920"/>
              <a:ext cx="672"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239" name="Text Box 19"/>
            <p:cNvSpPr txBox="1">
              <a:spLocks noChangeArrowheads="1"/>
            </p:cNvSpPr>
            <p:nvPr/>
          </p:nvSpPr>
          <p:spPr bwMode="auto">
            <a:xfrm>
              <a:off x="1584" y="1728"/>
              <a:ext cx="720"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zh-CN" sz="1050">
                  <a:solidFill>
                    <a:srgbClr val="660033"/>
                  </a:solidFill>
                </a:rPr>
                <a:t>Present time</a:t>
              </a:r>
            </a:p>
          </p:txBody>
        </p:sp>
        <p:sp>
          <p:nvSpPr>
            <p:cNvPr id="9240" name="Text Box 20"/>
            <p:cNvSpPr txBox="1">
              <a:spLocks noChangeArrowheads="1"/>
            </p:cNvSpPr>
            <p:nvPr/>
          </p:nvSpPr>
          <p:spPr bwMode="auto">
            <a:xfrm>
              <a:off x="3302" y="3129"/>
              <a:ext cx="909" cy="27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u="sng"/>
                <a:t>2d-ROUTE</a:t>
              </a:r>
            </a:p>
          </p:txBody>
        </p:sp>
        <p:sp>
          <p:nvSpPr>
            <p:cNvPr id="9241" name="Text Box 21"/>
            <p:cNvSpPr txBox="1">
              <a:spLocks noChangeArrowheads="1"/>
            </p:cNvSpPr>
            <p:nvPr/>
          </p:nvSpPr>
          <p:spPr bwMode="auto">
            <a:xfrm>
              <a:off x="3638" y="1593"/>
              <a:ext cx="1391" cy="27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u="sng">
                  <a:solidFill>
                    <a:srgbClr val="660033"/>
                  </a:solidFill>
                </a:rPr>
                <a:t>3d-TRAJECTORY</a:t>
              </a:r>
            </a:p>
          </p:txBody>
        </p:sp>
      </p:grpSp>
      <p:sp>
        <p:nvSpPr>
          <p:cNvPr id="9220" name="Text Box 22"/>
          <p:cNvSpPr txBox="1">
            <a:spLocks noChangeArrowheads="1"/>
          </p:cNvSpPr>
          <p:nvPr/>
        </p:nvSpPr>
        <p:spPr bwMode="auto">
          <a:xfrm>
            <a:off x="2158439" y="4416029"/>
            <a:ext cx="467948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1500" u="sng">
                <a:solidFill>
                  <a:srgbClr val="FF0000"/>
                </a:solidFill>
              </a:rPr>
              <a:t>Approximation: </a:t>
            </a:r>
            <a:r>
              <a:rPr lang="en-US" altLang="en-US" sz="1500">
                <a:solidFill>
                  <a:srgbClr val="FF0000"/>
                </a:solidFill>
              </a:rPr>
              <a:t>does not capture acceleration/deceleration</a:t>
            </a:r>
          </a:p>
        </p:txBody>
      </p:sp>
      <p:sp>
        <p:nvSpPr>
          <p:cNvPr id="9221" name="Text Box 24"/>
          <p:cNvSpPr txBox="1">
            <a:spLocks noChangeArrowheads="1"/>
          </p:cNvSpPr>
          <p:nvPr/>
        </p:nvSpPr>
        <p:spPr bwMode="auto">
          <a:xfrm>
            <a:off x="1177529" y="2356247"/>
            <a:ext cx="2400300"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800" u="sng" dirty="0">
                <a:solidFill>
                  <a:srgbClr val="003399"/>
                </a:solidFill>
              </a:rPr>
              <a:t>Point Objects: </a:t>
            </a:r>
            <a:endParaRPr lang="en-US" altLang="en-US" sz="1800" dirty="0" smtClean="0">
              <a:solidFill>
                <a:srgbClr val="003399"/>
              </a:solidFill>
            </a:endParaRPr>
          </a:p>
          <a:p>
            <a:pPr eaLnBrk="1" hangingPunct="1">
              <a:spcBef>
                <a:spcPct val="0"/>
              </a:spcBef>
              <a:buSzTx/>
              <a:buFontTx/>
              <a:buNone/>
            </a:pPr>
            <a:r>
              <a:rPr lang="en-US" altLang="en-US" sz="1350" dirty="0" smtClean="0">
                <a:solidFill>
                  <a:srgbClr val="003399"/>
                </a:solidFill>
              </a:rPr>
              <a:t>NOTE</a:t>
            </a:r>
            <a:r>
              <a:rPr lang="en-US" altLang="en-US" sz="1350" dirty="0">
                <a:solidFill>
                  <a:srgbClr val="003399"/>
                </a:solidFill>
              </a:rPr>
              <a:t>: the model needs to be augmented for objects with extent, e.g., hurricanes</a:t>
            </a:r>
          </a:p>
        </p:txBody>
      </p:sp>
      <p:cxnSp>
        <p:nvCxnSpPr>
          <p:cNvPr id="3" name="Straight Arrow Connector 2"/>
          <p:cNvCxnSpPr/>
          <p:nvPr/>
        </p:nvCxnSpPr>
        <p:spPr>
          <a:xfrm>
            <a:off x="3839816" y="2332150"/>
            <a:ext cx="932209" cy="33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images.nationalgeographic.com/wpf/media-live/photos/000/002/cache/hurricane-ivan_200_600x4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465719" y="3939902"/>
            <a:ext cx="1034273" cy="3451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4767264"/>
            <a:ext cx="5402441" cy="246221"/>
          </a:xfrm>
          <a:prstGeom prst="rect">
            <a:avLst/>
          </a:prstGeom>
          <a:noFill/>
        </p:spPr>
        <p:txBody>
          <a:bodyPr wrap="none" rtlCol="0">
            <a:spAutoFit/>
          </a:bodyPr>
          <a:lstStyle/>
          <a:p>
            <a:r>
              <a:rPr lang="en-US" sz="1000" i="1" dirty="0"/>
              <a:t>Bart </a:t>
            </a:r>
            <a:r>
              <a:rPr lang="en-US" sz="1000" i="1" dirty="0" err="1"/>
              <a:t>Kuijpers</a:t>
            </a:r>
            <a:r>
              <a:rPr lang="en-US" sz="1000" i="1" dirty="0"/>
              <a:t>, Harvey J. Miller, </a:t>
            </a:r>
            <a:r>
              <a:rPr lang="en-US" sz="1000" i="1" dirty="0" err="1"/>
              <a:t>Walied</a:t>
            </a:r>
            <a:r>
              <a:rPr lang="en-US" sz="1000" i="1" dirty="0"/>
              <a:t> Othman: Kinetic space-time prisms. GIS </a:t>
            </a:r>
            <a:r>
              <a:rPr lang="en-US" sz="1000" i="1" dirty="0" smtClean="0"/>
              <a:t>2011</a:t>
            </a:r>
            <a:endParaRPr lang="en-US" sz="1000" i="1"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53</a:t>
            </a:fld>
            <a:endParaRPr lang="en-US"/>
          </a:p>
        </p:txBody>
      </p:sp>
      <p:grpSp>
        <p:nvGrpSpPr>
          <p:cNvPr id="29" name="Gruppieren 28"/>
          <p:cNvGrpSpPr/>
          <p:nvPr/>
        </p:nvGrpSpPr>
        <p:grpSpPr>
          <a:xfrm>
            <a:off x="465018" y="544981"/>
            <a:ext cx="589879" cy="469445"/>
            <a:chOff x="4862562" y="392253"/>
            <a:chExt cx="1041586" cy="828929"/>
          </a:xfrm>
        </p:grpSpPr>
        <p:sp>
          <p:nvSpPr>
            <p:cNvPr id="30" name="Rechteck 29"/>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2959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a:xfrm>
            <a:off x="1314450" y="0"/>
            <a:ext cx="5543550" cy="571500"/>
          </a:xfrm>
        </p:spPr>
        <p:txBody>
          <a:bodyPr/>
          <a:lstStyle/>
          <a:p>
            <a:pPr eaLnBrk="1" hangingPunct="1"/>
            <a:r>
              <a:rPr lang="en-US" altLang="en-US" sz="2400"/>
              <a:t>Mobility Models</a:t>
            </a:r>
          </a:p>
        </p:txBody>
      </p:sp>
      <p:sp>
        <p:nvSpPr>
          <p:cNvPr id="79875" name="Rectangle 3"/>
          <p:cNvSpPr>
            <a:spLocks noGrp="1" noChangeArrowheads="1"/>
          </p:cNvSpPr>
          <p:nvPr>
            <p:ph type="body" idx="1"/>
          </p:nvPr>
        </p:nvSpPr>
        <p:spPr>
          <a:xfrm>
            <a:off x="1371600" y="800100"/>
            <a:ext cx="6457950" cy="4229100"/>
          </a:xfrm>
        </p:spPr>
        <p:txBody>
          <a:bodyPr/>
          <a:lstStyle/>
          <a:p>
            <a:pPr eaLnBrk="1" hangingPunct="1">
              <a:buFontTx/>
              <a:buNone/>
              <a:defRPr/>
            </a:pPr>
            <a:r>
              <a:rPr lang="en-US" i="1" dirty="0" smtClean="0">
                <a:effectLst>
                  <a:outerShdw blurRad="38100" dist="38100" dir="2700000" algn="tl">
                    <a:srgbClr val="000000"/>
                  </a:outerShdw>
                </a:effectLst>
              </a:rPr>
              <a:t> </a:t>
            </a:r>
          </a:p>
          <a:p>
            <a:pPr eaLnBrk="1" hangingPunct="1">
              <a:buFontTx/>
              <a:buNone/>
              <a:defRPr/>
            </a:pPr>
            <a:endParaRPr lang="en-US" i="1" dirty="0" smtClean="0">
              <a:effectLst>
                <a:outerShdw blurRad="38100" dist="38100" dir="2700000" algn="tl">
                  <a:srgbClr val="000000"/>
                </a:outerShdw>
              </a:effectLst>
            </a:endParaRPr>
          </a:p>
        </p:txBody>
      </p:sp>
      <p:sp>
        <p:nvSpPr>
          <p:cNvPr id="79876" name="Oval 4"/>
          <p:cNvSpPr>
            <a:spLocks noChangeArrowheads="1"/>
          </p:cNvSpPr>
          <p:nvPr/>
        </p:nvSpPr>
        <p:spPr bwMode="auto">
          <a:xfrm>
            <a:off x="3028950" y="1657350"/>
            <a:ext cx="171450" cy="171450"/>
          </a:xfrm>
          <a:prstGeom prst="ellipse">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77" name="Oval 5"/>
          <p:cNvSpPr>
            <a:spLocks noChangeArrowheads="1"/>
          </p:cNvSpPr>
          <p:nvPr/>
        </p:nvSpPr>
        <p:spPr bwMode="auto">
          <a:xfrm>
            <a:off x="3657600" y="1885950"/>
            <a:ext cx="171450" cy="171450"/>
          </a:xfrm>
          <a:prstGeom prst="ellipse">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78" name="Oval 6"/>
          <p:cNvSpPr>
            <a:spLocks noChangeArrowheads="1"/>
          </p:cNvSpPr>
          <p:nvPr/>
        </p:nvSpPr>
        <p:spPr bwMode="auto">
          <a:xfrm>
            <a:off x="4743450" y="1371600"/>
            <a:ext cx="171450" cy="171450"/>
          </a:xfrm>
          <a:prstGeom prst="ellipse">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10247" name="Line 7"/>
          <p:cNvSpPr>
            <a:spLocks noChangeShapeType="1"/>
          </p:cNvSpPr>
          <p:nvPr/>
        </p:nvSpPr>
        <p:spPr bwMode="auto">
          <a:xfrm>
            <a:off x="4743450" y="1143000"/>
            <a:ext cx="57150" cy="37147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80" name="Text Box 8"/>
          <p:cNvSpPr txBox="1">
            <a:spLocks noChangeArrowheads="1"/>
          </p:cNvSpPr>
          <p:nvPr/>
        </p:nvSpPr>
        <p:spPr bwMode="auto">
          <a:xfrm>
            <a:off x="1143000" y="971551"/>
            <a:ext cx="1269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dirty="0">
                <a:solidFill>
                  <a:srgbClr val="FF0000"/>
                </a:solidFill>
              </a:rPr>
              <a:t>sequence of  </a:t>
            </a:r>
          </a:p>
          <a:p>
            <a:pPr eaLnBrk="1" hangingPunct="1">
              <a:spcBef>
                <a:spcPct val="0"/>
              </a:spcBef>
              <a:buSzTx/>
              <a:buFontTx/>
              <a:buNone/>
            </a:pPr>
            <a:r>
              <a:rPr lang="en-US" altLang="en-US" sz="1200" dirty="0">
                <a:solidFill>
                  <a:srgbClr val="FF0000"/>
                </a:solidFill>
              </a:rPr>
              <a:t>(</a:t>
            </a:r>
            <a:r>
              <a:rPr lang="en-US" altLang="en-US" sz="1200" dirty="0" err="1">
                <a:solidFill>
                  <a:srgbClr val="FF0000"/>
                </a:solidFill>
              </a:rPr>
              <a:t>location,time</a:t>
            </a:r>
            <a:r>
              <a:rPr lang="en-US" altLang="en-US" sz="1200" dirty="0">
                <a:solidFill>
                  <a:srgbClr val="FF0000"/>
                </a:solidFill>
              </a:rPr>
              <a:t>)</a:t>
            </a:r>
          </a:p>
          <a:p>
            <a:pPr eaLnBrk="1" hangingPunct="1">
              <a:spcBef>
                <a:spcPct val="0"/>
              </a:spcBef>
              <a:buSzTx/>
              <a:buFontTx/>
              <a:buNone/>
            </a:pPr>
            <a:r>
              <a:rPr lang="en-US" altLang="en-US" sz="1200" dirty="0">
                <a:solidFill>
                  <a:srgbClr val="FF0000"/>
                </a:solidFill>
              </a:rPr>
              <a:t>updates </a:t>
            </a:r>
          </a:p>
          <a:p>
            <a:pPr eaLnBrk="1" hangingPunct="1">
              <a:spcBef>
                <a:spcPct val="0"/>
              </a:spcBef>
              <a:buSzTx/>
              <a:buFontTx/>
              <a:buNone/>
            </a:pPr>
            <a:r>
              <a:rPr lang="en-US" altLang="en-US" sz="1200" dirty="0">
                <a:solidFill>
                  <a:srgbClr val="FF0000"/>
                </a:solidFill>
              </a:rPr>
              <a:t>(e.g., GPS-based)</a:t>
            </a:r>
          </a:p>
        </p:txBody>
      </p:sp>
      <p:sp>
        <p:nvSpPr>
          <p:cNvPr id="79881" name="Text Box 9"/>
          <p:cNvSpPr txBox="1">
            <a:spLocks noChangeArrowheads="1"/>
          </p:cNvSpPr>
          <p:nvPr/>
        </p:nvSpPr>
        <p:spPr bwMode="auto">
          <a:xfrm>
            <a:off x="1143000" y="2400300"/>
            <a:ext cx="24742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Electronic maps + traffic distribution</a:t>
            </a:r>
          </a:p>
          <a:p>
            <a:pPr>
              <a:defRPr/>
            </a:pP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patterns + set of (to be visited) point</a:t>
            </a:r>
          </a:p>
          <a:p>
            <a:pPr>
              <a:defRPr/>
            </a:pPr>
            <a:r>
              <a:rPr lang="en-US" sz="1200" dirty="0">
                <a:solidFill>
                  <a:srgbClr val="FF0000"/>
                </a:solidFill>
                <a:effectLst>
                  <a:outerShdw blurRad="38100" dist="38100" dir="2700000" algn="tl">
                    <a:srgbClr val="000000"/>
                  </a:outerShdw>
                </a:effectLst>
                <a:latin typeface="Times New Roman" panose="02020603050405020304" pitchFamily="18" charset="0"/>
                <a:ea typeface="宋体" pitchFamily="2" charset="-122"/>
                <a:cs typeface="Times New Roman" panose="02020603050405020304" pitchFamily="18" charset="0"/>
              </a:rPr>
              <a:t>=&gt;  </a:t>
            </a:r>
            <a:r>
              <a:rPr lang="en-US" sz="1200" b="1" dirty="0">
                <a:solidFill>
                  <a:srgbClr val="FF0000"/>
                </a:solidFill>
                <a:latin typeface="Times New Roman" panose="02020603050405020304" pitchFamily="18" charset="0"/>
                <a:ea typeface="宋体" pitchFamily="2" charset="-122"/>
                <a:cs typeface="Times New Roman" panose="02020603050405020304" pitchFamily="18" charset="0"/>
              </a:rPr>
              <a:t>full trajectory </a:t>
            </a:r>
            <a:endParaRPr lang="en-US" sz="1200" dirty="0">
              <a:solidFill>
                <a:srgbClr val="FF0000"/>
              </a:solidFill>
              <a:effectLst>
                <a:outerShdw blurRad="38100" dist="38100" dir="2700000" algn="tl">
                  <a:srgbClr val="000000"/>
                </a:outerShdw>
              </a:effectLst>
              <a:latin typeface="Times New Roman" panose="02020603050405020304" pitchFamily="18" charset="0"/>
              <a:ea typeface="宋体" pitchFamily="2" charset="-122"/>
              <a:cs typeface="Times New Roman" panose="02020603050405020304" pitchFamily="18" charset="0"/>
            </a:endParaRPr>
          </a:p>
        </p:txBody>
      </p:sp>
      <p:sp>
        <p:nvSpPr>
          <p:cNvPr id="79882" name="AutoShape 10"/>
          <p:cNvSpPr>
            <a:spLocks noChangeArrowheads="1"/>
          </p:cNvSpPr>
          <p:nvPr/>
        </p:nvSpPr>
        <p:spPr bwMode="auto">
          <a:xfrm>
            <a:off x="3714750" y="3371850"/>
            <a:ext cx="167879" cy="167879"/>
          </a:xfrm>
          <a:prstGeom prst="diamond">
            <a:avLst/>
          </a:prstGeom>
          <a:solidFill>
            <a:srgbClr val="D31C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83" name="AutoShape 11"/>
          <p:cNvSpPr>
            <a:spLocks noChangeArrowheads="1"/>
          </p:cNvSpPr>
          <p:nvPr/>
        </p:nvSpPr>
        <p:spPr bwMode="auto">
          <a:xfrm>
            <a:off x="5314950" y="2914650"/>
            <a:ext cx="167879" cy="167879"/>
          </a:xfrm>
          <a:prstGeom prst="diamond">
            <a:avLst/>
          </a:prstGeom>
          <a:solidFill>
            <a:srgbClr val="D31C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84" name="AutoShape 12"/>
          <p:cNvSpPr>
            <a:spLocks noChangeArrowheads="1"/>
          </p:cNvSpPr>
          <p:nvPr/>
        </p:nvSpPr>
        <p:spPr bwMode="auto">
          <a:xfrm>
            <a:off x="6286500" y="3086100"/>
            <a:ext cx="167879" cy="167879"/>
          </a:xfrm>
          <a:prstGeom prst="diamond">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85" name="AutoShape 13"/>
          <p:cNvSpPr>
            <a:spLocks noChangeArrowheads="1"/>
          </p:cNvSpPr>
          <p:nvPr/>
        </p:nvSpPr>
        <p:spPr bwMode="auto">
          <a:xfrm>
            <a:off x="2800350" y="3143250"/>
            <a:ext cx="167879" cy="167879"/>
          </a:xfrm>
          <a:prstGeom prst="diamond">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500"/>
          </a:p>
        </p:txBody>
      </p:sp>
      <p:sp>
        <p:nvSpPr>
          <p:cNvPr id="79886" name="Line 14"/>
          <p:cNvSpPr>
            <a:spLocks noChangeShapeType="1"/>
          </p:cNvSpPr>
          <p:nvPr/>
        </p:nvSpPr>
        <p:spPr bwMode="auto">
          <a:xfrm>
            <a:off x="2971800" y="3200400"/>
            <a:ext cx="74295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87" name="Line 15"/>
          <p:cNvSpPr>
            <a:spLocks noChangeShapeType="1"/>
          </p:cNvSpPr>
          <p:nvPr/>
        </p:nvSpPr>
        <p:spPr bwMode="auto">
          <a:xfrm flipV="1">
            <a:off x="3886200" y="3028950"/>
            <a:ext cx="142875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88" name="Line 16"/>
          <p:cNvSpPr>
            <a:spLocks noChangeShapeType="1"/>
          </p:cNvSpPr>
          <p:nvPr/>
        </p:nvSpPr>
        <p:spPr bwMode="auto">
          <a:xfrm>
            <a:off x="5486400" y="2971800"/>
            <a:ext cx="85725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89" name="Text Box 17"/>
          <p:cNvSpPr txBox="1">
            <a:spLocks noChangeArrowheads="1"/>
          </p:cNvSpPr>
          <p:nvPr/>
        </p:nvSpPr>
        <p:spPr bwMode="auto">
          <a:xfrm>
            <a:off x="1416844" y="3839766"/>
            <a:ext cx="2167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a:t>
            </a:r>
            <a:r>
              <a:rPr lang="en-US" sz="1200" dirty="0" err="1">
                <a:solidFill>
                  <a:srgbClr val="FF0000"/>
                </a:solidFill>
                <a:latin typeface="Times New Roman" panose="02020603050405020304" pitchFamily="18" charset="0"/>
                <a:ea typeface="宋体" pitchFamily="2" charset="-122"/>
                <a:cs typeface="Times New Roman" panose="02020603050405020304" pitchFamily="18" charset="0"/>
              </a:rPr>
              <a:t>location,time</a:t>
            </a: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a:t>
            </a:r>
            <a:r>
              <a:rPr lang="en-US" sz="1200" dirty="0">
                <a:solidFill>
                  <a:srgbClr val="FF0000"/>
                </a:solidFill>
                <a:effectLst>
                  <a:outerShdw blurRad="38100" dist="38100" dir="2700000" algn="tl">
                    <a:srgbClr val="000000"/>
                  </a:outerShdw>
                </a:effectLst>
                <a:latin typeface="Times New Roman" panose="02020603050405020304" pitchFamily="18" charset="0"/>
                <a:ea typeface="宋体" pitchFamily="2" charset="-122"/>
                <a:cs typeface="Times New Roman" panose="02020603050405020304" pitchFamily="18" charset="0"/>
              </a:rPr>
              <a:t> </a:t>
            </a:r>
            <a:r>
              <a:rPr lang="en-US" sz="1200" u="sng" dirty="0">
                <a:solidFill>
                  <a:srgbClr val="FF0000"/>
                </a:solidFill>
                <a:effectLst>
                  <a:outerShdw blurRad="38100" dist="38100" dir="2700000" algn="tl">
                    <a:srgbClr val="000000"/>
                  </a:outerShdw>
                </a:effectLst>
                <a:latin typeface="Times New Roman" panose="02020603050405020304" pitchFamily="18" charset="0"/>
                <a:ea typeface="宋体" pitchFamily="2" charset="-122"/>
                <a:cs typeface="Times New Roman" panose="02020603050405020304" pitchFamily="18" charset="0"/>
              </a:rPr>
              <a:t>Velocity Vector </a:t>
            </a: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a:t>
            </a:r>
          </a:p>
          <a:p>
            <a:pPr>
              <a:defRPr/>
            </a:pPr>
            <a:r>
              <a:rPr lang="en-US" sz="1200" dirty="0">
                <a:solidFill>
                  <a:srgbClr val="FF0000"/>
                </a:solidFill>
                <a:latin typeface="Times New Roman" panose="02020603050405020304" pitchFamily="18" charset="0"/>
                <a:ea typeface="宋体" pitchFamily="2" charset="-122"/>
                <a:cs typeface="Times New Roman" panose="02020603050405020304" pitchFamily="18" charset="0"/>
              </a:rPr>
              <a:t>updates</a:t>
            </a:r>
          </a:p>
        </p:txBody>
      </p:sp>
      <p:sp>
        <p:nvSpPr>
          <p:cNvPr id="79890" name="Line 18"/>
          <p:cNvSpPr>
            <a:spLocks noChangeShapeType="1"/>
          </p:cNvSpPr>
          <p:nvPr/>
        </p:nvSpPr>
        <p:spPr bwMode="auto">
          <a:xfrm>
            <a:off x="3143250" y="1771650"/>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1" name="Line 19"/>
          <p:cNvSpPr>
            <a:spLocks noChangeShapeType="1"/>
          </p:cNvSpPr>
          <p:nvPr/>
        </p:nvSpPr>
        <p:spPr bwMode="auto">
          <a:xfrm flipV="1">
            <a:off x="3829050" y="1485900"/>
            <a:ext cx="97155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2" name="AutoShape 20"/>
          <p:cNvSpPr>
            <a:spLocks noChangeArrowheads="1"/>
          </p:cNvSpPr>
          <p:nvPr/>
        </p:nvSpPr>
        <p:spPr bwMode="auto">
          <a:xfrm>
            <a:off x="2571750" y="4457700"/>
            <a:ext cx="171450" cy="171450"/>
          </a:xfrm>
          <a:custGeom>
            <a:avLst/>
            <a:gdLst>
              <a:gd name="T0" fmla="*/ 135492003 w 21600"/>
              <a:gd name="T1" fmla="*/ 0 h 21600"/>
              <a:gd name="T2" fmla="*/ 39681489 w 21600"/>
              <a:gd name="T3" fmla="*/ 39681489 h 21600"/>
              <a:gd name="T4" fmla="*/ 0 w 21600"/>
              <a:gd name="T5" fmla="*/ 135492003 h 21600"/>
              <a:gd name="T6" fmla="*/ 39681489 w 21600"/>
              <a:gd name="T7" fmla="*/ 231302518 h 21600"/>
              <a:gd name="T8" fmla="*/ 135492003 w 21600"/>
              <a:gd name="T9" fmla="*/ 270984006 h 21600"/>
              <a:gd name="T10" fmla="*/ 231302518 w 21600"/>
              <a:gd name="T11" fmla="*/ 231302518 h 21600"/>
              <a:gd name="T12" fmla="*/ 270984006 w 21600"/>
              <a:gd name="T13" fmla="*/ 135492003 h 21600"/>
              <a:gd name="T14" fmla="*/ 231302518 w 21600"/>
              <a:gd name="T15" fmla="*/ 396814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79893" name="AutoShape 21"/>
          <p:cNvSpPr>
            <a:spLocks noChangeArrowheads="1"/>
          </p:cNvSpPr>
          <p:nvPr/>
        </p:nvSpPr>
        <p:spPr bwMode="auto">
          <a:xfrm>
            <a:off x="3771900" y="4171950"/>
            <a:ext cx="171450" cy="171450"/>
          </a:xfrm>
          <a:custGeom>
            <a:avLst/>
            <a:gdLst>
              <a:gd name="T0" fmla="*/ 135492003 w 21600"/>
              <a:gd name="T1" fmla="*/ 0 h 21600"/>
              <a:gd name="T2" fmla="*/ 39681489 w 21600"/>
              <a:gd name="T3" fmla="*/ 39681489 h 21600"/>
              <a:gd name="T4" fmla="*/ 0 w 21600"/>
              <a:gd name="T5" fmla="*/ 135492003 h 21600"/>
              <a:gd name="T6" fmla="*/ 39681489 w 21600"/>
              <a:gd name="T7" fmla="*/ 231302518 h 21600"/>
              <a:gd name="T8" fmla="*/ 135492003 w 21600"/>
              <a:gd name="T9" fmla="*/ 270984006 h 21600"/>
              <a:gd name="T10" fmla="*/ 231302518 w 21600"/>
              <a:gd name="T11" fmla="*/ 231302518 h 21600"/>
              <a:gd name="T12" fmla="*/ 270984006 w 21600"/>
              <a:gd name="T13" fmla="*/ 135492003 h 21600"/>
              <a:gd name="T14" fmla="*/ 231302518 w 21600"/>
              <a:gd name="T15" fmla="*/ 396814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79894" name="AutoShape 22"/>
          <p:cNvSpPr>
            <a:spLocks noChangeArrowheads="1"/>
          </p:cNvSpPr>
          <p:nvPr/>
        </p:nvSpPr>
        <p:spPr bwMode="auto">
          <a:xfrm>
            <a:off x="4743450" y="4171950"/>
            <a:ext cx="171450" cy="171450"/>
          </a:xfrm>
          <a:custGeom>
            <a:avLst/>
            <a:gdLst>
              <a:gd name="T0" fmla="*/ 135492003 w 21600"/>
              <a:gd name="T1" fmla="*/ 0 h 21600"/>
              <a:gd name="T2" fmla="*/ 39681489 w 21600"/>
              <a:gd name="T3" fmla="*/ 39681489 h 21600"/>
              <a:gd name="T4" fmla="*/ 0 w 21600"/>
              <a:gd name="T5" fmla="*/ 135492003 h 21600"/>
              <a:gd name="T6" fmla="*/ 39681489 w 21600"/>
              <a:gd name="T7" fmla="*/ 231302518 h 21600"/>
              <a:gd name="T8" fmla="*/ 135492003 w 21600"/>
              <a:gd name="T9" fmla="*/ 270984006 h 21600"/>
              <a:gd name="T10" fmla="*/ 231302518 w 21600"/>
              <a:gd name="T11" fmla="*/ 231302518 h 21600"/>
              <a:gd name="T12" fmla="*/ 270984006 w 21600"/>
              <a:gd name="T13" fmla="*/ 135492003 h 21600"/>
              <a:gd name="T14" fmla="*/ 231302518 w 21600"/>
              <a:gd name="T15" fmla="*/ 396814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79895" name="Line 23"/>
          <p:cNvSpPr>
            <a:spLocks noChangeShapeType="1"/>
          </p:cNvSpPr>
          <p:nvPr/>
        </p:nvSpPr>
        <p:spPr bwMode="auto">
          <a:xfrm>
            <a:off x="4914900" y="4286250"/>
            <a:ext cx="28575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6" name="Line 24"/>
          <p:cNvSpPr>
            <a:spLocks noChangeShapeType="1"/>
          </p:cNvSpPr>
          <p:nvPr/>
        </p:nvSpPr>
        <p:spPr bwMode="auto">
          <a:xfrm flipV="1">
            <a:off x="2686050" y="4457700"/>
            <a:ext cx="400050"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7" name="Line 25"/>
          <p:cNvSpPr>
            <a:spLocks noChangeShapeType="1"/>
          </p:cNvSpPr>
          <p:nvPr/>
        </p:nvSpPr>
        <p:spPr bwMode="auto">
          <a:xfrm flipV="1">
            <a:off x="3028950" y="4286250"/>
            <a:ext cx="800100" cy="1714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8" name="Line 26"/>
          <p:cNvSpPr>
            <a:spLocks noChangeShapeType="1"/>
          </p:cNvSpPr>
          <p:nvPr/>
        </p:nvSpPr>
        <p:spPr bwMode="auto">
          <a:xfrm>
            <a:off x="3943350" y="4229100"/>
            <a:ext cx="285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9899" name="Line 27"/>
          <p:cNvSpPr>
            <a:spLocks noChangeShapeType="1"/>
          </p:cNvSpPr>
          <p:nvPr/>
        </p:nvSpPr>
        <p:spPr bwMode="auto">
          <a:xfrm>
            <a:off x="4229100" y="4229100"/>
            <a:ext cx="5715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0268" name="Text Box 28"/>
          <p:cNvSpPr txBox="1">
            <a:spLocks noChangeArrowheads="1"/>
          </p:cNvSpPr>
          <p:nvPr/>
        </p:nvSpPr>
        <p:spPr bwMode="auto">
          <a:xfrm>
            <a:off x="4560094" y="4694635"/>
            <a:ext cx="79701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b="1">
                <a:latin typeface="Arial" panose="020B0604020202020204" pitchFamily="34" charset="0"/>
              </a:rPr>
              <a:t>now -&gt;</a:t>
            </a:r>
          </a:p>
        </p:txBody>
      </p:sp>
      <p:sp>
        <p:nvSpPr>
          <p:cNvPr id="31" name="Line 7"/>
          <p:cNvSpPr>
            <a:spLocks noChangeShapeType="1"/>
          </p:cNvSpPr>
          <p:nvPr/>
        </p:nvSpPr>
        <p:spPr bwMode="auto">
          <a:xfrm>
            <a:off x="3131840" y="1161256"/>
            <a:ext cx="57150" cy="3714750"/>
          </a:xfrm>
          <a:prstGeom prst="line">
            <a:avLst/>
          </a:prstGeom>
          <a:noFill/>
          <a:ln w="9525">
            <a:solidFill>
              <a:srgbClr val="DDDDD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2" name="Line 7"/>
          <p:cNvSpPr>
            <a:spLocks noChangeShapeType="1"/>
          </p:cNvSpPr>
          <p:nvPr/>
        </p:nvSpPr>
        <p:spPr bwMode="auto">
          <a:xfrm>
            <a:off x="3752850" y="1161256"/>
            <a:ext cx="57150" cy="3714750"/>
          </a:xfrm>
          <a:prstGeom prst="line">
            <a:avLst/>
          </a:prstGeom>
          <a:noFill/>
          <a:ln w="9525">
            <a:solidFill>
              <a:srgbClr val="DDDDD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 name="Slide Number Placeholder 1"/>
          <p:cNvSpPr>
            <a:spLocks noGrp="1"/>
          </p:cNvSpPr>
          <p:nvPr>
            <p:ph type="sldNum" sz="quarter" idx="12"/>
          </p:nvPr>
        </p:nvSpPr>
        <p:spPr/>
        <p:txBody>
          <a:bodyPr/>
          <a:lstStyle/>
          <a:p>
            <a:fld id="{7DC1BBB0-96F0-4077-A278-0F3FB5C104D3}" type="slidenum">
              <a:rPr lang="en-US" smtClean="0"/>
              <a:pPr/>
              <a:t>54</a:t>
            </a:fld>
            <a:endParaRPr lang="en-US"/>
          </a:p>
        </p:txBody>
      </p:sp>
      <p:grpSp>
        <p:nvGrpSpPr>
          <p:cNvPr id="33" name="Gruppieren 32"/>
          <p:cNvGrpSpPr/>
          <p:nvPr/>
        </p:nvGrpSpPr>
        <p:grpSpPr>
          <a:xfrm>
            <a:off x="465018" y="544981"/>
            <a:ext cx="589879" cy="469445"/>
            <a:chOff x="4862562" y="392253"/>
            <a:chExt cx="1041586" cy="828929"/>
          </a:xfrm>
        </p:grpSpPr>
        <p:sp>
          <p:nvSpPr>
            <p:cNvPr id="34" name="Rechteck 33"/>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7494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9880"/>
                                        </p:tgtEl>
                                        <p:attrNameLst>
                                          <p:attrName>style.visibility</p:attrName>
                                        </p:attrNameLst>
                                      </p:cBhvr>
                                      <p:to>
                                        <p:strVal val="visible"/>
                                      </p:to>
                                    </p:set>
                                    <p:anim calcmode="lin" valueType="num">
                                      <p:cBhvr additive="base">
                                        <p:cTn id="12" dur="500" fill="hold"/>
                                        <p:tgtEl>
                                          <p:spTgt spid="79880"/>
                                        </p:tgtEl>
                                        <p:attrNameLst>
                                          <p:attrName>ppt_x</p:attrName>
                                        </p:attrNameLst>
                                      </p:cBhvr>
                                      <p:tavLst>
                                        <p:tav tm="0">
                                          <p:val>
                                            <p:strVal val="0-#ppt_w/2"/>
                                          </p:val>
                                        </p:tav>
                                        <p:tav tm="100000">
                                          <p:val>
                                            <p:strVal val="#ppt_x"/>
                                          </p:val>
                                        </p:tav>
                                      </p:tavLst>
                                    </p:anim>
                                    <p:anim calcmode="lin" valueType="num">
                                      <p:cBhvr additive="base">
                                        <p:cTn id="13" dur="500" fill="hold"/>
                                        <p:tgtEl>
                                          <p:spTgt spid="7988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9876"/>
                                        </p:tgtEl>
                                        <p:attrNameLst>
                                          <p:attrName>style.visibility</p:attrName>
                                        </p:attrNameLst>
                                      </p:cBhvr>
                                      <p:to>
                                        <p:strVal val="visible"/>
                                      </p:to>
                                    </p:set>
                                    <p:animEffect transition="in" filter="dissolve">
                                      <p:cBhvr>
                                        <p:cTn id="23" dur="500"/>
                                        <p:tgtEl>
                                          <p:spTgt spid="7987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9877"/>
                                        </p:tgtEl>
                                        <p:attrNameLst>
                                          <p:attrName>style.visibility</p:attrName>
                                        </p:attrNameLst>
                                      </p:cBhvr>
                                      <p:to>
                                        <p:strVal val="visible"/>
                                      </p:to>
                                    </p:set>
                                    <p:animEffect transition="in" filter="dissolve">
                                      <p:cBhvr>
                                        <p:cTn id="28" dur="500"/>
                                        <p:tgtEl>
                                          <p:spTgt spid="79877"/>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9890"/>
                                        </p:tgtEl>
                                        <p:attrNameLst>
                                          <p:attrName>style.visibility</p:attrName>
                                        </p:attrNameLst>
                                      </p:cBhvr>
                                      <p:to>
                                        <p:strVal val="visible"/>
                                      </p:to>
                                    </p:set>
                                    <p:anim calcmode="lin" valueType="num">
                                      <p:cBhvr>
                                        <p:cTn id="33" dur="500" fill="hold"/>
                                        <p:tgtEl>
                                          <p:spTgt spid="79890"/>
                                        </p:tgtEl>
                                        <p:attrNameLst>
                                          <p:attrName>ppt_x</p:attrName>
                                        </p:attrNameLst>
                                      </p:cBhvr>
                                      <p:tavLst>
                                        <p:tav tm="0">
                                          <p:val>
                                            <p:strVal val="#ppt_x-#ppt_w/2"/>
                                          </p:val>
                                        </p:tav>
                                        <p:tav tm="100000">
                                          <p:val>
                                            <p:strVal val="#ppt_x"/>
                                          </p:val>
                                        </p:tav>
                                      </p:tavLst>
                                    </p:anim>
                                    <p:anim calcmode="lin" valueType="num">
                                      <p:cBhvr>
                                        <p:cTn id="34" dur="500" fill="hold"/>
                                        <p:tgtEl>
                                          <p:spTgt spid="79890"/>
                                        </p:tgtEl>
                                        <p:attrNameLst>
                                          <p:attrName>ppt_y</p:attrName>
                                        </p:attrNameLst>
                                      </p:cBhvr>
                                      <p:tavLst>
                                        <p:tav tm="0">
                                          <p:val>
                                            <p:strVal val="#ppt_y"/>
                                          </p:val>
                                        </p:tav>
                                        <p:tav tm="100000">
                                          <p:val>
                                            <p:strVal val="#ppt_y"/>
                                          </p:val>
                                        </p:tav>
                                      </p:tavLst>
                                    </p:anim>
                                    <p:anim calcmode="lin" valueType="num">
                                      <p:cBhvr>
                                        <p:cTn id="35" dur="500" fill="hold"/>
                                        <p:tgtEl>
                                          <p:spTgt spid="79890"/>
                                        </p:tgtEl>
                                        <p:attrNameLst>
                                          <p:attrName>ppt_w</p:attrName>
                                        </p:attrNameLst>
                                      </p:cBhvr>
                                      <p:tavLst>
                                        <p:tav tm="0">
                                          <p:val>
                                            <p:fltVal val="0"/>
                                          </p:val>
                                        </p:tav>
                                        <p:tav tm="100000">
                                          <p:val>
                                            <p:strVal val="#ppt_w"/>
                                          </p:val>
                                        </p:tav>
                                      </p:tavLst>
                                    </p:anim>
                                    <p:anim calcmode="lin" valueType="num">
                                      <p:cBhvr>
                                        <p:cTn id="36" dur="500" fill="hold"/>
                                        <p:tgtEl>
                                          <p:spTgt spid="7989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9878"/>
                                        </p:tgtEl>
                                        <p:attrNameLst>
                                          <p:attrName>style.visibility</p:attrName>
                                        </p:attrNameLst>
                                      </p:cBhvr>
                                      <p:to>
                                        <p:strVal val="visible"/>
                                      </p:to>
                                    </p:set>
                                    <p:animEffect transition="in" filter="dissolve">
                                      <p:cBhvr>
                                        <p:cTn id="41" dur="500"/>
                                        <p:tgtEl>
                                          <p:spTgt spid="79878"/>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79891"/>
                                        </p:tgtEl>
                                        <p:attrNameLst>
                                          <p:attrName>style.visibility</p:attrName>
                                        </p:attrNameLst>
                                      </p:cBhvr>
                                      <p:to>
                                        <p:strVal val="visible"/>
                                      </p:to>
                                    </p:set>
                                    <p:anim calcmode="lin" valueType="num">
                                      <p:cBhvr>
                                        <p:cTn id="46" dur="500" fill="hold"/>
                                        <p:tgtEl>
                                          <p:spTgt spid="79891"/>
                                        </p:tgtEl>
                                        <p:attrNameLst>
                                          <p:attrName>ppt_x</p:attrName>
                                        </p:attrNameLst>
                                      </p:cBhvr>
                                      <p:tavLst>
                                        <p:tav tm="0">
                                          <p:val>
                                            <p:strVal val="#ppt_x-#ppt_w/2"/>
                                          </p:val>
                                        </p:tav>
                                        <p:tav tm="100000">
                                          <p:val>
                                            <p:strVal val="#ppt_x"/>
                                          </p:val>
                                        </p:tav>
                                      </p:tavLst>
                                    </p:anim>
                                    <p:anim calcmode="lin" valueType="num">
                                      <p:cBhvr>
                                        <p:cTn id="47" dur="500" fill="hold"/>
                                        <p:tgtEl>
                                          <p:spTgt spid="79891"/>
                                        </p:tgtEl>
                                        <p:attrNameLst>
                                          <p:attrName>ppt_y</p:attrName>
                                        </p:attrNameLst>
                                      </p:cBhvr>
                                      <p:tavLst>
                                        <p:tav tm="0">
                                          <p:val>
                                            <p:strVal val="#ppt_y"/>
                                          </p:val>
                                        </p:tav>
                                        <p:tav tm="100000">
                                          <p:val>
                                            <p:strVal val="#ppt_y"/>
                                          </p:val>
                                        </p:tav>
                                      </p:tavLst>
                                    </p:anim>
                                    <p:anim calcmode="lin" valueType="num">
                                      <p:cBhvr>
                                        <p:cTn id="48" dur="500" fill="hold"/>
                                        <p:tgtEl>
                                          <p:spTgt spid="79891"/>
                                        </p:tgtEl>
                                        <p:attrNameLst>
                                          <p:attrName>ppt_w</p:attrName>
                                        </p:attrNameLst>
                                      </p:cBhvr>
                                      <p:tavLst>
                                        <p:tav tm="0">
                                          <p:val>
                                            <p:fltVal val="0"/>
                                          </p:val>
                                        </p:tav>
                                        <p:tav tm="100000">
                                          <p:val>
                                            <p:strVal val="#ppt_w"/>
                                          </p:val>
                                        </p:tav>
                                      </p:tavLst>
                                    </p:anim>
                                    <p:anim calcmode="lin" valueType="num">
                                      <p:cBhvr>
                                        <p:cTn id="49" dur="500" fill="hold"/>
                                        <p:tgtEl>
                                          <p:spTgt spid="79891"/>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9881"/>
                                        </p:tgtEl>
                                        <p:attrNameLst>
                                          <p:attrName>style.visibility</p:attrName>
                                        </p:attrNameLst>
                                      </p:cBhvr>
                                      <p:to>
                                        <p:strVal val="visible"/>
                                      </p:to>
                                    </p:set>
                                    <p:anim calcmode="lin" valueType="num">
                                      <p:cBhvr additive="base">
                                        <p:cTn id="54" dur="500" fill="hold"/>
                                        <p:tgtEl>
                                          <p:spTgt spid="79881"/>
                                        </p:tgtEl>
                                        <p:attrNameLst>
                                          <p:attrName>ppt_x</p:attrName>
                                        </p:attrNameLst>
                                      </p:cBhvr>
                                      <p:tavLst>
                                        <p:tav tm="0">
                                          <p:val>
                                            <p:strVal val="0-#ppt_w/2"/>
                                          </p:val>
                                        </p:tav>
                                        <p:tav tm="100000">
                                          <p:val>
                                            <p:strVal val="#ppt_x"/>
                                          </p:val>
                                        </p:tav>
                                      </p:tavLst>
                                    </p:anim>
                                    <p:anim calcmode="lin" valueType="num">
                                      <p:cBhvr additive="base">
                                        <p:cTn id="55" dur="500" fill="hold"/>
                                        <p:tgtEl>
                                          <p:spTgt spid="7988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79885"/>
                                        </p:tgtEl>
                                        <p:attrNameLst>
                                          <p:attrName>style.visibility</p:attrName>
                                        </p:attrNameLst>
                                      </p:cBhvr>
                                      <p:to>
                                        <p:strVal val="visible"/>
                                      </p:to>
                                    </p:set>
                                    <p:animEffect transition="in" filter="dissolve">
                                      <p:cBhvr>
                                        <p:cTn id="60" dur="500"/>
                                        <p:tgtEl>
                                          <p:spTgt spid="7988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79884"/>
                                        </p:tgtEl>
                                        <p:attrNameLst>
                                          <p:attrName>style.visibility</p:attrName>
                                        </p:attrNameLst>
                                      </p:cBhvr>
                                      <p:to>
                                        <p:strVal val="visible"/>
                                      </p:to>
                                    </p:set>
                                    <p:animEffect transition="in" filter="dissolve">
                                      <p:cBhvr>
                                        <p:cTn id="65" dur="500"/>
                                        <p:tgtEl>
                                          <p:spTgt spid="7988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9882"/>
                                        </p:tgtEl>
                                        <p:attrNameLst>
                                          <p:attrName>style.visibility</p:attrName>
                                        </p:attrNameLst>
                                      </p:cBhvr>
                                      <p:to>
                                        <p:strVal val="visible"/>
                                      </p:to>
                                    </p:set>
                                    <p:animEffect transition="in" filter="dissolve">
                                      <p:cBhvr>
                                        <p:cTn id="70" dur="500"/>
                                        <p:tgtEl>
                                          <p:spTgt spid="7988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79883"/>
                                        </p:tgtEl>
                                        <p:attrNameLst>
                                          <p:attrName>style.visibility</p:attrName>
                                        </p:attrNameLst>
                                      </p:cBhvr>
                                      <p:to>
                                        <p:strVal val="visible"/>
                                      </p:to>
                                    </p:set>
                                    <p:animEffect transition="in" filter="dissolve">
                                      <p:cBhvr>
                                        <p:cTn id="75" dur="500"/>
                                        <p:tgtEl>
                                          <p:spTgt spid="79883"/>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8" fill="hold" grpId="0" nodeType="clickEffect">
                                  <p:stCondLst>
                                    <p:cond delay="0"/>
                                  </p:stCondLst>
                                  <p:childTnLst>
                                    <p:set>
                                      <p:cBhvr>
                                        <p:cTn id="79" dur="1" fill="hold">
                                          <p:stCondLst>
                                            <p:cond delay="0"/>
                                          </p:stCondLst>
                                        </p:cTn>
                                        <p:tgtEl>
                                          <p:spTgt spid="79886"/>
                                        </p:tgtEl>
                                        <p:attrNameLst>
                                          <p:attrName>style.visibility</p:attrName>
                                        </p:attrNameLst>
                                      </p:cBhvr>
                                      <p:to>
                                        <p:strVal val="visible"/>
                                      </p:to>
                                    </p:set>
                                    <p:anim calcmode="lin" valueType="num">
                                      <p:cBhvr>
                                        <p:cTn id="80" dur="500" fill="hold"/>
                                        <p:tgtEl>
                                          <p:spTgt spid="79886"/>
                                        </p:tgtEl>
                                        <p:attrNameLst>
                                          <p:attrName>ppt_x</p:attrName>
                                        </p:attrNameLst>
                                      </p:cBhvr>
                                      <p:tavLst>
                                        <p:tav tm="0">
                                          <p:val>
                                            <p:strVal val="#ppt_x-#ppt_w/2"/>
                                          </p:val>
                                        </p:tav>
                                        <p:tav tm="100000">
                                          <p:val>
                                            <p:strVal val="#ppt_x"/>
                                          </p:val>
                                        </p:tav>
                                      </p:tavLst>
                                    </p:anim>
                                    <p:anim calcmode="lin" valueType="num">
                                      <p:cBhvr>
                                        <p:cTn id="81" dur="500" fill="hold"/>
                                        <p:tgtEl>
                                          <p:spTgt spid="79886"/>
                                        </p:tgtEl>
                                        <p:attrNameLst>
                                          <p:attrName>ppt_y</p:attrName>
                                        </p:attrNameLst>
                                      </p:cBhvr>
                                      <p:tavLst>
                                        <p:tav tm="0">
                                          <p:val>
                                            <p:strVal val="#ppt_y"/>
                                          </p:val>
                                        </p:tav>
                                        <p:tav tm="100000">
                                          <p:val>
                                            <p:strVal val="#ppt_y"/>
                                          </p:val>
                                        </p:tav>
                                      </p:tavLst>
                                    </p:anim>
                                    <p:anim calcmode="lin" valueType="num">
                                      <p:cBhvr>
                                        <p:cTn id="82" dur="500" fill="hold"/>
                                        <p:tgtEl>
                                          <p:spTgt spid="79886"/>
                                        </p:tgtEl>
                                        <p:attrNameLst>
                                          <p:attrName>ppt_w</p:attrName>
                                        </p:attrNameLst>
                                      </p:cBhvr>
                                      <p:tavLst>
                                        <p:tav tm="0">
                                          <p:val>
                                            <p:fltVal val="0"/>
                                          </p:val>
                                        </p:tav>
                                        <p:tav tm="100000">
                                          <p:val>
                                            <p:strVal val="#ppt_w"/>
                                          </p:val>
                                        </p:tav>
                                      </p:tavLst>
                                    </p:anim>
                                    <p:anim calcmode="lin" valueType="num">
                                      <p:cBhvr>
                                        <p:cTn id="83" dur="500" fill="hold"/>
                                        <p:tgtEl>
                                          <p:spTgt spid="79886"/>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79887"/>
                                        </p:tgtEl>
                                        <p:attrNameLst>
                                          <p:attrName>style.visibility</p:attrName>
                                        </p:attrNameLst>
                                      </p:cBhvr>
                                      <p:to>
                                        <p:strVal val="visible"/>
                                      </p:to>
                                    </p:set>
                                    <p:anim calcmode="lin" valueType="num">
                                      <p:cBhvr>
                                        <p:cTn id="88" dur="500" fill="hold"/>
                                        <p:tgtEl>
                                          <p:spTgt spid="79887"/>
                                        </p:tgtEl>
                                        <p:attrNameLst>
                                          <p:attrName>ppt_x</p:attrName>
                                        </p:attrNameLst>
                                      </p:cBhvr>
                                      <p:tavLst>
                                        <p:tav tm="0">
                                          <p:val>
                                            <p:strVal val="#ppt_x-#ppt_w/2"/>
                                          </p:val>
                                        </p:tav>
                                        <p:tav tm="100000">
                                          <p:val>
                                            <p:strVal val="#ppt_x"/>
                                          </p:val>
                                        </p:tav>
                                      </p:tavLst>
                                    </p:anim>
                                    <p:anim calcmode="lin" valueType="num">
                                      <p:cBhvr>
                                        <p:cTn id="89" dur="500" fill="hold"/>
                                        <p:tgtEl>
                                          <p:spTgt spid="79887"/>
                                        </p:tgtEl>
                                        <p:attrNameLst>
                                          <p:attrName>ppt_y</p:attrName>
                                        </p:attrNameLst>
                                      </p:cBhvr>
                                      <p:tavLst>
                                        <p:tav tm="0">
                                          <p:val>
                                            <p:strVal val="#ppt_y"/>
                                          </p:val>
                                        </p:tav>
                                        <p:tav tm="100000">
                                          <p:val>
                                            <p:strVal val="#ppt_y"/>
                                          </p:val>
                                        </p:tav>
                                      </p:tavLst>
                                    </p:anim>
                                    <p:anim calcmode="lin" valueType="num">
                                      <p:cBhvr>
                                        <p:cTn id="90" dur="500" fill="hold"/>
                                        <p:tgtEl>
                                          <p:spTgt spid="79887"/>
                                        </p:tgtEl>
                                        <p:attrNameLst>
                                          <p:attrName>ppt_w</p:attrName>
                                        </p:attrNameLst>
                                      </p:cBhvr>
                                      <p:tavLst>
                                        <p:tav tm="0">
                                          <p:val>
                                            <p:fltVal val="0"/>
                                          </p:val>
                                        </p:tav>
                                        <p:tav tm="100000">
                                          <p:val>
                                            <p:strVal val="#ppt_w"/>
                                          </p:val>
                                        </p:tav>
                                      </p:tavLst>
                                    </p:anim>
                                    <p:anim calcmode="lin" valueType="num">
                                      <p:cBhvr>
                                        <p:cTn id="91" dur="500" fill="hold"/>
                                        <p:tgtEl>
                                          <p:spTgt spid="79887"/>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79888"/>
                                        </p:tgtEl>
                                        <p:attrNameLst>
                                          <p:attrName>style.visibility</p:attrName>
                                        </p:attrNameLst>
                                      </p:cBhvr>
                                      <p:to>
                                        <p:strVal val="visible"/>
                                      </p:to>
                                    </p:set>
                                    <p:anim calcmode="lin" valueType="num">
                                      <p:cBhvr>
                                        <p:cTn id="96" dur="500" fill="hold"/>
                                        <p:tgtEl>
                                          <p:spTgt spid="79888"/>
                                        </p:tgtEl>
                                        <p:attrNameLst>
                                          <p:attrName>ppt_x</p:attrName>
                                        </p:attrNameLst>
                                      </p:cBhvr>
                                      <p:tavLst>
                                        <p:tav tm="0">
                                          <p:val>
                                            <p:strVal val="#ppt_x-#ppt_w/2"/>
                                          </p:val>
                                        </p:tav>
                                        <p:tav tm="100000">
                                          <p:val>
                                            <p:strVal val="#ppt_x"/>
                                          </p:val>
                                        </p:tav>
                                      </p:tavLst>
                                    </p:anim>
                                    <p:anim calcmode="lin" valueType="num">
                                      <p:cBhvr>
                                        <p:cTn id="97" dur="500" fill="hold"/>
                                        <p:tgtEl>
                                          <p:spTgt spid="79888"/>
                                        </p:tgtEl>
                                        <p:attrNameLst>
                                          <p:attrName>ppt_y</p:attrName>
                                        </p:attrNameLst>
                                      </p:cBhvr>
                                      <p:tavLst>
                                        <p:tav tm="0">
                                          <p:val>
                                            <p:strVal val="#ppt_y"/>
                                          </p:val>
                                        </p:tav>
                                        <p:tav tm="100000">
                                          <p:val>
                                            <p:strVal val="#ppt_y"/>
                                          </p:val>
                                        </p:tav>
                                      </p:tavLst>
                                    </p:anim>
                                    <p:anim calcmode="lin" valueType="num">
                                      <p:cBhvr>
                                        <p:cTn id="98" dur="500" fill="hold"/>
                                        <p:tgtEl>
                                          <p:spTgt spid="79888"/>
                                        </p:tgtEl>
                                        <p:attrNameLst>
                                          <p:attrName>ppt_w</p:attrName>
                                        </p:attrNameLst>
                                      </p:cBhvr>
                                      <p:tavLst>
                                        <p:tav tm="0">
                                          <p:val>
                                            <p:fltVal val="0"/>
                                          </p:val>
                                        </p:tav>
                                        <p:tav tm="100000">
                                          <p:val>
                                            <p:strVal val="#ppt_w"/>
                                          </p:val>
                                        </p:tav>
                                      </p:tavLst>
                                    </p:anim>
                                    <p:anim calcmode="lin" valueType="num">
                                      <p:cBhvr>
                                        <p:cTn id="99" dur="500" fill="hold"/>
                                        <p:tgtEl>
                                          <p:spTgt spid="79888"/>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79889"/>
                                        </p:tgtEl>
                                        <p:attrNameLst>
                                          <p:attrName>style.visibility</p:attrName>
                                        </p:attrNameLst>
                                      </p:cBhvr>
                                      <p:to>
                                        <p:strVal val="visible"/>
                                      </p:to>
                                    </p:set>
                                    <p:anim calcmode="lin" valueType="num">
                                      <p:cBhvr additive="base">
                                        <p:cTn id="104" dur="500" fill="hold"/>
                                        <p:tgtEl>
                                          <p:spTgt spid="79889"/>
                                        </p:tgtEl>
                                        <p:attrNameLst>
                                          <p:attrName>ppt_x</p:attrName>
                                        </p:attrNameLst>
                                      </p:cBhvr>
                                      <p:tavLst>
                                        <p:tav tm="0">
                                          <p:val>
                                            <p:strVal val="0-#ppt_w/2"/>
                                          </p:val>
                                        </p:tav>
                                        <p:tav tm="100000">
                                          <p:val>
                                            <p:strVal val="#ppt_x"/>
                                          </p:val>
                                        </p:tav>
                                      </p:tavLst>
                                    </p:anim>
                                    <p:anim calcmode="lin" valueType="num">
                                      <p:cBhvr additive="base">
                                        <p:cTn id="105" dur="500" fill="hold"/>
                                        <p:tgtEl>
                                          <p:spTgt spid="79889"/>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79892"/>
                                        </p:tgtEl>
                                        <p:attrNameLst>
                                          <p:attrName>style.visibility</p:attrName>
                                        </p:attrNameLst>
                                      </p:cBhvr>
                                      <p:to>
                                        <p:strVal val="visible"/>
                                      </p:to>
                                    </p:set>
                                    <p:animEffect transition="in" filter="dissolve">
                                      <p:cBhvr>
                                        <p:cTn id="110" dur="500"/>
                                        <p:tgtEl>
                                          <p:spTgt spid="79892"/>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79896"/>
                                        </p:tgtEl>
                                        <p:attrNameLst>
                                          <p:attrName>style.visibility</p:attrName>
                                        </p:attrNameLst>
                                      </p:cBhvr>
                                      <p:to>
                                        <p:strVal val="visible"/>
                                      </p:to>
                                    </p:set>
                                    <p:anim calcmode="lin" valueType="num">
                                      <p:cBhvr>
                                        <p:cTn id="115" dur="500" fill="hold"/>
                                        <p:tgtEl>
                                          <p:spTgt spid="79896"/>
                                        </p:tgtEl>
                                        <p:attrNameLst>
                                          <p:attrName>ppt_x</p:attrName>
                                        </p:attrNameLst>
                                      </p:cBhvr>
                                      <p:tavLst>
                                        <p:tav tm="0">
                                          <p:val>
                                            <p:strVal val="#ppt_x-#ppt_w/2"/>
                                          </p:val>
                                        </p:tav>
                                        <p:tav tm="100000">
                                          <p:val>
                                            <p:strVal val="#ppt_x"/>
                                          </p:val>
                                        </p:tav>
                                      </p:tavLst>
                                    </p:anim>
                                    <p:anim calcmode="lin" valueType="num">
                                      <p:cBhvr>
                                        <p:cTn id="116" dur="500" fill="hold"/>
                                        <p:tgtEl>
                                          <p:spTgt spid="79896"/>
                                        </p:tgtEl>
                                        <p:attrNameLst>
                                          <p:attrName>ppt_y</p:attrName>
                                        </p:attrNameLst>
                                      </p:cBhvr>
                                      <p:tavLst>
                                        <p:tav tm="0">
                                          <p:val>
                                            <p:strVal val="#ppt_y"/>
                                          </p:val>
                                        </p:tav>
                                        <p:tav tm="100000">
                                          <p:val>
                                            <p:strVal val="#ppt_y"/>
                                          </p:val>
                                        </p:tav>
                                      </p:tavLst>
                                    </p:anim>
                                    <p:anim calcmode="lin" valueType="num">
                                      <p:cBhvr>
                                        <p:cTn id="117" dur="500" fill="hold"/>
                                        <p:tgtEl>
                                          <p:spTgt spid="79896"/>
                                        </p:tgtEl>
                                        <p:attrNameLst>
                                          <p:attrName>ppt_w</p:attrName>
                                        </p:attrNameLst>
                                      </p:cBhvr>
                                      <p:tavLst>
                                        <p:tav tm="0">
                                          <p:val>
                                            <p:fltVal val="0"/>
                                          </p:val>
                                        </p:tav>
                                        <p:tav tm="100000">
                                          <p:val>
                                            <p:strVal val="#ppt_w"/>
                                          </p:val>
                                        </p:tav>
                                      </p:tavLst>
                                    </p:anim>
                                    <p:anim calcmode="lin" valueType="num">
                                      <p:cBhvr>
                                        <p:cTn id="118" dur="500" fill="hold"/>
                                        <p:tgtEl>
                                          <p:spTgt spid="79896"/>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79893"/>
                                        </p:tgtEl>
                                        <p:attrNameLst>
                                          <p:attrName>style.visibility</p:attrName>
                                        </p:attrNameLst>
                                      </p:cBhvr>
                                      <p:to>
                                        <p:strVal val="visible"/>
                                      </p:to>
                                    </p:set>
                                    <p:animEffect transition="in" filter="dissolve">
                                      <p:cBhvr>
                                        <p:cTn id="123" dur="500"/>
                                        <p:tgtEl>
                                          <p:spTgt spid="79893"/>
                                        </p:tgtEl>
                                      </p:cBhvr>
                                    </p:animEffect>
                                  </p:childTnLst>
                                </p:cTn>
                              </p:par>
                            </p:childTnLst>
                          </p:cTn>
                        </p:par>
                      </p:childTnLst>
                    </p:cTn>
                  </p:par>
                  <p:par>
                    <p:cTn id="124" fill="hold">
                      <p:stCondLst>
                        <p:cond delay="indefinite"/>
                      </p:stCondLst>
                      <p:childTnLst>
                        <p:par>
                          <p:cTn id="125" fill="hold">
                            <p:stCondLst>
                              <p:cond delay="0"/>
                            </p:stCondLst>
                            <p:childTnLst>
                              <p:par>
                                <p:cTn id="126" presetID="17" presetClass="entr" presetSubtype="8" fill="hold" grpId="0" nodeType="clickEffect">
                                  <p:stCondLst>
                                    <p:cond delay="0"/>
                                  </p:stCondLst>
                                  <p:childTnLst>
                                    <p:set>
                                      <p:cBhvr>
                                        <p:cTn id="127" dur="1" fill="hold">
                                          <p:stCondLst>
                                            <p:cond delay="0"/>
                                          </p:stCondLst>
                                        </p:cTn>
                                        <p:tgtEl>
                                          <p:spTgt spid="79898"/>
                                        </p:tgtEl>
                                        <p:attrNameLst>
                                          <p:attrName>style.visibility</p:attrName>
                                        </p:attrNameLst>
                                      </p:cBhvr>
                                      <p:to>
                                        <p:strVal val="visible"/>
                                      </p:to>
                                    </p:set>
                                    <p:anim calcmode="lin" valueType="num">
                                      <p:cBhvr>
                                        <p:cTn id="128" dur="500" fill="hold"/>
                                        <p:tgtEl>
                                          <p:spTgt spid="79898"/>
                                        </p:tgtEl>
                                        <p:attrNameLst>
                                          <p:attrName>ppt_x</p:attrName>
                                        </p:attrNameLst>
                                      </p:cBhvr>
                                      <p:tavLst>
                                        <p:tav tm="0">
                                          <p:val>
                                            <p:strVal val="#ppt_x-#ppt_w/2"/>
                                          </p:val>
                                        </p:tav>
                                        <p:tav tm="100000">
                                          <p:val>
                                            <p:strVal val="#ppt_x"/>
                                          </p:val>
                                        </p:tav>
                                      </p:tavLst>
                                    </p:anim>
                                    <p:anim calcmode="lin" valueType="num">
                                      <p:cBhvr>
                                        <p:cTn id="129" dur="500" fill="hold"/>
                                        <p:tgtEl>
                                          <p:spTgt spid="79898"/>
                                        </p:tgtEl>
                                        <p:attrNameLst>
                                          <p:attrName>ppt_y</p:attrName>
                                        </p:attrNameLst>
                                      </p:cBhvr>
                                      <p:tavLst>
                                        <p:tav tm="0">
                                          <p:val>
                                            <p:strVal val="#ppt_y"/>
                                          </p:val>
                                        </p:tav>
                                        <p:tav tm="100000">
                                          <p:val>
                                            <p:strVal val="#ppt_y"/>
                                          </p:val>
                                        </p:tav>
                                      </p:tavLst>
                                    </p:anim>
                                    <p:anim calcmode="lin" valueType="num">
                                      <p:cBhvr>
                                        <p:cTn id="130" dur="500" fill="hold"/>
                                        <p:tgtEl>
                                          <p:spTgt spid="79898"/>
                                        </p:tgtEl>
                                        <p:attrNameLst>
                                          <p:attrName>ppt_w</p:attrName>
                                        </p:attrNameLst>
                                      </p:cBhvr>
                                      <p:tavLst>
                                        <p:tav tm="0">
                                          <p:val>
                                            <p:fltVal val="0"/>
                                          </p:val>
                                        </p:tav>
                                        <p:tav tm="100000">
                                          <p:val>
                                            <p:strVal val="#ppt_w"/>
                                          </p:val>
                                        </p:tav>
                                      </p:tavLst>
                                    </p:anim>
                                    <p:anim calcmode="lin" valueType="num">
                                      <p:cBhvr>
                                        <p:cTn id="131" dur="500" fill="hold"/>
                                        <p:tgtEl>
                                          <p:spTgt spid="79898"/>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79897"/>
                                        </p:tgtEl>
                                        <p:attrNameLst>
                                          <p:attrName>style.visibility</p:attrName>
                                        </p:attrNameLst>
                                      </p:cBhvr>
                                      <p:to>
                                        <p:strVal val="visible"/>
                                      </p:to>
                                    </p:set>
                                    <p:anim calcmode="lin" valueType="num">
                                      <p:cBhvr>
                                        <p:cTn id="136" dur="500" fill="hold"/>
                                        <p:tgtEl>
                                          <p:spTgt spid="79897"/>
                                        </p:tgtEl>
                                        <p:attrNameLst>
                                          <p:attrName>ppt_x</p:attrName>
                                        </p:attrNameLst>
                                      </p:cBhvr>
                                      <p:tavLst>
                                        <p:tav tm="0">
                                          <p:val>
                                            <p:strVal val="#ppt_x-#ppt_w/2"/>
                                          </p:val>
                                        </p:tav>
                                        <p:tav tm="100000">
                                          <p:val>
                                            <p:strVal val="#ppt_x"/>
                                          </p:val>
                                        </p:tav>
                                      </p:tavLst>
                                    </p:anim>
                                    <p:anim calcmode="lin" valueType="num">
                                      <p:cBhvr>
                                        <p:cTn id="137" dur="500" fill="hold"/>
                                        <p:tgtEl>
                                          <p:spTgt spid="79897"/>
                                        </p:tgtEl>
                                        <p:attrNameLst>
                                          <p:attrName>ppt_y</p:attrName>
                                        </p:attrNameLst>
                                      </p:cBhvr>
                                      <p:tavLst>
                                        <p:tav tm="0">
                                          <p:val>
                                            <p:strVal val="#ppt_y"/>
                                          </p:val>
                                        </p:tav>
                                        <p:tav tm="100000">
                                          <p:val>
                                            <p:strVal val="#ppt_y"/>
                                          </p:val>
                                        </p:tav>
                                      </p:tavLst>
                                    </p:anim>
                                    <p:anim calcmode="lin" valueType="num">
                                      <p:cBhvr>
                                        <p:cTn id="138" dur="500" fill="hold"/>
                                        <p:tgtEl>
                                          <p:spTgt spid="79897"/>
                                        </p:tgtEl>
                                        <p:attrNameLst>
                                          <p:attrName>ppt_w</p:attrName>
                                        </p:attrNameLst>
                                      </p:cBhvr>
                                      <p:tavLst>
                                        <p:tav tm="0">
                                          <p:val>
                                            <p:fltVal val="0"/>
                                          </p:val>
                                        </p:tav>
                                        <p:tav tm="100000">
                                          <p:val>
                                            <p:strVal val="#ppt_w"/>
                                          </p:val>
                                        </p:tav>
                                      </p:tavLst>
                                    </p:anim>
                                    <p:anim calcmode="lin" valueType="num">
                                      <p:cBhvr>
                                        <p:cTn id="139" dur="500" fill="hold"/>
                                        <p:tgtEl>
                                          <p:spTgt spid="79897"/>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79894"/>
                                        </p:tgtEl>
                                        <p:attrNameLst>
                                          <p:attrName>style.visibility</p:attrName>
                                        </p:attrNameLst>
                                      </p:cBhvr>
                                      <p:to>
                                        <p:strVal val="visible"/>
                                      </p:to>
                                    </p:set>
                                    <p:animEffect transition="in" filter="dissolve">
                                      <p:cBhvr>
                                        <p:cTn id="144" dur="500"/>
                                        <p:tgtEl>
                                          <p:spTgt spid="79894"/>
                                        </p:tgtEl>
                                      </p:cBhvr>
                                    </p:animEffect>
                                  </p:childTnLst>
                                </p:cTn>
                              </p:par>
                            </p:childTnLst>
                          </p:cTn>
                        </p:par>
                      </p:childTnLst>
                    </p:cTn>
                  </p:par>
                  <p:par>
                    <p:cTn id="145" fill="hold">
                      <p:stCondLst>
                        <p:cond delay="indefinite"/>
                      </p:stCondLst>
                      <p:childTnLst>
                        <p:par>
                          <p:cTn id="146" fill="hold">
                            <p:stCondLst>
                              <p:cond delay="0"/>
                            </p:stCondLst>
                            <p:childTnLst>
                              <p:par>
                                <p:cTn id="147" presetID="17" presetClass="entr" presetSubtype="8" fill="hold" grpId="0" nodeType="clickEffect">
                                  <p:stCondLst>
                                    <p:cond delay="0"/>
                                  </p:stCondLst>
                                  <p:childTnLst>
                                    <p:set>
                                      <p:cBhvr>
                                        <p:cTn id="148" dur="1" fill="hold">
                                          <p:stCondLst>
                                            <p:cond delay="0"/>
                                          </p:stCondLst>
                                        </p:cTn>
                                        <p:tgtEl>
                                          <p:spTgt spid="79895"/>
                                        </p:tgtEl>
                                        <p:attrNameLst>
                                          <p:attrName>style.visibility</p:attrName>
                                        </p:attrNameLst>
                                      </p:cBhvr>
                                      <p:to>
                                        <p:strVal val="visible"/>
                                      </p:to>
                                    </p:set>
                                    <p:anim calcmode="lin" valueType="num">
                                      <p:cBhvr>
                                        <p:cTn id="149" dur="500" fill="hold"/>
                                        <p:tgtEl>
                                          <p:spTgt spid="79895"/>
                                        </p:tgtEl>
                                        <p:attrNameLst>
                                          <p:attrName>ppt_x</p:attrName>
                                        </p:attrNameLst>
                                      </p:cBhvr>
                                      <p:tavLst>
                                        <p:tav tm="0">
                                          <p:val>
                                            <p:strVal val="#ppt_x-#ppt_w/2"/>
                                          </p:val>
                                        </p:tav>
                                        <p:tav tm="100000">
                                          <p:val>
                                            <p:strVal val="#ppt_x"/>
                                          </p:val>
                                        </p:tav>
                                      </p:tavLst>
                                    </p:anim>
                                    <p:anim calcmode="lin" valueType="num">
                                      <p:cBhvr>
                                        <p:cTn id="150" dur="500" fill="hold"/>
                                        <p:tgtEl>
                                          <p:spTgt spid="79895"/>
                                        </p:tgtEl>
                                        <p:attrNameLst>
                                          <p:attrName>ppt_y</p:attrName>
                                        </p:attrNameLst>
                                      </p:cBhvr>
                                      <p:tavLst>
                                        <p:tav tm="0">
                                          <p:val>
                                            <p:strVal val="#ppt_y"/>
                                          </p:val>
                                        </p:tav>
                                        <p:tav tm="100000">
                                          <p:val>
                                            <p:strVal val="#ppt_y"/>
                                          </p:val>
                                        </p:tav>
                                      </p:tavLst>
                                    </p:anim>
                                    <p:anim calcmode="lin" valueType="num">
                                      <p:cBhvr>
                                        <p:cTn id="151" dur="500" fill="hold"/>
                                        <p:tgtEl>
                                          <p:spTgt spid="79895"/>
                                        </p:tgtEl>
                                        <p:attrNameLst>
                                          <p:attrName>ppt_w</p:attrName>
                                        </p:attrNameLst>
                                      </p:cBhvr>
                                      <p:tavLst>
                                        <p:tav tm="0">
                                          <p:val>
                                            <p:fltVal val="0"/>
                                          </p:val>
                                        </p:tav>
                                        <p:tav tm="100000">
                                          <p:val>
                                            <p:strVal val="#ppt_w"/>
                                          </p:val>
                                        </p:tav>
                                      </p:tavLst>
                                    </p:anim>
                                    <p:anim calcmode="lin" valueType="num">
                                      <p:cBhvr>
                                        <p:cTn id="152" dur="500" fill="hold"/>
                                        <p:tgtEl>
                                          <p:spTgt spid="79895"/>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8" fill="hold" grpId="0" nodeType="clickEffect">
                                  <p:stCondLst>
                                    <p:cond delay="0"/>
                                  </p:stCondLst>
                                  <p:childTnLst>
                                    <p:set>
                                      <p:cBhvr>
                                        <p:cTn id="156" dur="1" fill="hold">
                                          <p:stCondLst>
                                            <p:cond delay="0"/>
                                          </p:stCondLst>
                                        </p:cTn>
                                        <p:tgtEl>
                                          <p:spTgt spid="79899"/>
                                        </p:tgtEl>
                                        <p:attrNameLst>
                                          <p:attrName>style.visibility</p:attrName>
                                        </p:attrNameLst>
                                      </p:cBhvr>
                                      <p:to>
                                        <p:strVal val="visible"/>
                                      </p:to>
                                    </p:set>
                                    <p:anim calcmode="lin" valueType="num">
                                      <p:cBhvr>
                                        <p:cTn id="157" dur="500" fill="hold"/>
                                        <p:tgtEl>
                                          <p:spTgt spid="79899"/>
                                        </p:tgtEl>
                                        <p:attrNameLst>
                                          <p:attrName>ppt_x</p:attrName>
                                        </p:attrNameLst>
                                      </p:cBhvr>
                                      <p:tavLst>
                                        <p:tav tm="0">
                                          <p:val>
                                            <p:strVal val="#ppt_x-#ppt_w/2"/>
                                          </p:val>
                                        </p:tav>
                                        <p:tav tm="100000">
                                          <p:val>
                                            <p:strVal val="#ppt_x"/>
                                          </p:val>
                                        </p:tav>
                                      </p:tavLst>
                                    </p:anim>
                                    <p:anim calcmode="lin" valueType="num">
                                      <p:cBhvr>
                                        <p:cTn id="158" dur="500" fill="hold"/>
                                        <p:tgtEl>
                                          <p:spTgt spid="79899"/>
                                        </p:tgtEl>
                                        <p:attrNameLst>
                                          <p:attrName>ppt_y</p:attrName>
                                        </p:attrNameLst>
                                      </p:cBhvr>
                                      <p:tavLst>
                                        <p:tav tm="0">
                                          <p:val>
                                            <p:strVal val="#ppt_y"/>
                                          </p:val>
                                        </p:tav>
                                        <p:tav tm="100000">
                                          <p:val>
                                            <p:strVal val="#ppt_y"/>
                                          </p:val>
                                        </p:tav>
                                      </p:tavLst>
                                    </p:anim>
                                    <p:anim calcmode="lin" valueType="num">
                                      <p:cBhvr>
                                        <p:cTn id="159" dur="500" fill="hold"/>
                                        <p:tgtEl>
                                          <p:spTgt spid="79899"/>
                                        </p:tgtEl>
                                        <p:attrNameLst>
                                          <p:attrName>ppt_w</p:attrName>
                                        </p:attrNameLst>
                                      </p:cBhvr>
                                      <p:tavLst>
                                        <p:tav tm="0">
                                          <p:val>
                                            <p:fltVal val="0"/>
                                          </p:val>
                                        </p:tav>
                                        <p:tav tm="100000">
                                          <p:val>
                                            <p:strVal val="#ppt_w"/>
                                          </p:val>
                                        </p:tav>
                                      </p:tavLst>
                                    </p:anim>
                                    <p:anim calcmode="lin" valueType="num">
                                      <p:cBhvr>
                                        <p:cTn id="160" dur="500" fill="hold"/>
                                        <p:tgtEl>
                                          <p:spTgt spid="798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animBg="1"/>
      <p:bldP spid="79880" grpId="0" autoUpdateAnimBg="0"/>
      <p:bldP spid="79881" grpId="0" autoUpdateAnimBg="0"/>
      <p:bldP spid="79882" grpId="0" animBg="1"/>
      <p:bldP spid="79883" grpId="0" animBg="1"/>
      <p:bldP spid="79884" grpId="0" animBg="1"/>
      <p:bldP spid="79885" grpId="0" animBg="1"/>
      <p:bldP spid="79886" grpId="0" animBg="1"/>
      <p:bldP spid="79887" grpId="0" animBg="1"/>
      <p:bldP spid="79888" grpId="0" animBg="1"/>
      <p:bldP spid="79889" grpId="0" autoUpdateAnimBg="0"/>
      <p:bldP spid="79890" grpId="0" animBg="1"/>
      <p:bldP spid="79891" grpId="0" animBg="1"/>
      <p:bldP spid="79892" grpId="0" animBg="1"/>
      <p:bldP spid="79893" grpId="0" animBg="1"/>
      <p:bldP spid="79894" grpId="0" animBg="1"/>
      <p:bldP spid="79895" grpId="0" animBg="1"/>
      <p:bldP spid="79896" grpId="0" animBg="1"/>
      <p:bldP spid="79897" grpId="0" animBg="1"/>
      <p:bldP spid="79898" grpId="0" animBg="1"/>
      <p:bldP spid="79899" grpId="0" animBg="1"/>
      <p:bldP spid="31" grpId="0" animBg="1"/>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descr="Large confetti"/>
          <p:cNvSpPr>
            <a:spLocks noGrp="1"/>
          </p:cNvSpPr>
          <p:nvPr>
            <p:ph type="title"/>
          </p:nvPr>
        </p:nvSpPr>
        <p:spPr>
          <a:xfrm>
            <a:off x="1195389" y="-164554"/>
            <a:ext cx="7339012" cy="929878"/>
          </a:xfrm>
        </p:spPr>
        <p:txBody>
          <a:bodyPr/>
          <a:lstStyle/>
          <a:p>
            <a:r>
              <a:rPr lang="en-US" altLang="en-US" dirty="0" smtClean="0"/>
              <a:t>Modeling Uncertainty</a:t>
            </a:r>
          </a:p>
        </p:txBody>
      </p:sp>
      <p:sp>
        <p:nvSpPr>
          <p:cNvPr id="11268" name="TextBox 3"/>
          <p:cNvSpPr txBox="1">
            <a:spLocks noChangeArrowheads="1"/>
          </p:cNvSpPr>
          <p:nvPr/>
        </p:nvSpPr>
        <p:spPr bwMode="auto">
          <a:xfrm>
            <a:off x="1314450" y="800100"/>
            <a:ext cx="38074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800" b="1" dirty="0">
                <a:solidFill>
                  <a:srgbClr val="FF0000"/>
                </a:solidFill>
              </a:rPr>
              <a:t>Location Uncertainty Models</a:t>
            </a:r>
          </a:p>
          <a:p>
            <a:pPr eaLnBrk="1" hangingPunct="1">
              <a:spcBef>
                <a:spcPct val="0"/>
              </a:spcBef>
              <a:buSzTx/>
              <a:buFontTx/>
              <a:buNone/>
            </a:pPr>
            <a:r>
              <a:rPr lang="en-US" altLang="en-US" sz="1800" dirty="0">
                <a:solidFill>
                  <a:srgbClr val="FF0000"/>
                </a:solidFill>
              </a:rPr>
              <a:t>	</a:t>
            </a:r>
            <a:r>
              <a:rPr lang="en-US" altLang="en-US" sz="1800" dirty="0">
                <a:solidFill>
                  <a:srgbClr val="003399"/>
                </a:solidFill>
              </a:rPr>
              <a:t>Various Sources’ Imprecision</a:t>
            </a:r>
          </a:p>
          <a:p>
            <a:pPr eaLnBrk="1" hangingPunct="1">
              <a:spcBef>
                <a:spcPct val="0"/>
              </a:spcBef>
              <a:buSzTx/>
              <a:buFontTx/>
              <a:buNone/>
            </a:pPr>
            <a:r>
              <a:rPr lang="en-US" altLang="en-US" sz="1800" dirty="0">
                <a:solidFill>
                  <a:srgbClr val="003399"/>
                </a:solidFill>
              </a:rPr>
              <a:t>		(GPS; Sensors)</a:t>
            </a:r>
          </a:p>
          <a:p>
            <a:pPr eaLnBrk="1" hangingPunct="1">
              <a:spcBef>
                <a:spcPct val="0"/>
              </a:spcBef>
              <a:buSzTx/>
              <a:buFontTx/>
              <a:buNone/>
            </a:pPr>
            <a:r>
              <a:rPr lang="en-US" altLang="en-US" sz="1800" dirty="0">
                <a:solidFill>
                  <a:srgbClr val="003399"/>
                </a:solidFill>
              </a:rPr>
              <a:t> 		Quest for data reduction</a:t>
            </a:r>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557926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05764" y="4696437"/>
            <a:ext cx="6244017" cy="400110"/>
          </a:xfrm>
          <a:prstGeom prst="rect">
            <a:avLst/>
          </a:prstGeom>
          <a:noFill/>
        </p:spPr>
        <p:txBody>
          <a:bodyPr wrap="none" rtlCol="0">
            <a:spAutoFit/>
          </a:bodyPr>
          <a:lstStyle/>
          <a:p>
            <a:r>
              <a:rPr lang="en-US" sz="1000" i="1" dirty="0">
                <a:latin typeface="Times New Roman" panose="02020603050405020304" pitchFamily="18" charset="0"/>
                <a:cs typeface="Times New Roman" panose="02020603050405020304" pitchFamily="18" charset="0"/>
              </a:rPr>
              <a:t>Ralph Lange, </a:t>
            </a:r>
            <a:r>
              <a:rPr lang="en-US" sz="1000" i="1" dirty="0" err="1">
                <a:latin typeface="Times New Roman" panose="02020603050405020304" pitchFamily="18" charset="0"/>
                <a:cs typeface="Times New Roman" panose="02020603050405020304" pitchFamily="18" charset="0"/>
              </a:rPr>
              <a:t>Harald</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Weinschrott</a:t>
            </a:r>
            <a:r>
              <a:rPr lang="en-US" sz="1000" i="1" dirty="0">
                <a:latin typeface="Times New Roman" panose="02020603050405020304" pitchFamily="18" charset="0"/>
                <a:cs typeface="Times New Roman" panose="02020603050405020304" pitchFamily="18" charset="0"/>
              </a:rPr>
              <a:t>, Lars Geiger, André Blessing, Frank </a:t>
            </a:r>
            <a:r>
              <a:rPr lang="en-US" sz="1000" i="1" dirty="0" err="1">
                <a:latin typeface="Times New Roman" panose="02020603050405020304" pitchFamily="18" charset="0"/>
                <a:cs typeface="Times New Roman" panose="02020603050405020304" pitchFamily="18" charset="0"/>
              </a:rPr>
              <a:t>Dürr</a:t>
            </a:r>
            <a:r>
              <a:rPr lang="en-US" sz="1000" i="1" dirty="0">
                <a:latin typeface="Times New Roman" panose="02020603050405020304" pitchFamily="18" charset="0"/>
                <a:cs typeface="Times New Roman" panose="02020603050405020304" pitchFamily="18" charset="0"/>
              </a:rPr>
              <a:t>, Kurt </a:t>
            </a:r>
            <a:r>
              <a:rPr lang="en-US" sz="1000" i="1" dirty="0" err="1">
                <a:latin typeface="Times New Roman" panose="02020603050405020304" pitchFamily="18" charset="0"/>
                <a:cs typeface="Times New Roman" panose="02020603050405020304" pitchFamily="18" charset="0"/>
              </a:rPr>
              <a:t>Rothermel</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Hinrich</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Schütze</a:t>
            </a:r>
            <a:r>
              <a:rPr lang="en-US" sz="1000" i="1" dirty="0">
                <a:latin typeface="Times New Roman" panose="02020603050405020304" pitchFamily="18" charset="0"/>
                <a:cs typeface="Times New Roman" panose="02020603050405020304" pitchFamily="18" charset="0"/>
              </a:rPr>
              <a:t>: On a </a:t>
            </a:r>
            <a:endParaRPr lang="en-US" sz="1000" i="1" dirty="0" smtClean="0">
              <a:latin typeface="Times New Roman" panose="02020603050405020304" pitchFamily="18" charset="0"/>
              <a:cs typeface="Times New Roman" panose="02020603050405020304" pitchFamily="18" charset="0"/>
            </a:endParaRPr>
          </a:p>
          <a:p>
            <a:r>
              <a:rPr lang="en-US" sz="1000" i="1" dirty="0" smtClean="0">
                <a:latin typeface="Times New Roman" panose="02020603050405020304" pitchFamily="18" charset="0"/>
                <a:cs typeface="Times New Roman" panose="02020603050405020304" pitchFamily="18" charset="0"/>
              </a:rPr>
              <a:t>Generic </a:t>
            </a:r>
            <a:r>
              <a:rPr lang="en-US" sz="1000" i="1" dirty="0">
                <a:latin typeface="Times New Roman" panose="02020603050405020304" pitchFamily="18" charset="0"/>
                <a:cs typeface="Times New Roman" panose="02020603050405020304" pitchFamily="18" charset="0"/>
              </a:rPr>
              <a:t>Uncertainty Model for Position Information. </a:t>
            </a:r>
            <a:r>
              <a:rPr lang="en-US" sz="1000" i="1" dirty="0" err="1">
                <a:latin typeface="Times New Roman" panose="02020603050405020304" pitchFamily="18" charset="0"/>
                <a:cs typeface="Times New Roman" panose="02020603050405020304" pitchFamily="18" charset="0"/>
              </a:rPr>
              <a:t>QuaCon</a:t>
            </a:r>
            <a:r>
              <a:rPr lang="en-US" sz="1000" i="1" dirty="0">
                <a:latin typeface="Times New Roman" panose="02020603050405020304" pitchFamily="18" charset="0"/>
                <a:cs typeface="Times New Roman" panose="02020603050405020304" pitchFamily="18" charset="0"/>
              </a:rPr>
              <a:t> </a:t>
            </a:r>
            <a:r>
              <a:rPr lang="en-US" sz="1000" i="1" dirty="0" smtClean="0">
                <a:latin typeface="Times New Roman" panose="02020603050405020304" pitchFamily="18" charset="0"/>
                <a:cs typeface="Times New Roman" panose="02020603050405020304" pitchFamily="18" charset="0"/>
              </a:rPr>
              <a:t>2009</a:t>
            </a:r>
            <a:r>
              <a:rPr lang="en-US" sz="1000" i="1" dirty="0">
                <a:latin typeface="Times New Roman" panose="02020603050405020304" pitchFamily="18" charset="0"/>
                <a:cs typeface="Times New Roman" panose="02020603050405020304" pitchFamily="18" charset="0"/>
              </a:rPr>
              <a:t>.</a:t>
            </a:r>
            <a:endParaRPr lang="en-US" sz="1000" i="1"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DC1BBB0-96F0-4077-A278-0F3FB5C104D3}" type="slidenum">
              <a:rPr lang="en-US" smtClean="0"/>
              <a:pPr/>
              <a:t>55</a:t>
            </a:fld>
            <a:endParaRPr lang="en-US"/>
          </a:p>
        </p:txBody>
      </p:sp>
      <p:grpSp>
        <p:nvGrpSpPr>
          <p:cNvPr id="7" name="Gruppieren 6"/>
          <p:cNvGrpSpPr/>
          <p:nvPr/>
        </p:nvGrpSpPr>
        <p:grpSpPr>
          <a:xfrm>
            <a:off x="465018" y="544981"/>
            <a:ext cx="589879" cy="469445"/>
            <a:chOff x="4862562" y="392253"/>
            <a:chExt cx="1041586" cy="828929"/>
          </a:xfrm>
        </p:grpSpPr>
        <p:sp>
          <p:nvSpPr>
            <p:cNvPr id="8" name="Rechteck 7"/>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187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barn(inVertical)">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descr="Large confetti"/>
          <p:cNvSpPr>
            <a:spLocks noGrp="1"/>
          </p:cNvSpPr>
          <p:nvPr>
            <p:ph type="title"/>
          </p:nvPr>
        </p:nvSpPr>
        <p:spPr>
          <a:xfrm>
            <a:off x="1657350" y="0"/>
            <a:ext cx="5551885" cy="529829"/>
          </a:xfrm>
        </p:spPr>
        <p:txBody>
          <a:bodyPr/>
          <a:lstStyle/>
          <a:p>
            <a:r>
              <a:rPr lang="en-US" altLang="en-US" smtClean="0"/>
              <a:t>Modeling Uncertain Trajectories</a:t>
            </a:r>
          </a:p>
        </p:txBody>
      </p:sp>
      <p:sp>
        <p:nvSpPr>
          <p:cNvPr id="12292" name="TextBox 3"/>
          <p:cNvSpPr txBox="1">
            <a:spLocks noChangeArrowheads="1"/>
          </p:cNvSpPr>
          <p:nvPr/>
        </p:nvSpPr>
        <p:spPr bwMode="auto">
          <a:xfrm>
            <a:off x="1115616" y="822723"/>
            <a:ext cx="512839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Char char="•"/>
            </a:pPr>
            <a:r>
              <a:rPr lang="en-US" altLang="en-US" sz="1800" b="1" dirty="0">
                <a:solidFill>
                  <a:srgbClr val="FF0000"/>
                </a:solidFill>
              </a:rPr>
              <a:t>Model 1:</a:t>
            </a:r>
          </a:p>
          <a:p>
            <a:pPr eaLnBrk="1" hangingPunct="1">
              <a:spcBef>
                <a:spcPct val="0"/>
              </a:spcBef>
              <a:buSzTx/>
              <a:buFontTx/>
              <a:buNone/>
            </a:pPr>
            <a:r>
              <a:rPr lang="en-US" altLang="en-US" sz="1800" b="1" dirty="0">
                <a:solidFill>
                  <a:srgbClr val="FF0000"/>
                </a:solidFill>
              </a:rPr>
              <a:t>Cones, Beads, Necklaces (AKA space-time prisms)</a:t>
            </a:r>
          </a:p>
          <a:p>
            <a:pPr eaLnBrk="1" hangingPunct="1">
              <a:spcBef>
                <a:spcPct val="0"/>
              </a:spcBef>
              <a:buSzTx/>
              <a:buFontTx/>
              <a:buNone/>
            </a:pPr>
            <a:endParaRPr lang="en-US" altLang="en-US" sz="1800" b="1" dirty="0">
              <a:solidFill>
                <a:srgbClr val="FF0000"/>
              </a:solidFill>
            </a:endParaRPr>
          </a:p>
          <a:p>
            <a:pPr lvl="1" eaLnBrk="1" hangingPunct="1">
              <a:spcBef>
                <a:spcPct val="0"/>
              </a:spcBef>
              <a:buClrTx/>
              <a:buSzTx/>
              <a:buFont typeface="Arial" panose="020B0604020202020204" pitchFamily="34" charset="0"/>
              <a:buChar char="•"/>
            </a:pPr>
            <a:r>
              <a:rPr lang="en-US" altLang="en-US" sz="1500" b="1" dirty="0">
                <a:solidFill>
                  <a:srgbClr val="0055B0"/>
                </a:solidFill>
              </a:rPr>
              <a:t>Assumed exact location samples</a:t>
            </a:r>
          </a:p>
          <a:p>
            <a:pPr lvl="1" eaLnBrk="1" hangingPunct="1">
              <a:spcBef>
                <a:spcPct val="0"/>
              </a:spcBef>
              <a:buClrTx/>
              <a:buSzTx/>
              <a:buFont typeface="Arial" panose="020B0604020202020204" pitchFamily="34" charset="0"/>
              <a:buChar char="•"/>
            </a:pPr>
            <a:r>
              <a:rPr lang="en-US" altLang="en-US" sz="1500" b="1" dirty="0">
                <a:solidFill>
                  <a:srgbClr val="0055B0"/>
                </a:solidFill>
              </a:rPr>
              <a:t>Unknown (but bounded) </a:t>
            </a:r>
          </a:p>
          <a:p>
            <a:pPr lvl="1" eaLnBrk="1" hangingPunct="1">
              <a:spcBef>
                <a:spcPct val="0"/>
              </a:spcBef>
              <a:buClrTx/>
              <a:buSzTx/>
              <a:buFontTx/>
              <a:buNone/>
            </a:pPr>
            <a:r>
              <a:rPr lang="en-US" altLang="en-US" sz="1500" b="1" dirty="0">
                <a:solidFill>
                  <a:srgbClr val="0055B0"/>
                </a:solidFill>
              </a:rPr>
              <a:t>maximum speed in-between</a:t>
            </a:r>
          </a:p>
          <a:p>
            <a:pPr lvl="1" eaLnBrk="1" hangingPunct="1">
              <a:spcBef>
                <a:spcPct val="0"/>
              </a:spcBef>
              <a:buClrTx/>
              <a:buSzTx/>
              <a:buFontTx/>
              <a:buNone/>
            </a:pPr>
            <a:r>
              <a:rPr lang="en-US" altLang="en-US" sz="1500" b="1" dirty="0">
                <a:solidFill>
                  <a:srgbClr val="0055B0"/>
                </a:solidFill>
              </a:rPr>
              <a:t>samples</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828801"/>
            <a:ext cx="2869406" cy="30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4659982"/>
            <a:ext cx="7032694" cy="400110"/>
          </a:xfrm>
          <a:prstGeom prst="rect">
            <a:avLst/>
          </a:prstGeom>
          <a:noFill/>
        </p:spPr>
        <p:txBody>
          <a:bodyPr wrap="none" rtlCol="0">
            <a:spAutoFit/>
          </a:bodyPr>
          <a:lstStyle/>
          <a:p>
            <a:r>
              <a:rPr lang="en-US" sz="1000" i="1" dirty="0" err="1">
                <a:latin typeface="Times New Roman" panose="02020603050405020304" pitchFamily="18" charset="0"/>
                <a:cs typeface="Times New Roman" panose="02020603050405020304" pitchFamily="18" charset="0"/>
              </a:rPr>
              <a:t>Reynold</a:t>
            </a:r>
            <a:r>
              <a:rPr lang="en-US" sz="1000" i="1" dirty="0">
                <a:latin typeface="Times New Roman" panose="02020603050405020304" pitchFamily="18" charset="0"/>
                <a:cs typeface="Times New Roman" panose="02020603050405020304" pitchFamily="18" charset="0"/>
              </a:rPr>
              <a:t> Cheng, Sunil </a:t>
            </a:r>
            <a:r>
              <a:rPr lang="en-US" sz="1000" i="1" dirty="0" err="1">
                <a:latin typeface="Times New Roman" panose="02020603050405020304" pitchFamily="18" charset="0"/>
                <a:cs typeface="Times New Roman" panose="02020603050405020304" pitchFamily="18" charset="0"/>
              </a:rPr>
              <a:t>Prabhakar</a:t>
            </a:r>
            <a:r>
              <a:rPr lang="en-US" sz="1000" i="1" dirty="0">
                <a:latin typeface="Times New Roman" panose="02020603050405020304" pitchFamily="18" charset="0"/>
                <a:cs typeface="Times New Roman" panose="02020603050405020304" pitchFamily="18" charset="0"/>
              </a:rPr>
              <a:t>, Dmitri V. Kalashnikov: Querying Imprecise Data in Moving Object Environments. ICDE </a:t>
            </a:r>
            <a:r>
              <a:rPr lang="en-US" sz="1000" i="1" dirty="0" smtClean="0">
                <a:latin typeface="Times New Roman" panose="02020603050405020304" pitchFamily="18" charset="0"/>
                <a:cs typeface="Times New Roman" panose="02020603050405020304" pitchFamily="18" charset="0"/>
              </a:rPr>
              <a:t>2003</a:t>
            </a:r>
            <a:r>
              <a:rPr lang="en-US" sz="1000" i="1" dirty="0">
                <a:latin typeface="Times New Roman" panose="02020603050405020304" pitchFamily="18" charset="0"/>
                <a:cs typeface="Times New Roman" panose="02020603050405020304" pitchFamily="18" charset="0"/>
              </a:rPr>
              <a:t>.</a:t>
            </a:r>
          </a:p>
          <a:p>
            <a:r>
              <a:rPr lang="en-US" sz="1000" i="1" dirty="0" smtClean="0">
                <a:latin typeface="Times New Roman" panose="02020603050405020304" pitchFamily="18" charset="0"/>
                <a:cs typeface="Times New Roman" panose="02020603050405020304" pitchFamily="18" charset="0"/>
              </a:rPr>
              <a:t>G. </a:t>
            </a:r>
            <a:r>
              <a:rPr lang="en-US" sz="1000" i="1" dirty="0" err="1" smtClean="0">
                <a:latin typeface="Times New Roman" panose="02020603050405020304" pitchFamily="18" charset="0"/>
                <a:cs typeface="Times New Roman" panose="02020603050405020304" pitchFamily="18" charset="0"/>
              </a:rPr>
              <a:t>Trajcevski</a:t>
            </a:r>
            <a:r>
              <a:rPr lang="en-US" sz="1000" i="1" dirty="0" smtClean="0">
                <a:latin typeface="Times New Roman" panose="02020603050405020304" pitchFamily="18" charset="0"/>
                <a:cs typeface="Times New Roman" panose="02020603050405020304" pitchFamily="18" charset="0"/>
              </a:rPr>
              <a:t>, A. </a:t>
            </a:r>
            <a:r>
              <a:rPr lang="en-US" sz="1000" i="1" dirty="0" err="1" smtClean="0">
                <a:latin typeface="Times New Roman" panose="02020603050405020304" pitchFamily="18" charset="0"/>
                <a:cs typeface="Times New Roman" panose="02020603050405020304" pitchFamily="18" charset="0"/>
              </a:rPr>
              <a:t>Choudhary</a:t>
            </a:r>
            <a:r>
              <a:rPr lang="en-US" sz="1000" i="1" dirty="0" smtClean="0">
                <a:latin typeface="Times New Roman" panose="02020603050405020304" pitchFamily="18" charset="0"/>
                <a:cs typeface="Times New Roman" panose="02020603050405020304" pitchFamily="18" charset="0"/>
              </a:rPr>
              <a:t>, O. </a:t>
            </a:r>
            <a:r>
              <a:rPr lang="en-US" sz="1000" i="1" dirty="0" err="1" smtClean="0">
                <a:latin typeface="Times New Roman" panose="02020603050405020304" pitchFamily="18" charset="0"/>
                <a:cs typeface="Times New Roman" panose="02020603050405020304" pitchFamily="18" charset="0"/>
              </a:rPr>
              <a:t>Wolfson</a:t>
            </a:r>
            <a:r>
              <a:rPr lang="en-US" sz="1000" i="1" dirty="0" smtClean="0">
                <a:latin typeface="Times New Roman" panose="02020603050405020304" pitchFamily="18" charset="0"/>
                <a:cs typeface="Times New Roman" panose="02020603050405020304" pitchFamily="18" charset="0"/>
              </a:rPr>
              <a:t>, G. Li, </a:t>
            </a:r>
            <a:r>
              <a:rPr lang="en-US" sz="1000" i="1" dirty="0" err="1" smtClean="0">
                <a:latin typeface="Times New Roman" panose="02020603050405020304" pitchFamily="18" charset="0"/>
                <a:cs typeface="Times New Roman" panose="02020603050405020304" pitchFamily="18" charset="0"/>
              </a:rPr>
              <a:t>Uncertan</a:t>
            </a:r>
            <a:r>
              <a:rPr lang="en-US" sz="1000" i="1" dirty="0" smtClean="0">
                <a:latin typeface="Times New Roman" panose="02020603050405020304" pitchFamily="18" charset="0"/>
                <a:cs typeface="Times New Roman" panose="02020603050405020304" pitchFamily="18" charset="0"/>
              </a:rPr>
              <a:t> Range Queries for </a:t>
            </a:r>
            <a:r>
              <a:rPr lang="en-US" sz="1000" i="1" dirty="0" err="1" smtClean="0">
                <a:latin typeface="Times New Roman" panose="02020603050405020304" pitchFamily="18" charset="0"/>
                <a:cs typeface="Times New Roman" panose="02020603050405020304" pitchFamily="18" charset="0"/>
              </a:rPr>
              <a:t>Necklases</a:t>
            </a:r>
            <a:r>
              <a:rPr lang="en-US" sz="1000" i="1" dirty="0" smtClean="0">
                <a:latin typeface="Times New Roman" panose="02020603050405020304" pitchFamily="18" charset="0"/>
                <a:cs typeface="Times New Roman" panose="02020603050405020304" pitchFamily="18" charset="0"/>
              </a:rPr>
              <a:t>. MDM 2010.</a:t>
            </a:r>
            <a:endParaRPr lang="en-US" sz="1000" i="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DC1BBB0-96F0-4077-A278-0F3FB5C104D3}" type="slidenum">
              <a:rPr lang="en-US" smtClean="0"/>
              <a:pPr/>
              <a:t>56</a:t>
            </a:fld>
            <a:endParaRPr lang="en-US"/>
          </a:p>
        </p:txBody>
      </p:sp>
      <p:grpSp>
        <p:nvGrpSpPr>
          <p:cNvPr id="7" name="Gruppieren 6"/>
          <p:cNvGrpSpPr/>
          <p:nvPr/>
        </p:nvGrpSpPr>
        <p:grpSpPr>
          <a:xfrm>
            <a:off x="465018" y="544981"/>
            <a:ext cx="589879" cy="469445"/>
            <a:chOff x="4862562" y="392253"/>
            <a:chExt cx="1041586" cy="828929"/>
          </a:xfrm>
        </p:grpSpPr>
        <p:sp>
          <p:nvSpPr>
            <p:cNvPr id="8" name="Rechteck 7"/>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239295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wipe(down)">
                                      <p:cBhvr>
                                        <p:cTn id="7"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descr="Large confetti"/>
          <p:cNvSpPr>
            <a:spLocks noGrp="1"/>
          </p:cNvSpPr>
          <p:nvPr>
            <p:ph type="title"/>
          </p:nvPr>
        </p:nvSpPr>
        <p:spPr/>
        <p:txBody>
          <a:bodyPr/>
          <a:lstStyle/>
          <a:p>
            <a:r>
              <a:rPr lang="en-US" altLang="en-US" smtClean="0"/>
              <a:t>Modeling Uncertain Trajectories</a:t>
            </a:r>
          </a:p>
        </p:txBody>
      </p:sp>
      <p:sp>
        <p:nvSpPr>
          <p:cNvPr id="13316" name="TextBox 3"/>
          <p:cNvSpPr txBox="1">
            <a:spLocks noChangeArrowheads="1"/>
          </p:cNvSpPr>
          <p:nvPr/>
        </p:nvSpPr>
        <p:spPr bwMode="auto">
          <a:xfrm>
            <a:off x="1259681" y="992982"/>
            <a:ext cx="30289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2100" b="1">
                <a:solidFill>
                  <a:srgbClr val="FF0000"/>
                </a:solidFill>
              </a:rPr>
              <a:t>Model 2:</a:t>
            </a:r>
          </a:p>
          <a:p>
            <a:pPr eaLnBrk="1" hangingPunct="1">
              <a:spcBef>
                <a:spcPct val="0"/>
              </a:spcBef>
              <a:buSzTx/>
              <a:buFontTx/>
              <a:buNone/>
            </a:pPr>
            <a:endParaRPr lang="en-US" altLang="en-US" sz="2100" b="1">
              <a:solidFill>
                <a:srgbClr val="FF0000"/>
              </a:solidFill>
            </a:endParaRPr>
          </a:p>
          <a:p>
            <a:pPr eaLnBrk="1" hangingPunct="1">
              <a:spcBef>
                <a:spcPct val="0"/>
              </a:spcBef>
              <a:buSzTx/>
              <a:buFontTx/>
              <a:buNone/>
            </a:pPr>
            <a:r>
              <a:rPr lang="en-US" altLang="en-US" sz="2100" b="1">
                <a:solidFill>
                  <a:srgbClr val="FF0000"/>
                </a:solidFill>
              </a:rPr>
              <a:t>Constraints</a:t>
            </a:r>
          </a:p>
          <a:p>
            <a:pPr eaLnBrk="1" hangingPunct="1">
              <a:spcBef>
                <a:spcPct val="0"/>
              </a:spcBef>
              <a:buSzTx/>
              <a:buFontTx/>
              <a:buNone/>
            </a:pPr>
            <a:endParaRPr lang="en-US" altLang="en-US" sz="2100" b="1">
              <a:solidFill>
                <a:srgbClr val="FF0000"/>
              </a:solidFill>
            </a:endParaRPr>
          </a:p>
          <a:p>
            <a:pPr eaLnBrk="1" hangingPunct="1">
              <a:spcBef>
                <a:spcPct val="0"/>
              </a:spcBef>
              <a:buSzTx/>
              <a:buFontTx/>
              <a:buNone/>
            </a:pPr>
            <a:r>
              <a:rPr lang="en-US" altLang="en-US" sz="1500" b="1">
                <a:solidFill>
                  <a:srgbClr val="0070C0"/>
                </a:solidFill>
              </a:rPr>
              <a:t>Motion along road network</a:t>
            </a:r>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7" y="682228"/>
            <a:ext cx="3281363" cy="428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18" name="Straight Connector 3"/>
          <p:cNvCxnSpPr>
            <a:cxnSpLocks noChangeShapeType="1"/>
          </p:cNvCxnSpPr>
          <p:nvPr/>
        </p:nvCxnSpPr>
        <p:spPr bwMode="auto">
          <a:xfrm>
            <a:off x="5543550" y="3829050"/>
            <a:ext cx="40005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3319" name="Straight Connector 6"/>
          <p:cNvCxnSpPr>
            <a:cxnSpLocks noChangeShapeType="1"/>
          </p:cNvCxnSpPr>
          <p:nvPr/>
        </p:nvCxnSpPr>
        <p:spPr bwMode="auto">
          <a:xfrm flipV="1">
            <a:off x="6629400" y="2571750"/>
            <a:ext cx="0" cy="13716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9" name="TextBox 8"/>
          <p:cNvSpPr txBox="1"/>
          <p:nvPr/>
        </p:nvSpPr>
        <p:spPr>
          <a:xfrm>
            <a:off x="1102148" y="3575551"/>
            <a:ext cx="3140869" cy="1061829"/>
          </a:xfrm>
          <a:prstGeom prst="rect">
            <a:avLst/>
          </a:prstGeom>
          <a:noFill/>
          <a:ln>
            <a:noFill/>
          </a:ln>
        </p:spPr>
        <p:txBody>
          <a:bodyPr>
            <a:spAutoFit/>
          </a:bodyPr>
          <a:lstStyle/>
          <a:p>
            <a:pPr>
              <a:defRPr/>
            </a:pPr>
            <a:r>
              <a:rPr lang="en-US" sz="1050" b="1" dirty="0">
                <a:solidFill>
                  <a:srgbClr val="FF0000"/>
                </a:solidFill>
                <a:ea typeface="宋体" pitchFamily="2" charset="-122"/>
              </a:rPr>
              <a:t>Uncertainty restricted to </a:t>
            </a:r>
          </a:p>
          <a:p>
            <a:pPr>
              <a:defRPr/>
            </a:pPr>
            <a:r>
              <a:rPr lang="en-US" sz="1050" b="1" dirty="0">
                <a:solidFill>
                  <a:srgbClr val="FF0000"/>
                </a:solidFill>
                <a:ea typeface="宋体" pitchFamily="2" charset="-122"/>
              </a:rPr>
              <a:t>Road Segments</a:t>
            </a:r>
          </a:p>
          <a:p>
            <a:pPr>
              <a:defRPr/>
            </a:pPr>
            <a:endParaRPr lang="en-US" sz="1050" b="1" dirty="0">
              <a:solidFill>
                <a:srgbClr val="FF0000"/>
              </a:solidFill>
              <a:ea typeface="宋体" pitchFamily="2" charset="-122"/>
            </a:endParaRPr>
          </a:p>
          <a:p>
            <a:pPr>
              <a:defRPr/>
            </a:pPr>
            <a:endParaRPr lang="en-US" sz="1050" b="1" dirty="0">
              <a:solidFill>
                <a:srgbClr val="FF0000"/>
              </a:solidFill>
              <a:ea typeface="宋体" pitchFamily="2" charset="-122"/>
            </a:endParaRPr>
          </a:p>
          <a:p>
            <a:pPr>
              <a:defRPr/>
            </a:pPr>
            <a:endParaRPr lang="en-US" sz="1050" b="1" dirty="0">
              <a:solidFill>
                <a:srgbClr val="FF0000"/>
              </a:solidFill>
              <a:ea typeface="宋体" pitchFamily="2" charset="-122"/>
            </a:endParaRPr>
          </a:p>
          <a:p>
            <a:pPr>
              <a:defRPr/>
            </a:pPr>
            <a:endParaRPr lang="en-US" sz="1050" b="1" dirty="0">
              <a:solidFill>
                <a:srgbClr val="FF0000"/>
              </a:solidFill>
              <a:ea typeface="宋体" pitchFamily="2" charset="-122"/>
            </a:endParaRPr>
          </a:p>
        </p:txBody>
      </p:sp>
      <p:sp>
        <p:nvSpPr>
          <p:cNvPr id="13321" name="TextBox 9"/>
          <p:cNvSpPr txBox="1">
            <a:spLocks noChangeArrowheads="1"/>
          </p:cNvSpPr>
          <p:nvPr/>
        </p:nvSpPr>
        <p:spPr bwMode="auto">
          <a:xfrm>
            <a:off x="5398294" y="4386263"/>
            <a:ext cx="6655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t>p1  p2</a:t>
            </a:r>
          </a:p>
        </p:txBody>
      </p:sp>
      <p:sp>
        <p:nvSpPr>
          <p:cNvPr id="13322" name="TextBox 10"/>
          <p:cNvSpPr txBox="1">
            <a:spLocks noChangeArrowheads="1"/>
          </p:cNvSpPr>
          <p:nvPr/>
        </p:nvSpPr>
        <p:spPr bwMode="auto">
          <a:xfrm>
            <a:off x="6511528" y="3917157"/>
            <a:ext cx="2808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q</a:t>
            </a:r>
          </a:p>
        </p:txBody>
      </p:sp>
      <p:sp>
        <p:nvSpPr>
          <p:cNvPr id="13323" name="TextBox 12"/>
          <p:cNvSpPr txBox="1">
            <a:spLocks noChangeArrowheads="1"/>
          </p:cNvSpPr>
          <p:nvPr/>
        </p:nvSpPr>
        <p:spPr bwMode="auto">
          <a:xfrm>
            <a:off x="4000500" y="2249091"/>
            <a:ext cx="3337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t>t2</a:t>
            </a:r>
          </a:p>
          <a:p>
            <a:pPr eaLnBrk="1" hangingPunct="1">
              <a:spcBef>
                <a:spcPct val="0"/>
              </a:spcBef>
              <a:buSzTx/>
              <a:buFontTx/>
              <a:buNone/>
            </a:pPr>
            <a:r>
              <a:rPr lang="en-US" altLang="en-US" sz="1500"/>
              <a:t>t1</a:t>
            </a:r>
          </a:p>
        </p:txBody>
      </p:sp>
      <p:cxnSp>
        <p:nvCxnSpPr>
          <p:cNvPr id="13324" name="Straight Arrow Connector 14"/>
          <p:cNvCxnSpPr>
            <a:cxnSpLocks noChangeShapeType="1"/>
          </p:cNvCxnSpPr>
          <p:nvPr/>
        </p:nvCxnSpPr>
        <p:spPr bwMode="auto">
          <a:xfrm>
            <a:off x="4288632" y="2628900"/>
            <a:ext cx="2340769" cy="3429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325" name="Straight Arrow Connector 16"/>
          <p:cNvCxnSpPr>
            <a:cxnSpLocks noChangeShapeType="1"/>
          </p:cNvCxnSpPr>
          <p:nvPr/>
        </p:nvCxnSpPr>
        <p:spPr bwMode="auto">
          <a:xfrm>
            <a:off x="4288632" y="2343150"/>
            <a:ext cx="2340769"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326" name="Straight Arrow Connector 18"/>
          <p:cNvCxnSpPr>
            <a:cxnSpLocks noChangeShapeType="1"/>
          </p:cNvCxnSpPr>
          <p:nvPr/>
        </p:nvCxnSpPr>
        <p:spPr bwMode="auto">
          <a:xfrm flipV="1">
            <a:off x="4288631" y="1143001"/>
            <a:ext cx="0" cy="2774156"/>
          </a:xfrm>
          <a:prstGeom prst="straightConnector1">
            <a:avLst/>
          </a:prstGeom>
          <a:noFill/>
          <a:ln w="3810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327" name="Straight Connector 20"/>
          <p:cNvCxnSpPr>
            <a:cxnSpLocks noChangeShapeType="1"/>
          </p:cNvCxnSpPr>
          <p:nvPr/>
        </p:nvCxnSpPr>
        <p:spPr bwMode="auto">
          <a:xfrm>
            <a:off x="5543550" y="4386263"/>
            <a:ext cx="400050" cy="0"/>
          </a:xfrm>
          <a:prstGeom prst="line">
            <a:avLst/>
          </a:prstGeom>
          <a:noFill/>
          <a:ln w="57150" algn="ctr">
            <a:solidFill>
              <a:schemeClr val="tx1"/>
            </a:solidFill>
            <a:miter lim="800000"/>
            <a:headEnd/>
            <a:tailEnd/>
          </a:ln>
          <a:extLst>
            <a:ext uri="{909E8E84-426E-40DD-AFC4-6F175D3DCCD1}">
              <a14:hiddenFill xmlns:a14="http://schemas.microsoft.com/office/drawing/2010/main">
                <a:noFill/>
              </a14:hiddenFill>
            </a:ext>
          </a:extLst>
        </p:spPr>
      </p:cxnSp>
      <p:sp>
        <p:nvSpPr>
          <p:cNvPr id="13328" name="TextBox 21"/>
          <p:cNvSpPr txBox="1">
            <a:spLocks noChangeArrowheads="1"/>
          </p:cNvSpPr>
          <p:nvPr/>
        </p:nvSpPr>
        <p:spPr bwMode="auto">
          <a:xfrm>
            <a:off x="4048125" y="3526632"/>
            <a:ext cx="2375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t>t</a:t>
            </a:r>
          </a:p>
        </p:txBody>
      </p:sp>
      <p:cxnSp>
        <p:nvCxnSpPr>
          <p:cNvPr id="13329" name="Straight Connector 23"/>
          <p:cNvCxnSpPr>
            <a:cxnSpLocks noChangeShapeType="1"/>
          </p:cNvCxnSpPr>
          <p:nvPr/>
        </p:nvCxnSpPr>
        <p:spPr bwMode="auto">
          <a:xfrm>
            <a:off x="5543550" y="3826669"/>
            <a:ext cx="0" cy="559594"/>
          </a:xfrm>
          <a:prstGeom prst="line">
            <a:avLst/>
          </a:prstGeom>
          <a:noFill/>
          <a:ln w="9525"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13330" name="Straight Connector 25"/>
          <p:cNvCxnSpPr>
            <a:cxnSpLocks noChangeShapeType="1"/>
          </p:cNvCxnSpPr>
          <p:nvPr/>
        </p:nvCxnSpPr>
        <p:spPr bwMode="auto">
          <a:xfrm>
            <a:off x="5943600" y="3829050"/>
            <a:ext cx="0" cy="557213"/>
          </a:xfrm>
          <a:prstGeom prst="line">
            <a:avLst/>
          </a:prstGeom>
          <a:noFill/>
          <a:ln w="952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4" name="Rectangle 3"/>
          <p:cNvSpPr/>
          <p:nvPr/>
        </p:nvSpPr>
        <p:spPr>
          <a:xfrm>
            <a:off x="899592" y="4538032"/>
            <a:ext cx="4572000" cy="553998"/>
          </a:xfrm>
          <a:prstGeom prst="rect">
            <a:avLst/>
          </a:prstGeom>
        </p:spPr>
        <p:txBody>
          <a:bodyPr>
            <a:spAutoFit/>
          </a:bodyPr>
          <a:lstStyle/>
          <a:p>
            <a:r>
              <a:rPr lang="en-US" sz="1000" i="1" dirty="0">
                <a:latin typeface="Times New Roman" panose="02020603050405020304" pitchFamily="18" charset="0"/>
                <a:cs typeface="Times New Roman" panose="02020603050405020304" pitchFamily="18" charset="0"/>
              </a:rPr>
              <a:t>Bart </a:t>
            </a:r>
            <a:r>
              <a:rPr lang="en-US" sz="1000" i="1" dirty="0" err="1">
                <a:latin typeface="Times New Roman" panose="02020603050405020304" pitchFamily="18" charset="0"/>
                <a:cs typeface="Times New Roman" panose="02020603050405020304" pitchFamily="18" charset="0"/>
              </a:rPr>
              <a:t>Kuijpers</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Walied</a:t>
            </a:r>
            <a:r>
              <a:rPr lang="en-US" sz="1000" i="1" dirty="0">
                <a:latin typeface="Times New Roman" panose="02020603050405020304" pitchFamily="18" charset="0"/>
                <a:cs typeface="Times New Roman" panose="02020603050405020304" pitchFamily="18" charset="0"/>
              </a:rPr>
              <a:t> Othman: Modeling uncertainty of moving objects on road networks via space-time prisms. International Journal of Geographical Information Science 23(9): </a:t>
            </a:r>
            <a:r>
              <a:rPr lang="en-US" sz="1000" i="1" dirty="0" smtClean="0">
                <a:latin typeface="Times New Roman" panose="02020603050405020304" pitchFamily="18" charset="0"/>
                <a:cs typeface="Times New Roman" panose="02020603050405020304" pitchFamily="18" charset="0"/>
              </a:rPr>
              <a:t>(2009</a:t>
            </a:r>
            <a:r>
              <a:rPr lang="en-US" sz="1000" i="1"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7DC1BBB0-96F0-4077-A278-0F3FB5C104D3}" type="slidenum">
              <a:rPr lang="en-US" smtClean="0"/>
              <a:pPr/>
              <a:t>57</a:t>
            </a:fld>
            <a:endParaRPr lang="en-US"/>
          </a:p>
        </p:txBody>
      </p:sp>
      <p:grpSp>
        <p:nvGrpSpPr>
          <p:cNvPr id="20" name="Gruppieren 19"/>
          <p:cNvGrpSpPr/>
          <p:nvPr/>
        </p:nvGrpSpPr>
        <p:grpSpPr>
          <a:xfrm>
            <a:off x="465018" y="544981"/>
            <a:ext cx="589879" cy="469445"/>
            <a:chOff x="4862562" y="392253"/>
            <a:chExt cx="1041586" cy="828929"/>
          </a:xfrm>
        </p:grpSpPr>
        <p:sp>
          <p:nvSpPr>
            <p:cNvPr id="21" name="Rechteck 20"/>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3086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circle(in)">
                                      <p:cBhvr>
                                        <p:cTn id="7" dur="20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descr="Large confetti"/>
          <p:cNvSpPr>
            <a:spLocks noGrp="1"/>
          </p:cNvSpPr>
          <p:nvPr>
            <p:ph type="title"/>
          </p:nvPr>
        </p:nvSpPr>
        <p:spPr/>
        <p:txBody>
          <a:bodyPr/>
          <a:lstStyle/>
          <a:p>
            <a:r>
              <a:rPr lang="en-US" altLang="en-US" smtClean="0"/>
              <a:t>Modeling Uncertain Trajectories</a:t>
            </a:r>
          </a:p>
        </p:txBody>
      </p:sp>
      <p:sp>
        <p:nvSpPr>
          <p:cNvPr id="14340" name="TextBox 3"/>
          <p:cNvSpPr txBox="1">
            <a:spLocks noChangeArrowheads="1"/>
          </p:cNvSpPr>
          <p:nvPr/>
        </p:nvSpPr>
        <p:spPr bwMode="auto">
          <a:xfrm>
            <a:off x="1257301" y="1053703"/>
            <a:ext cx="23117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2100" b="1">
                <a:solidFill>
                  <a:srgbClr val="FF0000"/>
                </a:solidFill>
              </a:rPr>
              <a:t>Model 3:</a:t>
            </a:r>
          </a:p>
          <a:p>
            <a:pPr eaLnBrk="1" hangingPunct="1">
              <a:spcBef>
                <a:spcPct val="0"/>
              </a:spcBef>
              <a:buSzTx/>
              <a:buFontTx/>
              <a:buNone/>
            </a:pPr>
            <a:r>
              <a:rPr lang="en-US" altLang="en-US" sz="2100" b="1">
                <a:solidFill>
                  <a:srgbClr val="FF0000"/>
                </a:solidFill>
              </a:rPr>
              <a:t>Sheared Cylinders</a:t>
            </a:r>
          </a:p>
          <a:p>
            <a:pPr eaLnBrk="1" hangingPunct="1">
              <a:spcBef>
                <a:spcPct val="0"/>
              </a:spcBef>
              <a:buSzTx/>
              <a:buFontTx/>
              <a:buNone/>
            </a:pPr>
            <a:endParaRPr lang="en-US" altLang="en-US" sz="2100" b="1">
              <a:solidFill>
                <a:srgbClr val="FF0000"/>
              </a:solidFill>
            </a:endParaRPr>
          </a:p>
          <a:p>
            <a:pPr eaLnBrk="1" hangingPunct="1">
              <a:spcBef>
                <a:spcPct val="0"/>
              </a:spcBef>
              <a:buSzTx/>
              <a:buFontTx/>
              <a:buNone/>
            </a:pPr>
            <a:r>
              <a:rPr lang="en-US" altLang="en-US" sz="1500" b="1">
                <a:solidFill>
                  <a:srgbClr val="0070C0"/>
                </a:solidFill>
              </a:rPr>
              <a:t>Constant bound on </a:t>
            </a:r>
          </a:p>
          <a:p>
            <a:pPr eaLnBrk="1" hangingPunct="1">
              <a:spcBef>
                <a:spcPct val="0"/>
              </a:spcBef>
              <a:buSzTx/>
              <a:buFontTx/>
              <a:buNone/>
            </a:pPr>
            <a:r>
              <a:rPr lang="en-US" altLang="en-US" sz="1500" b="1">
                <a:solidFill>
                  <a:srgbClr val="0070C0"/>
                </a:solidFill>
              </a:rPr>
              <a:t>location-error at any</a:t>
            </a:r>
          </a:p>
          <a:p>
            <a:pPr eaLnBrk="1" hangingPunct="1">
              <a:spcBef>
                <a:spcPct val="0"/>
              </a:spcBef>
              <a:buSzTx/>
              <a:buFontTx/>
              <a:buNone/>
            </a:pPr>
            <a:r>
              <a:rPr lang="en-US" altLang="en-US" sz="1500" b="1">
                <a:solidFill>
                  <a:srgbClr val="0070C0"/>
                </a:solidFill>
              </a:rPr>
              <a:t>time-instant</a:t>
            </a:r>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532" y="1217364"/>
            <a:ext cx="3813572" cy="322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4876006"/>
            <a:ext cx="6938118" cy="246221"/>
          </a:xfrm>
          <a:prstGeom prst="rect">
            <a:avLst/>
          </a:prstGeom>
          <a:noFill/>
        </p:spPr>
        <p:txBody>
          <a:bodyPr wrap="none" rtlCol="0">
            <a:spAutoFit/>
          </a:bodyPr>
          <a:lstStyle/>
          <a:p>
            <a:r>
              <a:rPr lang="en-US" sz="1000" i="1" dirty="0" smtClean="0">
                <a:latin typeface="Times New Roman" panose="02020603050405020304" pitchFamily="18" charset="0"/>
                <a:cs typeface="Times New Roman" panose="02020603050405020304" pitchFamily="18" charset="0"/>
              </a:rPr>
              <a:t>G. </a:t>
            </a:r>
            <a:r>
              <a:rPr lang="en-US" sz="1000" i="1" dirty="0" err="1" smtClean="0">
                <a:latin typeface="Times New Roman" panose="02020603050405020304" pitchFamily="18" charset="0"/>
                <a:cs typeface="Times New Roman" panose="02020603050405020304" pitchFamily="18" charset="0"/>
              </a:rPr>
              <a:t>Trajcevski</a:t>
            </a:r>
            <a:r>
              <a:rPr lang="en-US" sz="1000" i="1" dirty="0" smtClean="0">
                <a:latin typeface="Times New Roman" panose="02020603050405020304" pitchFamily="18" charset="0"/>
                <a:cs typeface="Times New Roman" panose="02020603050405020304" pitchFamily="18" charset="0"/>
              </a:rPr>
              <a:t>, O. </a:t>
            </a:r>
            <a:r>
              <a:rPr lang="en-US" sz="1000" i="1" dirty="0" err="1" smtClean="0">
                <a:latin typeface="Times New Roman" panose="02020603050405020304" pitchFamily="18" charset="0"/>
                <a:cs typeface="Times New Roman" panose="02020603050405020304" pitchFamily="18" charset="0"/>
              </a:rPr>
              <a:t>Wolfson</a:t>
            </a:r>
            <a:r>
              <a:rPr lang="en-US" sz="1000" i="1" dirty="0" smtClean="0">
                <a:latin typeface="Times New Roman" panose="02020603050405020304" pitchFamily="18" charset="0"/>
                <a:cs typeface="Times New Roman" panose="02020603050405020304" pitchFamily="18" charset="0"/>
              </a:rPr>
              <a:t>, K. </a:t>
            </a:r>
            <a:r>
              <a:rPr lang="en-US" sz="1000" i="1" dirty="0" err="1" smtClean="0">
                <a:latin typeface="Times New Roman" panose="02020603050405020304" pitchFamily="18" charset="0"/>
                <a:cs typeface="Times New Roman" panose="02020603050405020304" pitchFamily="18" charset="0"/>
              </a:rPr>
              <a:t>Hinrichs</a:t>
            </a:r>
            <a:r>
              <a:rPr lang="en-US" sz="1000" i="1" dirty="0" smtClean="0">
                <a:latin typeface="Times New Roman" panose="02020603050405020304" pitchFamily="18" charset="0"/>
                <a:cs typeface="Times New Roman" panose="02020603050405020304" pitchFamily="18" charset="0"/>
              </a:rPr>
              <a:t>, S. Chamberlain. Managing Moving Objects Databases with </a:t>
            </a:r>
            <a:r>
              <a:rPr lang="en-US" sz="1000" i="1" dirty="0" err="1" smtClean="0">
                <a:latin typeface="Times New Roman" panose="02020603050405020304" pitchFamily="18" charset="0"/>
                <a:cs typeface="Times New Roman" panose="02020603050405020304" pitchFamily="18" charset="0"/>
              </a:rPr>
              <a:t>Ucertainty</a:t>
            </a:r>
            <a:r>
              <a:rPr lang="en-US" sz="1000" i="1" dirty="0" smtClean="0">
                <a:latin typeface="Times New Roman" panose="02020603050405020304" pitchFamily="18" charset="0"/>
                <a:cs typeface="Times New Roman" panose="02020603050405020304" pitchFamily="18" charset="0"/>
              </a:rPr>
              <a:t>, ACM TODS, 2004.</a:t>
            </a:r>
            <a:endParaRPr lang="en-US" sz="1000" i="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DC1BBB0-96F0-4077-A278-0F3FB5C104D3}" type="slidenum">
              <a:rPr lang="en-US" smtClean="0"/>
              <a:pPr/>
              <a:t>58</a:t>
            </a:fld>
            <a:endParaRPr lang="en-US"/>
          </a:p>
        </p:txBody>
      </p:sp>
      <p:grpSp>
        <p:nvGrpSpPr>
          <p:cNvPr id="7" name="Gruppieren 6"/>
          <p:cNvGrpSpPr/>
          <p:nvPr/>
        </p:nvGrpSpPr>
        <p:grpSpPr>
          <a:xfrm>
            <a:off x="465018" y="544981"/>
            <a:ext cx="589879" cy="469445"/>
            <a:chOff x="4862562" y="392253"/>
            <a:chExt cx="1041586" cy="828929"/>
          </a:xfrm>
        </p:grpSpPr>
        <p:sp>
          <p:nvSpPr>
            <p:cNvPr id="8" name="Rechteck 7"/>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3953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arn(inVertical)">
                                      <p:cBhvr>
                                        <p:cTn id="7"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descr="Large confetti"/>
          <p:cNvSpPr>
            <a:spLocks noGrp="1"/>
          </p:cNvSpPr>
          <p:nvPr>
            <p:ph type="title"/>
          </p:nvPr>
        </p:nvSpPr>
        <p:spPr>
          <a:xfrm>
            <a:off x="1147763" y="0"/>
            <a:ext cx="6057900" cy="628650"/>
          </a:xfrm>
        </p:spPr>
        <p:txBody>
          <a:bodyPr/>
          <a:lstStyle/>
          <a:p>
            <a:r>
              <a:rPr lang="en-US" altLang="en-US" sz="1800"/>
              <a:t>Processing Spatio-Temporal Queries for Uncertain Trajectories</a:t>
            </a: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56" y="697707"/>
            <a:ext cx="3086100" cy="267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157" y="3371850"/>
            <a:ext cx="3607594" cy="169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57701" y="800101"/>
            <a:ext cx="3193823" cy="1869743"/>
          </a:xfrm>
          <a:prstGeom prst="rect">
            <a:avLst/>
          </a:prstGeom>
          <a:noFill/>
        </p:spPr>
        <p:txBody>
          <a:bodyPr wrap="none">
            <a:spAutoFit/>
          </a:bodyPr>
          <a:lstStyle/>
          <a:p>
            <a:pPr>
              <a:defRPr/>
            </a:pPr>
            <a:r>
              <a:rPr lang="en-US" sz="2100" b="1" dirty="0">
                <a:solidFill>
                  <a:srgbClr val="FF0000"/>
                </a:solidFill>
                <a:ea typeface="宋体" pitchFamily="2" charset="-122"/>
              </a:rPr>
              <a:t>Need to jointly consider:</a:t>
            </a:r>
          </a:p>
          <a:p>
            <a:pPr>
              <a:defRPr/>
            </a:pPr>
            <a:endParaRPr lang="en-US" sz="1050" dirty="0">
              <a:ea typeface="宋体" pitchFamily="2" charset="-122"/>
            </a:endParaRPr>
          </a:p>
          <a:p>
            <a:pPr>
              <a:defRPr/>
            </a:pPr>
            <a:r>
              <a:rPr lang="en-US" sz="1050" b="1" i="1" dirty="0">
                <a:solidFill>
                  <a:srgbClr val="0070C0"/>
                </a:solidFill>
                <a:ea typeface="宋体" pitchFamily="2" charset="-122"/>
              </a:rPr>
              <a:t>Syntax:</a:t>
            </a:r>
          </a:p>
          <a:p>
            <a:pPr marL="257175" indent="-257175">
              <a:buFontTx/>
              <a:buChar char="-"/>
              <a:defRPr/>
            </a:pPr>
            <a:r>
              <a:rPr lang="en-US" sz="1050" dirty="0">
                <a:solidFill>
                  <a:srgbClr val="0070C0"/>
                </a:solidFill>
                <a:ea typeface="宋体" pitchFamily="2" charset="-122"/>
              </a:rPr>
              <a:t>The impact of uncertainty on the </a:t>
            </a:r>
          </a:p>
          <a:p>
            <a:pPr>
              <a:defRPr/>
            </a:pPr>
            <a:r>
              <a:rPr lang="en-US" sz="1050" dirty="0">
                <a:solidFill>
                  <a:srgbClr val="0070C0"/>
                </a:solidFill>
                <a:ea typeface="宋体" pitchFamily="2" charset="-122"/>
              </a:rPr>
              <a:t>(structure of the) answer</a:t>
            </a:r>
          </a:p>
          <a:p>
            <a:pPr marL="257175" indent="-257175">
              <a:buFontTx/>
              <a:buChar char="-"/>
              <a:defRPr/>
            </a:pPr>
            <a:r>
              <a:rPr lang="en-US" sz="1050" dirty="0">
                <a:solidFill>
                  <a:srgbClr val="0070C0"/>
                </a:solidFill>
                <a:ea typeface="宋体" pitchFamily="2" charset="-122"/>
              </a:rPr>
              <a:t>The impact of constraints</a:t>
            </a:r>
          </a:p>
          <a:p>
            <a:pPr marL="257175" indent="-257175">
              <a:buFontTx/>
              <a:buChar char="-"/>
              <a:defRPr/>
            </a:pPr>
            <a:endParaRPr lang="en-US" sz="1050" dirty="0">
              <a:ea typeface="宋体" pitchFamily="2" charset="-122"/>
            </a:endParaRPr>
          </a:p>
          <a:p>
            <a:pPr>
              <a:defRPr/>
            </a:pPr>
            <a:r>
              <a:rPr lang="en-US" sz="1050" b="1" i="1" dirty="0">
                <a:solidFill>
                  <a:srgbClr val="0070C0"/>
                </a:solidFill>
                <a:ea typeface="宋体" pitchFamily="2" charset="-122"/>
              </a:rPr>
              <a:t>Processing Algorithms:</a:t>
            </a:r>
          </a:p>
          <a:p>
            <a:pPr marL="257175" indent="-257175">
              <a:buFontTx/>
              <a:buChar char="-"/>
              <a:defRPr/>
            </a:pPr>
            <a:r>
              <a:rPr lang="en-US" sz="1050" dirty="0">
                <a:solidFill>
                  <a:srgbClr val="0070C0"/>
                </a:solidFill>
                <a:ea typeface="宋体" pitchFamily="2" charset="-122"/>
              </a:rPr>
              <a:t>Impact of the </a:t>
            </a:r>
            <a:r>
              <a:rPr lang="en-US" sz="1050" dirty="0" err="1">
                <a:solidFill>
                  <a:srgbClr val="0070C0"/>
                </a:solidFill>
                <a:ea typeface="宋体" pitchFamily="2" charset="-122"/>
              </a:rPr>
              <a:t>motion+uncertainty</a:t>
            </a:r>
            <a:r>
              <a:rPr lang="en-US" sz="1050" dirty="0">
                <a:solidFill>
                  <a:srgbClr val="0070C0"/>
                </a:solidFill>
                <a:ea typeface="宋体" pitchFamily="2" charset="-122"/>
              </a:rPr>
              <a:t> </a:t>
            </a:r>
          </a:p>
          <a:p>
            <a:pPr>
              <a:defRPr/>
            </a:pPr>
            <a:r>
              <a:rPr lang="en-US" sz="1050" dirty="0">
                <a:solidFill>
                  <a:srgbClr val="0070C0"/>
                </a:solidFill>
                <a:ea typeface="宋体" pitchFamily="2" charset="-122"/>
              </a:rPr>
              <a:t>coupling on filtering/</a:t>
            </a:r>
            <a:r>
              <a:rPr lang="en-US" sz="1050" dirty="0" err="1">
                <a:solidFill>
                  <a:srgbClr val="0070C0"/>
                </a:solidFill>
                <a:ea typeface="宋体" pitchFamily="2" charset="-122"/>
              </a:rPr>
              <a:t>prunning</a:t>
            </a:r>
            <a:r>
              <a:rPr lang="en-US" sz="1050" dirty="0">
                <a:solidFill>
                  <a:srgbClr val="0070C0"/>
                </a:solidFill>
                <a:ea typeface="宋体" pitchFamily="2" charset="-122"/>
              </a:rPr>
              <a:t>/refinement</a:t>
            </a:r>
          </a:p>
        </p:txBody>
      </p:sp>
      <p:cxnSp>
        <p:nvCxnSpPr>
          <p:cNvPr id="15367" name="Straight Arrow Connector 3"/>
          <p:cNvCxnSpPr>
            <a:cxnSpLocks noChangeShapeType="1"/>
          </p:cNvCxnSpPr>
          <p:nvPr/>
        </p:nvCxnSpPr>
        <p:spPr bwMode="auto">
          <a:xfrm flipH="1" flipV="1">
            <a:off x="3203848" y="4155926"/>
            <a:ext cx="2339702" cy="187474"/>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5368" name="Straight Arrow Connector 5"/>
          <p:cNvCxnSpPr>
            <a:cxnSpLocks noChangeShapeType="1"/>
          </p:cNvCxnSpPr>
          <p:nvPr/>
        </p:nvCxnSpPr>
        <p:spPr bwMode="auto">
          <a:xfrm flipH="1">
            <a:off x="3371850" y="4457700"/>
            <a:ext cx="2171700" cy="1143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5369" name="TextBox 6"/>
          <p:cNvSpPr txBox="1">
            <a:spLocks noChangeArrowheads="1"/>
          </p:cNvSpPr>
          <p:nvPr/>
        </p:nvSpPr>
        <p:spPr bwMode="auto">
          <a:xfrm>
            <a:off x="5086350" y="3926682"/>
            <a:ext cx="25955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dirty="0">
                <a:solidFill>
                  <a:srgbClr val="0070C0"/>
                </a:solidFill>
              </a:rPr>
              <a:t>e.g., possible routes to be taken</a:t>
            </a:r>
          </a:p>
        </p:txBody>
      </p:sp>
      <p:sp>
        <p:nvSpPr>
          <p:cNvPr id="4" name="Slide Number Placeholder 3"/>
          <p:cNvSpPr>
            <a:spLocks noGrp="1"/>
          </p:cNvSpPr>
          <p:nvPr>
            <p:ph type="sldNum" sz="quarter" idx="12"/>
          </p:nvPr>
        </p:nvSpPr>
        <p:spPr/>
        <p:txBody>
          <a:bodyPr/>
          <a:lstStyle/>
          <a:p>
            <a:fld id="{7DC1BBB0-96F0-4077-A278-0F3FB5C104D3}" type="slidenum">
              <a:rPr lang="en-US" smtClean="0"/>
              <a:pPr/>
              <a:t>59</a:t>
            </a:fld>
            <a:endParaRPr lang="en-US"/>
          </a:p>
        </p:txBody>
      </p:sp>
      <p:grpSp>
        <p:nvGrpSpPr>
          <p:cNvPr id="10" name="Gruppieren 9"/>
          <p:cNvGrpSpPr/>
          <p:nvPr/>
        </p:nvGrpSpPr>
        <p:grpSpPr>
          <a:xfrm>
            <a:off x="465018" y="544981"/>
            <a:ext cx="589879" cy="469445"/>
            <a:chOff x="4862562" y="392253"/>
            <a:chExt cx="1041586" cy="828929"/>
          </a:xfrm>
        </p:grpSpPr>
        <p:sp>
          <p:nvSpPr>
            <p:cNvPr id="11" name="Rechteck 10"/>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10407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circle(in)">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fade">
                                      <p:cBhvr>
                                        <p:cTn id="17" dur="500"/>
                                        <p:tgtEl>
                                          <p:spTgt spid="153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fade">
                                      <p:cBhvr>
                                        <p:cTn id="2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183226" y="1468094"/>
            <a:ext cx="6552728" cy="1049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rmAutofit/>
          </a:bodyPr>
          <a:lstStyle/>
          <a:p>
            <a:r>
              <a:rPr lang="de-DE" dirty="0" err="1" smtClean="0"/>
              <a:t>Introduction</a:t>
            </a:r>
            <a:endParaRPr lang="de-DE" dirty="0" smtClean="0"/>
          </a:p>
          <a:p>
            <a:endParaRPr lang="de-DE" dirty="0" smtClean="0"/>
          </a:p>
          <a:p>
            <a:r>
              <a:rPr lang="de-DE" dirty="0" smtClean="0"/>
              <a:t>         </a:t>
            </a:r>
            <a:r>
              <a:rPr lang="de-DE" dirty="0" err="1" smtClean="0"/>
              <a:t>Uncertain</a:t>
            </a:r>
            <a:r>
              <a:rPr lang="de-DE" dirty="0" smtClean="0"/>
              <a:t> </a:t>
            </a:r>
            <a:r>
              <a:rPr lang="de-DE" dirty="0" err="1" smtClean="0"/>
              <a:t>Spatial</a:t>
            </a:r>
            <a:r>
              <a:rPr lang="de-DE" dirty="0" smtClean="0"/>
              <a:t> Data</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 </a:t>
            </a:r>
            <a:br>
              <a:rPr lang="de-DE" dirty="0" smtClean="0"/>
            </a:br>
            <a:r>
              <a:rPr lang="de-DE" dirty="0" smtClean="0"/>
              <a:t>		(</a:t>
            </a:r>
            <a:r>
              <a:rPr lang="de-DE" dirty="0" err="1" smtClean="0"/>
              <a:t>Geometric</a:t>
            </a:r>
            <a:r>
              <a:rPr lang="de-DE" dirty="0" smtClean="0"/>
              <a:t>	 Approach)</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a:t>
            </a:r>
            <a:br>
              <a:rPr lang="de-DE" dirty="0" smtClean="0"/>
            </a:br>
            <a:r>
              <a:rPr lang="de-DE" dirty="0" smtClean="0"/>
              <a:t>		(</a:t>
            </a:r>
            <a:r>
              <a:rPr lang="de-DE" dirty="0" err="1" smtClean="0"/>
              <a:t>Probabilistic</a:t>
            </a:r>
            <a:r>
              <a:rPr lang="de-DE" dirty="0" smtClean="0"/>
              <a:t> Approach)</a:t>
            </a:r>
          </a:p>
        </p:txBody>
      </p:sp>
      <p:sp>
        <p:nvSpPr>
          <p:cNvPr id="4" name="Foliennummernplatzhalter 3"/>
          <p:cNvSpPr>
            <a:spLocks noGrp="1"/>
          </p:cNvSpPr>
          <p:nvPr>
            <p:ph type="sldNum" sz="quarter" idx="12"/>
          </p:nvPr>
        </p:nvSpPr>
        <p:spPr/>
        <p:txBody>
          <a:bodyPr/>
          <a:lstStyle/>
          <a:p>
            <a:fld id="{7DC1BBB0-96F0-4077-A278-0F3FB5C104D3}" type="slidenum">
              <a:rPr lang="de-DE" smtClean="0"/>
              <a:pPr/>
              <a:t>6</a:t>
            </a:fld>
            <a:endParaRPr lang="de-DE"/>
          </a:p>
        </p:txBody>
      </p:sp>
      <p:pic>
        <p:nvPicPr>
          <p:cNvPr id="5" name="Grafik 4"/>
          <p:cNvPicPr>
            <a:picLocks noChangeAspect="1"/>
          </p:cNvPicPr>
          <p:nvPr/>
        </p:nvPicPr>
        <p:blipFill>
          <a:blip r:embed="rId2"/>
          <a:stretch>
            <a:fillRect/>
          </a:stretch>
        </p:blipFill>
        <p:spPr>
          <a:xfrm>
            <a:off x="1473137" y="1597710"/>
            <a:ext cx="1101623" cy="833156"/>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746790"/>
            <a:ext cx="648072" cy="648072"/>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174" y="2691223"/>
            <a:ext cx="1041586" cy="828929"/>
          </a:xfrm>
          <a:prstGeom prst="rect">
            <a:avLst/>
          </a:prstGeom>
        </p:spPr>
      </p:pic>
      <p:pic>
        <p:nvPicPr>
          <p:cNvPr id="15" name="Picture 6"/>
          <p:cNvPicPr>
            <a:picLocks noChangeAspect="1" noChangeArrowheads="1"/>
          </p:cNvPicPr>
          <p:nvPr/>
        </p:nvPicPr>
        <p:blipFill>
          <a:blip r:embed="rId5" cstate="print"/>
          <a:srcRect/>
          <a:stretch>
            <a:fillRect/>
          </a:stretch>
        </p:blipFill>
        <p:spPr bwMode="auto">
          <a:xfrm>
            <a:off x="1557167" y="3709186"/>
            <a:ext cx="932445" cy="786762"/>
          </a:xfrm>
          <a:prstGeom prst="rect">
            <a:avLst/>
          </a:prstGeom>
          <a:noFill/>
          <a:ln w="9525">
            <a:noFill/>
            <a:miter lim="800000"/>
            <a:headEnd/>
            <a:tailEnd/>
          </a:ln>
        </p:spPr>
      </p:pic>
      <p:sp>
        <p:nvSpPr>
          <p:cNvPr id="6" name="Rechteck 5"/>
          <p:cNvSpPr/>
          <p:nvPr/>
        </p:nvSpPr>
        <p:spPr>
          <a:xfrm>
            <a:off x="455512" y="554390"/>
            <a:ext cx="504056" cy="433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01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8077201" y="4767264"/>
            <a:ext cx="457200" cy="273844"/>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vert="horz" lIns="68589" tIns="34295" rIns="68589" bIns="34295" rtlCol="0" anchor="ctr"/>
          <a:lstStyle>
            <a:defPPr>
              <a:defRPr lang="en-US"/>
            </a:defPPr>
            <a:lvl1pPr marL="0" algn="r" defTabSz="685891" rtl="0" eaLnBrk="0" latinLnBrk="0" hangingPunct="0">
              <a:spcBef>
                <a:spcPct val="20000"/>
              </a:spcBef>
              <a:buSzPct val="85000"/>
              <a:buBlip>
                <a:blip r:embed="rId3"/>
              </a:buBlip>
              <a:defRPr sz="1800" kern="1200" cap="all" baseline="0">
                <a:solidFill>
                  <a:schemeClr val="tx1"/>
                </a:solidFill>
                <a:latin typeface="Times New Roman" panose="02020603050405020304" pitchFamily="18" charset="0"/>
                <a:ea typeface="+mn-ea"/>
                <a:cs typeface="+mn-cs"/>
              </a:defRPr>
            </a:lvl1pPr>
            <a:lvl2pPr marL="557213" indent="-214313" algn="l" defTabSz="685891" rtl="0" eaLnBrk="0" latinLnBrk="0" hangingPunct="0">
              <a:spcBef>
                <a:spcPct val="20000"/>
              </a:spcBef>
              <a:buClr>
                <a:schemeClr val="bg2"/>
              </a:buClr>
              <a:buSzPct val="70000"/>
              <a:buFont typeface="Wingdings" panose="05000000000000000000" pitchFamily="2" charset="2"/>
              <a:buChar char="n"/>
              <a:defRPr sz="1500" kern="1200">
                <a:solidFill>
                  <a:srgbClr val="FF3300"/>
                </a:solidFill>
                <a:latin typeface="Times New Roman" panose="02020603050405020304" pitchFamily="18" charset="0"/>
                <a:ea typeface="+mn-ea"/>
                <a:cs typeface="+mn-cs"/>
              </a:defRPr>
            </a:lvl2pPr>
            <a:lvl3pPr marL="857250" indent="-171450" algn="l" defTabSz="685891" rtl="0" eaLnBrk="0" latinLnBrk="0" hangingPunct="0">
              <a:spcBef>
                <a:spcPct val="20000"/>
              </a:spcBef>
              <a:buSzPct val="70000"/>
              <a:buFont typeface="Wingdings" panose="05000000000000000000" pitchFamily="2" charset="2"/>
              <a:buChar char="n"/>
              <a:defRPr sz="1400" kern="1200">
                <a:solidFill>
                  <a:srgbClr val="FF0066"/>
                </a:solidFill>
                <a:latin typeface="Times New Roman" panose="02020603050405020304" pitchFamily="18" charset="0"/>
                <a:ea typeface="+mn-ea"/>
                <a:cs typeface="+mn-cs"/>
              </a:defRPr>
            </a:lvl3pPr>
            <a:lvl4pPr marL="1200150" indent="-171450" algn="l" defTabSz="685891" rtl="0" eaLnBrk="0" latinLnBrk="0" hangingPunct="0">
              <a:spcBef>
                <a:spcPct val="20000"/>
              </a:spcBef>
              <a:buSzPct val="70000"/>
              <a:buFont typeface="Wingdings" panose="05000000000000000000" pitchFamily="2" charset="2"/>
              <a:buChar char="n"/>
              <a:defRPr sz="1200" kern="1200">
                <a:solidFill>
                  <a:schemeClr val="tx1"/>
                </a:solidFill>
                <a:latin typeface="Times New Roman" panose="02020603050405020304" pitchFamily="18" charset="0"/>
                <a:ea typeface="+mn-ea"/>
                <a:cs typeface="+mn-cs"/>
              </a:defRPr>
            </a:lvl4pPr>
            <a:lvl5pPr marL="1543050" indent="-171450" algn="l" defTabSz="685891" rtl="0" eaLnBrk="0" latinLnBrk="0" hangingPunct="0">
              <a:spcBef>
                <a:spcPct val="20000"/>
              </a:spcBef>
              <a:buChar char="•"/>
              <a:defRPr sz="1200" kern="1200">
                <a:solidFill>
                  <a:schemeClr val="tx1"/>
                </a:solidFill>
                <a:latin typeface="Times New Roman" panose="02020603050405020304" pitchFamily="18" charset="0"/>
                <a:ea typeface="+mn-ea"/>
                <a:cs typeface="+mn-cs"/>
              </a:defRPr>
            </a:lvl5pPr>
            <a:lvl6pPr marL="1885950" indent="-171450" algn="l" defTabSz="685891" rtl="0" eaLnBrk="0" fontAlgn="base" latinLnBrk="0" hangingPunct="0">
              <a:spcBef>
                <a:spcPct val="20000"/>
              </a:spcBef>
              <a:spcAft>
                <a:spcPct val="0"/>
              </a:spcAft>
              <a:buChar char="•"/>
              <a:defRPr sz="1200" kern="1200">
                <a:solidFill>
                  <a:schemeClr val="tx1"/>
                </a:solidFill>
                <a:latin typeface="Times New Roman" panose="02020603050405020304" pitchFamily="18" charset="0"/>
                <a:ea typeface="+mn-ea"/>
                <a:cs typeface="+mn-cs"/>
              </a:defRPr>
            </a:lvl6pPr>
            <a:lvl7pPr marL="2228850" indent="-171450" algn="l" defTabSz="685891" rtl="0" eaLnBrk="0" fontAlgn="base" latinLnBrk="0" hangingPunct="0">
              <a:spcBef>
                <a:spcPct val="20000"/>
              </a:spcBef>
              <a:spcAft>
                <a:spcPct val="0"/>
              </a:spcAft>
              <a:buChar char="•"/>
              <a:defRPr sz="1200" kern="1200">
                <a:solidFill>
                  <a:schemeClr val="tx1"/>
                </a:solidFill>
                <a:latin typeface="Times New Roman" panose="02020603050405020304" pitchFamily="18" charset="0"/>
                <a:ea typeface="+mn-ea"/>
                <a:cs typeface="+mn-cs"/>
              </a:defRPr>
            </a:lvl7pPr>
            <a:lvl8pPr marL="2571750" indent="-171450" algn="l" defTabSz="685891" rtl="0" eaLnBrk="0" fontAlgn="base" latinLnBrk="0" hangingPunct="0">
              <a:spcBef>
                <a:spcPct val="20000"/>
              </a:spcBef>
              <a:spcAft>
                <a:spcPct val="0"/>
              </a:spcAft>
              <a:buChar char="•"/>
              <a:defRPr sz="1200" kern="1200">
                <a:solidFill>
                  <a:schemeClr val="tx1"/>
                </a:solidFill>
                <a:latin typeface="Times New Roman" panose="02020603050405020304" pitchFamily="18" charset="0"/>
                <a:ea typeface="+mn-ea"/>
                <a:cs typeface="+mn-cs"/>
              </a:defRPr>
            </a:lvl8pPr>
            <a:lvl9pPr marL="2914650" indent="-171450" algn="l" defTabSz="685891" rtl="0" eaLnBrk="0" fontAlgn="base" latinLnBrk="0" hangingPunct="0">
              <a:spcBef>
                <a:spcPct val="20000"/>
              </a:spcBef>
              <a:spcAft>
                <a:spcPct val="0"/>
              </a:spcAft>
              <a:buChar char="•"/>
              <a:defRPr sz="1200" kern="1200">
                <a:solidFill>
                  <a:schemeClr val="tx1"/>
                </a:solidFill>
                <a:latin typeface="Times New Roman" panose="02020603050405020304" pitchFamily="18" charset="0"/>
                <a:ea typeface="+mn-ea"/>
                <a:cs typeface="+mn-cs"/>
              </a:defRPr>
            </a:lvl9pPr>
          </a:lstStyle>
          <a:p>
            <a:pPr eaLnBrk="1" hangingPunct="1">
              <a:spcBef>
                <a:spcPct val="0"/>
              </a:spcBef>
              <a:buSzTx/>
              <a:buFontTx/>
              <a:buNone/>
            </a:pPr>
            <a:fld id="{EFAC5660-E88F-4803-BDB1-DE1D733A7A35}" type="slidenum">
              <a:rPr lang="en-US" altLang="en-US" sz="1050" smtClean="0">
                <a:solidFill>
                  <a:schemeClr val="bg1"/>
                </a:solidFill>
              </a:rPr>
              <a:pPr eaLnBrk="1" hangingPunct="1">
                <a:spcBef>
                  <a:spcPct val="0"/>
                </a:spcBef>
                <a:buSzTx/>
                <a:buFontTx/>
                <a:buNone/>
              </a:pPr>
              <a:t>60</a:t>
            </a:fld>
            <a:endParaRPr lang="en-US" altLang="en-US" sz="105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948929"/>
            <a:ext cx="4035029"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1257300" y="150019"/>
            <a:ext cx="6047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800" b="1">
                <a:solidFill>
                  <a:srgbClr val="7030A0"/>
                </a:solidFill>
              </a:rPr>
              <a:t>Example: inside range (disk) around “Q” between t1 and t2</a:t>
            </a:r>
          </a:p>
        </p:txBody>
      </p:sp>
      <p:sp>
        <p:nvSpPr>
          <p:cNvPr id="8" name="TextBox 7"/>
          <p:cNvSpPr txBox="1"/>
          <p:nvPr/>
        </p:nvSpPr>
        <p:spPr>
          <a:xfrm>
            <a:off x="5543550" y="948929"/>
            <a:ext cx="2171700" cy="1962076"/>
          </a:xfrm>
          <a:prstGeom prst="rect">
            <a:avLst/>
          </a:prstGeom>
          <a:noFill/>
        </p:spPr>
        <p:txBody>
          <a:bodyPr>
            <a:spAutoFit/>
          </a:bodyPr>
          <a:lstStyle/>
          <a:p>
            <a:pPr marL="342900" indent="-342900">
              <a:buFontTx/>
              <a:buAutoNum type="arabicPeriod"/>
              <a:defRPr/>
            </a:pPr>
            <a:r>
              <a:rPr lang="en-US" sz="1350" dirty="0">
                <a:solidFill>
                  <a:srgbClr val="FF0000"/>
                </a:solidFill>
                <a:ea typeface="宋体" pitchFamily="2" charset="-122"/>
              </a:rPr>
              <a:t>What is the </a:t>
            </a:r>
            <a:r>
              <a:rPr lang="en-US" sz="1350" b="1" i="1" dirty="0">
                <a:solidFill>
                  <a:srgbClr val="FF0000"/>
                </a:solidFill>
                <a:ea typeface="宋体" pitchFamily="2" charset="-122"/>
              </a:rPr>
              <a:t>probability of a path taken?</a:t>
            </a:r>
          </a:p>
          <a:p>
            <a:pPr>
              <a:defRPr/>
            </a:pPr>
            <a:endParaRPr lang="en-US" sz="1350" dirty="0">
              <a:solidFill>
                <a:srgbClr val="FF0000"/>
              </a:solidFill>
              <a:ea typeface="宋体" pitchFamily="2" charset="-122"/>
            </a:endParaRPr>
          </a:p>
          <a:p>
            <a:pPr>
              <a:defRPr/>
            </a:pPr>
            <a:r>
              <a:rPr lang="en-US" sz="1350" dirty="0">
                <a:solidFill>
                  <a:srgbClr val="FF0000"/>
                </a:solidFill>
                <a:ea typeface="宋体" pitchFamily="2" charset="-122"/>
              </a:rPr>
              <a:t>2. What is the </a:t>
            </a:r>
            <a:r>
              <a:rPr lang="en-US" sz="1350" b="1" i="1" dirty="0">
                <a:solidFill>
                  <a:srgbClr val="FF0000"/>
                </a:solidFill>
                <a:ea typeface="宋体" pitchFamily="2" charset="-122"/>
              </a:rPr>
              <a:t>earliest/latest </a:t>
            </a:r>
          </a:p>
          <a:p>
            <a:pPr>
              <a:defRPr/>
            </a:pPr>
            <a:r>
              <a:rPr lang="en-US" sz="1350" b="1" i="1" dirty="0">
                <a:solidFill>
                  <a:srgbClr val="FF0000"/>
                </a:solidFill>
                <a:ea typeface="宋体" pitchFamily="2" charset="-122"/>
              </a:rPr>
              <a:t>arrival at a given vertex </a:t>
            </a:r>
            <a:r>
              <a:rPr lang="en-US" sz="1350" dirty="0">
                <a:solidFill>
                  <a:srgbClr val="FF0000"/>
                </a:solidFill>
                <a:ea typeface="宋体" pitchFamily="2" charset="-122"/>
              </a:rPr>
              <a:t>(consequently, along edge)</a:t>
            </a:r>
          </a:p>
        </p:txBody>
      </p:sp>
      <p:sp>
        <p:nvSpPr>
          <p:cNvPr id="10" name="TextBox 9"/>
          <p:cNvSpPr txBox="1"/>
          <p:nvPr/>
        </p:nvSpPr>
        <p:spPr>
          <a:xfrm>
            <a:off x="899592" y="4767264"/>
            <a:ext cx="8031366" cy="246221"/>
          </a:xfrm>
          <a:prstGeom prst="rect">
            <a:avLst/>
          </a:prstGeom>
          <a:noFill/>
        </p:spPr>
        <p:txBody>
          <a:bodyPr wrap="none" rtlCol="0">
            <a:spAutoFit/>
          </a:bodyPr>
          <a:lstStyle/>
          <a:p>
            <a:r>
              <a:rPr lang="en-US" sz="1000" i="1" dirty="0">
                <a:latin typeface="Times New Roman" panose="02020603050405020304" pitchFamily="18" charset="0"/>
                <a:cs typeface="Times New Roman" panose="02020603050405020304" pitchFamily="18" charset="0"/>
              </a:rPr>
              <a:t>Kai Zheng, Goce </a:t>
            </a:r>
            <a:r>
              <a:rPr lang="en-US" sz="1000" i="1" dirty="0" err="1">
                <a:latin typeface="Times New Roman" panose="02020603050405020304" pitchFamily="18" charset="0"/>
                <a:cs typeface="Times New Roman" panose="02020603050405020304" pitchFamily="18" charset="0"/>
              </a:rPr>
              <a:t>Trajcevski</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Xiaofang</a:t>
            </a:r>
            <a:r>
              <a:rPr lang="en-US" sz="1000" i="1" dirty="0">
                <a:latin typeface="Times New Roman" panose="02020603050405020304" pitchFamily="18" charset="0"/>
                <a:cs typeface="Times New Roman" panose="02020603050405020304" pitchFamily="18" charset="0"/>
              </a:rPr>
              <a:t> Zhou, Peter </a:t>
            </a:r>
            <a:r>
              <a:rPr lang="en-US" sz="1000" i="1" dirty="0" err="1">
                <a:latin typeface="Times New Roman" panose="02020603050405020304" pitchFamily="18" charset="0"/>
                <a:cs typeface="Times New Roman" panose="02020603050405020304" pitchFamily="18" charset="0"/>
              </a:rPr>
              <a:t>Scheuermann</a:t>
            </a:r>
            <a:r>
              <a:rPr lang="en-US" sz="1000" i="1" dirty="0">
                <a:latin typeface="Times New Roman" panose="02020603050405020304" pitchFamily="18" charset="0"/>
                <a:cs typeface="Times New Roman" panose="02020603050405020304" pitchFamily="18" charset="0"/>
              </a:rPr>
              <a:t>: Probabilistic range queries for uncertain trajectories on road networks. EDBT </a:t>
            </a:r>
            <a:r>
              <a:rPr lang="en-US" sz="1000" i="1" dirty="0" smtClean="0">
                <a:latin typeface="Times New Roman" panose="02020603050405020304" pitchFamily="18" charset="0"/>
                <a:cs typeface="Times New Roman" panose="02020603050405020304" pitchFamily="18" charset="0"/>
              </a:rPr>
              <a:t>2011</a:t>
            </a:r>
            <a:r>
              <a:rPr lang="en-US" sz="1000" i="1" dirty="0">
                <a:latin typeface="Times New Roman" panose="02020603050405020304" pitchFamily="18" charset="0"/>
                <a:cs typeface="Times New Roman" panose="02020603050405020304" pitchFamily="18" charset="0"/>
              </a:rPr>
              <a:t>.</a:t>
            </a:r>
          </a:p>
        </p:txBody>
      </p:sp>
      <p:sp>
        <p:nvSpPr>
          <p:cNvPr id="11" name="Slide Number Placeholder 10"/>
          <p:cNvSpPr>
            <a:spLocks noGrp="1"/>
          </p:cNvSpPr>
          <p:nvPr>
            <p:ph type="sldNum" sz="quarter" idx="12"/>
          </p:nvPr>
        </p:nvSpPr>
        <p:spPr/>
        <p:txBody>
          <a:bodyPr/>
          <a:lstStyle/>
          <a:p>
            <a:fld id="{7DC1BBB0-96F0-4077-A278-0F3FB5C104D3}" type="slidenum">
              <a:rPr lang="en-US" smtClean="0"/>
              <a:pPr/>
              <a:t>60</a:t>
            </a:fld>
            <a:endParaRPr lang="en-US"/>
          </a:p>
        </p:txBody>
      </p:sp>
      <p:grpSp>
        <p:nvGrpSpPr>
          <p:cNvPr id="9" name="Gruppieren 8"/>
          <p:cNvGrpSpPr/>
          <p:nvPr/>
        </p:nvGrpSpPr>
        <p:grpSpPr>
          <a:xfrm>
            <a:off x="465018" y="544981"/>
            <a:ext cx="589879" cy="469445"/>
            <a:chOff x="4862562" y="392253"/>
            <a:chExt cx="1041586" cy="828929"/>
          </a:xfrm>
        </p:grpSpPr>
        <p:sp>
          <p:nvSpPr>
            <p:cNvPr id="12" name="Rechteck 11"/>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26095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descr="Large confetti"/>
          <p:cNvSpPr>
            <a:spLocks noGrp="1"/>
          </p:cNvSpPr>
          <p:nvPr>
            <p:ph type="title"/>
          </p:nvPr>
        </p:nvSpPr>
        <p:spPr>
          <a:xfrm>
            <a:off x="1195389" y="97438"/>
            <a:ext cx="7339012" cy="350863"/>
          </a:xfrm>
        </p:spPr>
        <p:txBody>
          <a:bodyPr>
            <a:normAutofit fontScale="90000"/>
          </a:bodyPr>
          <a:lstStyle/>
          <a:p>
            <a:r>
              <a:rPr lang="en-US" altLang="en-US" dirty="0" smtClean="0"/>
              <a:t>Continuous NN for trajectories</a:t>
            </a:r>
          </a:p>
        </p:txBody>
      </p:sp>
      <p:sp>
        <p:nvSpPr>
          <p:cNvPr id="5" name="TextBox 4"/>
          <p:cNvSpPr txBox="1">
            <a:spLocks noChangeArrowheads="1"/>
          </p:cNvSpPr>
          <p:nvPr/>
        </p:nvSpPr>
        <p:spPr bwMode="auto">
          <a:xfrm>
            <a:off x="1279922" y="900113"/>
            <a:ext cx="640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i="1">
                <a:solidFill>
                  <a:srgbClr val="FF0000"/>
                </a:solidFill>
              </a:rPr>
              <a:t>Q_nn(q): </a:t>
            </a:r>
            <a:r>
              <a:rPr lang="en-US" altLang="en-US" sz="1200">
                <a:solidFill>
                  <a:srgbClr val="FF0000"/>
                </a:solidFill>
              </a:rPr>
              <a:t>Retrieve the nearest neighbor of the moving object whose trajectory is Trq, between [tb,te].</a:t>
            </a:r>
            <a:endParaRPr lang="en-US" altLang="en-US" sz="1200" b="1" i="1">
              <a:solidFill>
                <a:srgbClr val="FF0000"/>
              </a:solidFill>
            </a:endParaRPr>
          </a:p>
        </p:txBody>
      </p:sp>
      <p:sp>
        <p:nvSpPr>
          <p:cNvPr id="18437" name="TextBox 5"/>
          <p:cNvSpPr txBox="1">
            <a:spLocks noChangeArrowheads="1"/>
          </p:cNvSpPr>
          <p:nvPr/>
        </p:nvSpPr>
        <p:spPr bwMode="auto">
          <a:xfrm>
            <a:off x="1371601" y="1200151"/>
            <a:ext cx="425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i="1">
                <a:solidFill>
                  <a:srgbClr val="FF0000"/>
                </a:solidFill>
              </a:rPr>
              <a:t>A-nn(q):          </a:t>
            </a:r>
            <a:r>
              <a:rPr lang="en-US" altLang="en-US" sz="1200">
                <a:solidFill>
                  <a:srgbClr val="FF0000"/>
                </a:solidFill>
              </a:rPr>
              <a:t> [(Tri1, [tb,t1]); (Tri2,[t1,t2]); …; (Trim,[tm-1,te])]</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1840707"/>
            <a:ext cx="3565922" cy="30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279923" y="483518"/>
            <a:ext cx="64924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dirty="0" smtClean="0"/>
              <a:t>Given </a:t>
            </a:r>
            <a:r>
              <a:rPr lang="en-US" altLang="en-US" sz="1350" dirty="0"/>
              <a:t>a collection of moving objects trajectories {Tr1, Tr2, …, </a:t>
            </a:r>
            <a:r>
              <a:rPr lang="en-US" altLang="en-US" sz="1350" dirty="0" err="1"/>
              <a:t>TrN</a:t>
            </a:r>
            <a:r>
              <a:rPr lang="en-US" altLang="en-US" sz="1350" dirty="0"/>
              <a:t>}</a:t>
            </a:r>
          </a:p>
        </p:txBody>
      </p:sp>
      <p:sp>
        <p:nvSpPr>
          <p:cNvPr id="11" name="TextBox 10"/>
          <p:cNvSpPr txBox="1">
            <a:spLocks noChangeArrowheads="1"/>
          </p:cNvSpPr>
          <p:nvPr/>
        </p:nvSpPr>
        <p:spPr bwMode="auto">
          <a:xfrm>
            <a:off x="4873079" y="2800350"/>
            <a:ext cx="35873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0070C0"/>
                </a:solidFill>
              </a:rPr>
              <a:t>Example, assuming that Trq is the querying trajectory, between [tb,te], then:</a:t>
            </a:r>
          </a:p>
          <a:p>
            <a:pPr eaLnBrk="1" hangingPunct="1">
              <a:spcBef>
                <a:spcPct val="0"/>
              </a:spcBef>
              <a:buSzTx/>
              <a:buFontTx/>
              <a:buNone/>
            </a:pPr>
            <a:r>
              <a:rPr lang="en-US" altLang="en-US" sz="1350">
                <a:solidFill>
                  <a:srgbClr val="0070C0"/>
                </a:solidFill>
              </a:rPr>
              <a:t>- Tr1 </a:t>
            </a:r>
            <a:r>
              <a:rPr lang="en-US" altLang="en-US" sz="1350" b="1"/>
              <a:t>(black) </a:t>
            </a:r>
            <a:r>
              <a:rPr lang="en-US" altLang="en-US" sz="1350">
                <a:solidFill>
                  <a:srgbClr val="0070C0"/>
                </a:solidFill>
              </a:rPr>
              <a:t>is the NN throughout [tb,t1];</a:t>
            </a:r>
          </a:p>
          <a:p>
            <a:pPr eaLnBrk="1" hangingPunct="1">
              <a:spcBef>
                <a:spcPct val="0"/>
              </a:spcBef>
              <a:buSzTx/>
              <a:buFontTx/>
              <a:buNone/>
            </a:pPr>
            <a:r>
              <a:rPr lang="en-US" altLang="en-US" sz="1350">
                <a:solidFill>
                  <a:srgbClr val="0070C0"/>
                </a:solidFill>
              </a:rPr>
              <a:t>- Tr2 </a:t>
            </a:r>
            <a:r>
              <a:rPr lang="en-US" altLang="en-US" sz="1350" b="1">
                <a:solidFill>
                  <a:srgbClr val="FF0000"/>
                </a:solidFill>
              </a:rPr>
              <a:t>(red) </a:t>
            </a:r>
            <a:r>
              <a:rPr lang="en-US" altLang="en-US" sz="1350">
                <a:solidFill>
                  <a:srgbClr val="0070C0"/>
                </a:solidFill>
              </a:rPr>
              <a:t>is the NN throughout [t1,te]</a:t>
            </a:r>
          </a:p>
        </p:txBody>
      </p:sp>
      <p:sp>
        <p:nvSpPr>
          <p:cNvPr id="3" name="TextBox 2"/>
          <p:cNvSpPr txBox="1"/>
          <p:nvPr/>
        </p:nvSpPr>
        <p:spPr>
          <a:xfrm>
            <a:off x="4250531" y="1840707"/>
            <a:ext cx="3874972" cy="507831"/>
          </a:xfrm>
          <a:prstGeom prst="rect">
            <a:avLst/>
          </a:prstGeom>
          <a:noFill/>
        </p:spPr>
        <p:txBody>
          <a:bodyPr wrap="none">
            <a:spAutoFit/>
          </a:bodyPr>
          <a:lstStyle/>
          <a:p>
            <a:pPr>
              <a:defRPr/>
            </a:pPr>
            <a:r>
              <a:rPr lang="en-US" sz="1350" b="1" dirty="0">
                <a:ea typeface="宋体" pitchFamily="2" charset="-122"/>
              </a:rPr>
              <a:t>Observation:</a:t>
            </a:r>
            <a:r>
              <a:rPr lang="en-US" sz="1350" dirty="0">
                <a:ea typeface="宋体" pitchFamily="2" charset="-122"/>
              </a:rPr>
              <a:t> </a:t>
            </a:r>
          </a:p>
          <a:p>
            <a:pPr>
              <a:defRPr/>
            </a:pPr>
            <a:r>
              <a:rPr lang="en-US" sz="1350" dirty="0">
                <a:ea typeface="宋体" pitchFamily="2" charset="-122"/>
              </a:rPr>
              <a:t>The answer to the query is </a:t>
            </a:r>
            <a:r>
              <a:rPr lang="en-US" sz="1350" b="1" i="1" dirty="0">
                <a:effectLst>
                  <a:outerShdw blurRad="38100" dist="38100" dir="2700000" algn="tl">
                    <a:srgbClr val="000000">
                      <a:alpha val="43137"/>
                    </a:srgbClr>
                  </a:outerShdw>
                </a:effectLst>
                <a:ea typeface="宋体" pitchFamily="2" charset="-122"/>
              </a:rPr>
              <a:t>time-</a:t>
            </a:r>
            <a:r>
              <a:rPr lang="en-US" sz="1350" b="1" i="1" dirty="0" err="1">
                <a:effectLst>
                  <a:outerShdw blurRad="38100" dist="38100" dir="2700000" algn="tl">
                    <a:srgbClr val="000000">
                      <a:alpha val="43137"/>
                    </a:srgbClr>
                  </a:outerShdw>
                </a:effectLst>
                <a:ea typeface="宋体" pitchFamily="2" charset="-122"/>
              </a:rPr>
              <a:t>paremeterized</a:t>
            </a:r>
            <a:endParaRPr lang="en-US" sz="1350" b="1" i="1" dirty="0">
              <a:effectLst>
                <a:outerShdw blurRad="38100" dist="38100" dir="2700000" algn="tl">
                  <a:srgbClr val="000000">
                    <a:alpha val="43137"/>
                  </a:srgbClr>
                </a:outerShdw>
              </a:effectLst>
              <a:ea typeface="宋体" pitchFamily="2" charset="-122"/>
            </a:endParaRPr>
          </a:p>
        </p:txBody>
      </p:sp>
      <p:sp>
        <p:nvSpPr>
          <p:cNvPr id="4" name="TextBox 3"/>
          <p:cNvSpPr txBox="1"/>
          <p:nvPr/>
        </p:nvSpPr>
        <p:spPr>
          <a:xfrm>
            <a:off x="1403648" y="4845809"/>
            <a:ext cx="5248553" cy="246221"/>
          </a:xfrm>
          <a:prstGeom prst="rect">
            <a:avLst/>
          </a:prstGeom>
          <a:noFill/>
        </p:spPr>
        <p:txBody>
          <a:bodyPr wrap="none" rtlCol="0">
            <a:spAutoFit/>
          </a:bodyPr>
          <a:lstStyle/>
          <a:p>
            <a:r>
              <a:rPr lang="en-US" sz="1000" i="1" dirty="0" err="1">
                <a:latin typeface="Times New Roman" panose="02020603050405020304" pitchFamily="18" charset="0"/>
                <a:cs typeface="Times New Roman" panose="02020603050405020304" pitchFamily="18" charset="0"/>
              </a:rPr>
              <a:t>Yufei</a:t>
            </a:r>
            <a:r>
              <a:rPr lang="en-US" sz="1000" i="1" dirty="0">
                <a:latin typeface="Times New Roman" panose="02020603050405020304" pitchFamily="18" charset="0"/>
                <a:cs typeface="Times New Roman" panose="02020603050405020304" pitchFamily="18" charset="0"/>
              </a:rPr>
              <a:t> Tao, </a:t>
            </a:r>
            <a:r>
              <a:rPr lang="en-US" sz="1000" i="1" dirty="0" err="1">
                <a:latin typeface="Times New Roman" panose="02020603050405020304" pitchFamily="18" charset="0"/>
                <a:cs typeface="Times New Roman" panose="02020603050405020304" pitchFamily="18" charset="0"/>
              </a:rPr>
              <a:t>Dimitris</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Papadias</a:t>
            </a:r>
            <a:r>
              <a:rPr lang="en-US" sz="1000" i="1" dirty="0">
                <a:latin typeface="Times New Roman" panose="02020603050405020304" pitchFamily="18" charset="0"/>
                <a:cs typeface="Times New Roman" panose="02020603050405020304" pitchFamily="18" charset="0"/>
              </a:rPr>
              <a:t>, </a:t>
            </a:r>
            <a:r>
              <a:rPr lang="en-US" sz="1000" i="1" dirty="0" err="1">
                <a:latin typeface="Times New Roman" panose="02020603050405020304" pitchFamily="18" charset="0"/>
                <a:cs typeface="Times New Roman" panose="02020603050405020304" pitchFamily="18" charset="0"/>
              </a:rPr>
              <a:t>Qiongmao</a:t>
            </a:r>
            <a:r>
              <a:rPr lang="en-US" sz="1000" i="1" dirty="0">
                <a:latin typeface="Times New Roman" panose="02020603050405020304" pitchFamily="18" charset="0"/>
                <a:cs typeface="Times New Roman" panose="02020603050405020304" pitchFamily="18" charset="0"/>
              </a:rPr>
              <a:t> Shen: Continuous Nearest Neighbor Search. VLDB </a:t>
            </a:r>
            <a:r>
              <a:rPr lang="en-US" sz="1000" i="1" dirty="0" smtClean="0">
                <a:latin typeface="Times New Roman" panose="02020603050405020304" pitchFamily="18" charset="0"/>
                <a:cs typeface="Times New Roman" panose="02020603050405020304" pitchFamily="18" charset="0"/>
              </a:rPr>
              <a:t>2002.</a:t>
            </a:r>
            <a:endParaRPr lang="en-US" sz="1000" i="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pPr/>
              <a:t>61</a:t>
            </a:fld>
            <a:endParaRPr lang="en-US"/>
          </a:p>
        </p:txBody>
      </p:sp>
      <p:grpSp>
        <p:nvGrpSpPr>
          <p:cNvPr id="12" name="Gruppieren 11"/>
          <p:cNvGrpSpPr/>
          <p:nvPr/>
        </p:nvGrpSpPr>
        <p:grpSpPr>
          <a:xfrm>
            <a:off x="465018" y="544981"/>
            <a:ext cx="589879" cy="469445"/>
            <a:chOff x="4862562" y="392253"/>
            <a:chExt cx="1041586" cy="828929"/>
          </a:xfrm>
        </p:grpSpPr>
        <p:sp>
          <p:nvSpPr>
            <p:cNvPr id="13" name="Rechteck 12"/>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30236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randombar(horizontal)">
                                      <p:cBhvr>
                                        <p:cTn id="17" dur="500"/>
                                        <p:tgtEl>
                                          <p:spTgt spid="10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descr="Large confetti"/>
          <p:cNvSpPr>
            <a:spLocks noGrp="1"/>
          </p:cNvSpPr>
          <p:nvPr>
            <p:ph type="title"/>
          </p:nvPr>
        </p:nvSpPr>
        <p:spPr>
          <a:xfrm>
            <a:off x="1714500" y="88106"/>
            <a:ext cx="5551885" cy="529829"/>
          </a:xfrm>
        </p:spPr>
        <p:txBody>
          <a:bodyPr/>
          <a:lstStyle/>
          <a:p>
            <a:r>
              <a:rPr lang="en-US" altLang="en-US" smtClean="0"/>
              <a:t>Impact of Uncertainty</a:t>
            </a:r>
          </a:p>
        </p:txBody>
      </p:sp>
      <p:sp>
        <p:nvSpPr>
          <p:cNvPr id="19460" name="TextBox 4"/>
          <p:cNvSpPr txBox="1">
            <a:spLocks noChangeArrowheads="1"/>
          </p:cNvSpPr>
          <p:nvPr/>
        </p:nvSpPr>
        <p:spPr bwMode="auto">
          <a:xfrm>
            <a:off x="1279923" y="628650"/>
            <a:ext cx="66067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dirty="0" smtClean="0"/>
              <a:t>Given{Tr1</a:t>
            </a:r>
            <a:r>
              <a:rPr lang="en-US" altLang="en-US" sz="1500" dirty="0"/>
              <a:t>, Tr2, …, </a:t>
            </a:r>
            <a:r>
              <a:rPr lang="en-US" altLang="en-US" sz="1500" dirty="0" err="1"/>
              <a:t>TrN</a:t>
            </a:r>
            <a:r>
              <a:rPr lang="en-US" altLang="en-US" sz="1500" dirty="0"/>
              <a:t>}, where each Tri has some </a:t>
            </a:r>
            <a:r>
              <a:rPr lang="en-US" altLang="en-US" sz="1500" i="1" dirty="0" smtClean="0">
                <a:solidFill>
                  <a:srgbClr val="FF0000"/>
                </a:solidFill>
                <a:effectLst>
                  <a:outerShdw blurRad="38100" dist="38100" dir="2700000" algn="tl">
                    <a:srgbClr val="000000">
                      <a:alpha val="43137"/>
                    </a:srgbClr>
                  </a:outerShdw>
                </a:effectLst>
              </a:rPr>
              <a:t>location uncertainty </a:t>
            </a:r>
            <a:r>
              <a:rPr lang="en-US" altLang="en-US" sz="1500" dirty="0"/>
              <a:t>associated with its location at each time-instant,  consider the variant:</a:t>
            </a:r>
          </a:p>
        </p:txBody>
      </p:sp>
      <p:sp>
        <p:nvSpPr>
          <p:cNvPr id="19461" name="TextBox 5"/>
          <p:cNvSpPr txBox="1">
            <a:spLocks noChangeArrowheads="1"/>
          </p:cNvSpPr>
          <p:nvPr/>
        </p:nvSpPr>
        <p:spPr bwMode="auto">
          <a:xfrm>
            <a:off x="1259682" y="1280105"/>
            <a:ext cx="616624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b="1" i="1" dirty="0" err="1">
                <a:solidFill>
                  <a:srgbClr val="FF0000"/>
                </a:solidFill>
              </a:rPr>
              <a:t>UQ_nn</a:t>
            </a:r>
            <a:r>
              <a:rPr lang="en-US" altLang="en-US" sz="1350" b="1" i="1" dirty="0">
                <a:solidFill>
                  <a:srgbClr val="FF0000"/>
                </a:solidFill>
              </a:rPr>
              <a:t>(q): </a:t>
            </a:r>
            <a:r>
              <a:rPr lang="en-US" altLang="en-US" sz="1350" dirty="0">
                <a:solidFill>
                  <a:srgbClr val="FF0000"/>
                </a:solidFill>
              </a:rPr>
              <a:t>Retrieve the all the objects whose trajectories have a non-zero probability of being a nearest neighbor of the moving object whose trajectory is </a:t>
            </a:r>
            <a:r>
              <a:rPr lang="en-US" altLang="en-US" sz="1350" dirty="0" err="1">
                <a:solidFill>
                  <a:srgbClr val="FF0000"/>
                </a:solidFill>
              </a:rPr>
              <a:t>Trq</a:t>
            </a:r>
            <a:r>
              <a:rPr lang="en-US" altLang="en-US" sz="1350" dirty="0">
                <a:solidFill>
                  <a:srgbClr val="FF0000"/>
                </a:solidFill>
              </a:rPr>
              <a:t>, between [</a:t>
            </a:r>
            <a:r>
              <a:rPr lang="en-US" altLang="en-US" sz="1350" dirty="0" err="1">
                <a:solidFill>
                  <a:srgbClr val="FF0000"/>
                </a:solidFill>
              </a:rPr>
              <a:t>tb,te</a:t>
            </a:r>
            <a:r>
              <a:rPr lang="en-US" altLang="en-US" sz="1350" dirty="0">
                <a:solidFill>
                  <a:srgbClr val="FF0000"/>
                </a:solidFill>
              </a:rPr>
              <a:t>].</a:t>
            </a:r>
            <a:endParaRPr lang="en-US" altLang="en-US" sz="1350" b="1" i="1" dirty="0">
              <a:solidFill>
                <a:srgbClr val="FF0000"/>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357" y="2228850"/>
            <a:ext cx="3321844"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60044" y="2171700"/>
            <a:ext cx="4298164" cy="1708160"/>
          </a:xfrm>
          <a:prstGeom prst="rect">
            <a:avLst/>
          </a:prstGeom>
          <a:noFill/>
        </p:spPr>
        <p:txBody>
          <a:bodyPr wrap="none">
            <a:spAutoFit/>
          </a:bodyPr>
          <a:lstStyle/>
          <a:p>
            <a:pPr>
              <a:defRPr/>
            </a:pPr>
            <a:r>
              <a:rPr lang="en-US" sz="1050" b="1" u="sng" dirty="0">
                <a:solidFill>
                  <a:schemeClr val="accent1">
                    <a:lumMod val="50000"/>
                  </a:schemeClr>
                </a:solidFill>
                <a:ea typeface="宋体" pitchFamily="2" charset="-122"/>
              </a:rPr>
              <a:t>Observations </a:t>
            </a:r>
          </a:p>
          <a:p>
            <a:pPr>
              <a:defRPr/>
            </a:pPr>
            <a:r>
              <a:rPr lang="en-US" sz="1350" dirty="0">
                <a:solidFill>
                  <a:schemeClr val="accent1">
                    <a:lumMod val="50000"/>
                  </a:schemeClr>
                </a:solidFill>
                <a:ea typeface="宋体" pitchFamily="2" charset="-122"/>
              </a:rPr>
              <a:t>adding uncertainty to the previous example, implies:</a:t>
            </a:r>
          </a:p>
          <a:p>
            <a:pPr>
              <a:buFontTx/>
              <a:buChar char="-"/>
              <a:defRPr/>
            </a:pPr>
            <a:r>
              <a:rPr lang="en-US" sz="1350" dirty="0">
                <a:solidFill>
                  <a:schemeClr val="accent1">
                    <a:lumMod val="50000"/>
                  </a:schemeClr>
                </a:solidFill>
                <a:ea typeface="宋体" pitchFamily="2" charset="-122"/>
              </a:rPr>
              <a:t>Tr1 </a:t>
            </a:r>
            <a:r>
              <a:rPr lang="en-US" sz="1350" b="1" dirty="0">
                <a:solidFill>
                  <a:schemeClr val="accent4">
                    <a:lumMod val="90000"/>
                    <a:lumOff val="10000"/>
                  </a:schemeClr>
                </a:solidFill>
                <a:ea typeface="宋体" pitchFamily="2" charset="-122"/>
              </a:rPr>
              <a:t>(blue) </a:t>
            </a:r>
            <a:r>
              <a:rPr lang="en-US" sz="1350" dirty="0">
                <a:solidFill>
                  <a:schemeClr val="accent1">
                    <a:lumMod val="50000"/>
                  </a:schemeClr>
                </a:solidFill>
                <a:ea typeface="宋体" pitchFamily="2" charset="-122"/>
              </a:rPr>
              <a:t>is the exclusive non-zero NN-probability, </a:t>
            </a:r>
          </a:p>
          <a:p>
            <a:pPr>
              <a:defRPr/>
            </a:pPr>
            <a:r>
              <a:rPr lang="en-US" sz="1350" dirty="0">
                <a:solidFill>
                  <a:schemeClr val="accent1">
                    <a:lumMod val="50000"/>
                  </a:schemeClr>
                </a:solidFill>
                <a:ea typeface="宋体" pitchFamily="2" charset="-122"/>
              </a:rPr>
              <a:t>up to tb1;</a:t>
            </a:r>
          </a:p>
          <a:p>
            <a:pPr>
              <a:buFontTx/>
              <a:buChar char="-"/>
              <a:defRPr/>
            </a:pPr>
            <a:r>
              <a:rPr lang="en-US" sz="1350" dirty="0">
                <a:solidFill>
                  <a:schemeClr val="accent1">
                    <a:lumMod val="50000"/>
                  </a:schemeClr>
                </a:solidFill>
                <a:ea typeface="宋体" pitchFamily="2" charset="-122"/>
              </a:rPr>
              <a:t>Starting at tb1, Tr3 </a:t>
            </a:r>
            <a:r>
              <a:rPr lang="en-US" sz="1350" b="1" dirty="0">
                <a:solidFill>
                  <a:srgbClr val="008000"/>
                </a:solidFill>
                <a:ea typeface="宋体" pitchFamily="2" charset="-122"/>
              </a:rPr>
              <a:t>(green) </a:t>
            </a:r>
            <a:r>
              <a:rPr lang="en-US" sz="1350" dirty="0">
                <a:solidFill>
                  <a:schemeClr val="accent1">
                    <a:lumMod val="50000"/>
                  </a:schemeClr>
                </a:solidFill>
                <a:ea typeface="宋体" pitchFamily="2" charset="-122"/>
              </a:rPr>
              <a:t>also has a </a:t>
            </a:r>
          </a:p>
          <a:p>
            <a:pPr>
              <a:defRPr/>
            </a:pPr>
            <a:r>
              <a:rPr lang="en-US" sz="1350" dirty="0">
                <a:solidFill>
                  <a:schemeClr val="accent1">
                    <a:lumMod val="50000"/>
                  </a:schemeClr>
                </a:solidFill>
                <a:ea typeface="宋体" pitchFamily="2" charset="-122"/>
              </a:rPr>
              <a:t>non-zero NN-probability;</a:t>
            </a:r>
          </a:p>
          <a:p>
            <a:pPr>
              <a:buFontTx/>
              <a:buChar char="-"/>
              <a:defRPr/>
            </a:pPr>
            <a:r>
              <a:rPr lang="en-US" sz="1350" dirty="0">
                <a:solidFill>
                  <a:schemeClr val="accent1">
                    <a:lumMod val="50000"/>
                  </a:schemeClr>
                </a:solidFill>
                <a:ea typeface="宋体" pitchFamily="2" charset="-122"/>
              </a:rPr>
              <a:t>Specifically, at t11, all three trajectories have a </a:t>
            </a:r>
          </a:p>
          <a:p>
            <a:pPr>
              <a:defRPr/>
            </a:pPr>
            <a:r>
              <a:rPr lang="en-US" sz="1350" dirty="0">
                <a:solidFill>
                  <a:schemeClr val="accent1">
                    <a:lumMod val="50000"/>
                  </a:schemeClr>
                </a:solidFill>
                <a:ea typeface="宋体" pitchFamily="2" charset="-122"/>
              </a:rPr>
              <a:t>      non-zero NN-probability</a:t>
            </a:r>
          </a:p>
        </p:txBody>
      </p:sp>
      <p:sp>
        <p:nvSpPr>
          <p:cNvPr id="9" name="TextBox 8"/>
          <p:cNvSpPr txBox="1">
            <a:spLocks noChangeArrowheads="1"/>
          </p:cNvSpPr>
          <p:nvPr/>
        </p:nvSpPr>
        <p:spPr bwMode="auto">
          <a:xfrm>
            <a:off x="3257550" y="4520803"/>
            <a:ext cx="27959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b="1">
                <a:solidFill>
                  <a:srgbClr val="FF0000"/>
                </a:solidFill>
              </a:rPr>
              <a:t>? =</a:t>
            </a:r>
            <a:r>
              <a:rPr lang="en-US" altLang="en-US" sz="1500">
                <a:solidFill>
                  <a:srgbClr val="FF0000"/>
                </a:solidFill>
              </a:rPr>
              <a:t> what should the structure of</a:t>
            </a:r>
          </a:p>
          <a:p>
            <a:pPr eaLnBrk="1" hangingPunct="1">
              <a:spcBef>
                <a:spcPct val="0"/>
              </a:spcBef>
              <a:buSzTx/>
              <a:buFontTx/>
              <a:buNone/>
            </a:pPr>
            <a:r>
              <a:rPr lang="en-US" altLang="en-US" sz="1500">
                <a:solidFill>
                  <a:srgbClr val="FF0000"/>
                </a:solidFill>
              </a:rPr>
              <a:t>the answer to </a:t>
            </a:r>
            <a:r>
              <a:rPr lang="en-US" altLang="en-US" sz="1500" b="1" i="1">
                <a:solidFill>
                  <a:srgbClr val="FF0000"/>
                </a:solidFill>
              </a:rPr>
              <a:t>UQ_nn(q)</a:t>
            </a:r>
            <a:r>
              <a:rPr lang="en-US" altLang="en-US" sz="1500">
                <a:solidFill>
                  <a:srgbClr val="FF0000"/>
                </a:solidFill>
              </a:rPr>
              <a:t> look like</a:t>
            </a:r>
          </a:p>
        </p:txBody>
      </p:sp>
      <p:sp>
        <p:nvSpPr>
          <p:cNvPr id="2" name="Slide Number Placeholder 1"/>
          <p:cNvSpPr>
            <a:spLocks noGrp="1"/>
          </p:cNvSpPr>
          <p:nvPr>
            <p:ph type="sldNum" sz="quarter" idx="12"/>
          </p:nvPr>
        </p:nvSpPr>
        <p:spPr/>
        <p:txBody>
          <a:bodyPr/>
          <a:lstStyle/>
          <a:p>
            <a:fld id="{7DC1BBB0-96F0-4077-A278-0F3FB5C104D3}" type="slidenum">
              <a:rPr lang="en-US" smtClean="0"/>
              <a:pPr/>
              <a:t>62</a:t>
            </a:fld>
            <a:endParaRPr lang="en-US"/>
          </a:p>
        </p:txBody>
      </p:sp>
      <p:grpSp>
        <p:nvGrpSpPr>
          <p:cNvPr id="10" name="Gruppieren 9"/>
          <p:cNvGrpSpPr/>
          <p:nvPr/>
        </p:nvGrpSpPr>
        <p:grpSpPr>
          <a:xfrm>
            <a:off x="465018" y="544981"/>
            <a:ext cx="589879" cy="469445"/>
            <a:chOff x="4862562" y="392253"/>
            <a:chExt cx="1041586" cy="828929"/>
          </a:xfrm>
        </p:grpSpPr>
        <p:sp>
          <p:nvSpPr>
            <p:cNvPr id="11" name="Rechteck 10"/>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25706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descr="Large confetti"/>
          <p:cNvSpPr>
            <a:spLocks noGrp="1"/>
          </p:cNvSpPr>
          <p:nvPr>
            <p:ph type="title"/>
          </p:nvPr>
        </p:nvSpPr>
        <p:spPr>
          <a:xfrm>
            <a:off x="1219200" y="57150"/>
            <a:ext cx="6724650" cy="529829"/>
          </a:xfrm>
        </p:spPr>
        <p:txBody>
          <a:bodyPr>
            <a:normAutofit fontScale="90000"/>
          </a:bodyPr>
          <a:lstStyle/>
          <a:p>
            <a:r>
              <a:rPr lang="en-US" altLang="en-US" sz="1800" dirty="0"/>
              <a:t>Structure of the Answer to Probabilistic NN-query for Trajectories</a:t>
            </a:r>
          </a:p>
        </p:txBody>
      </p:sp>
      <p:sp>
        <p:nvSpPr>
          <p:cNvPr id="21508" name="TextBox 5"/>
          <p:cNvSpPr txBox="1">
            <a:spLocks noChangeArrowheads="1"/>
          </p:cNvSpPr>
          <p:nvPr/>
        </p:nvSpPr>
        <p:spPr bwMode="auto">
          <a:xfrm>
            <a:off x="1234679" y="685800"/>
            <a:ext cx="6467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t>We propose the </a:t>
            </a:r>
          </a:p>
          <a:p>
            <a:pPr eaLnBrk="1" hangingPunct="1">
              <a:spcBef>
                <a:spcPct val="0"/>
              </a:spcBef>
              <a:buSzTx/>
              <a:buFontTx/>
              <a:buNone/>
            </a:pPr>
            <a:r>
              <a:rPr lang="en-US" altLang="en-US" sz="1500" b="1" i="1">
                <a:solidFill>
                  <a:srgbClr val="FF0000"/>
                </a:solidFill>
              </a:rPr>
              <a:t>IPAC-NN (Interval-basedProbabilistic Answer to a Continuous NN query) </a:t>
            </a:r>
            <a:r>
              <a:rPr lang="en-US" altLang="en-US" sz="1500">
                <a:solidFill>
                  <a:srgbClr val="FF0000"/>
                </a:solidFill>
              </a:rPr>
              <a:t>tree</a:t>
            </a:r>
            <a:r>
              <a:rPr lang="en-US" altLang="en-US" sz="1500" b="1" i="1">
                <a:solidFill>
                  <a:srgbClr val="FF0000"/>
                </a:solidFill>
              </a:rPr>
              <a:t>:</a:t>
            </a:r>
          </a:p>
        </p:txBody>
      </p:sp>
      <p:pic>
        <p:nvPicPr>
          <p:cNvPr id="215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187053"/>
            <a:ext cx="5943600" cy="22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8"/>
          <p:cNvSpPr txBox="1">
            <a:spLocks noChangeArrowheads="1"/>
          </p:cNvSpPr>
          <p:nvPr/>
        </p:nvSpPr>
        <p:spPr bwMode="auto">
          <a:xfrm>
            <a:off x="1257301" y="3371851"/>
            <a:ext cx="2189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a:t>Root</a:t>
            </a:r>
            <a:r>
              <a:rPr lang="en-US" altLang="en-US" sz="1200"/>
              <a:t>: parameters of the query</a:t>
            </a:r>
          </a:p>
          <a:p>
            <a:pPr eaLnBrk="1" hangingPunct="1">
              <a:spcBef>
                <a:spcPct val="0"/>
              </a:spcBef>
              <a:buSzTx/>
              <a:buFontTx/>
              <a:buNone/>
            </a:pPr>
            <a:r>
              <a:rPr lang="en-US" altLang="en-US" sz="1200"/>
              <a:t>-Querying trajectory Trq </a:t>
            </a:r>
          </a:p>
          <a:p>
            <a:pPr eaLnBrk="1" hangingPunct="1">
              <a:spcBef>
                <a:spcPct val="0"/>
              </a:spcBef>
              <a:buSzTx/>
              <a:buFontTx/>
              <a:buNone/>
            </a:pPr>
            <a:r>
              <a:rPr lang="en-US" altLang="en-US" sz="1200"/>
              <a:t>- Time-interval of interest [tb,te]</a:t>
            </a:r>
          </a:p>
        </p:txBody>
      </p:sp>
      <p:sp>
        <p:nvSpPr>
          <p:cNvPr id="21511" name="Oval 9"/>
          <p:cNvSpPr>
            <a:spLocks noChangeArrowheads="1"/>
          </p:cNvSpPr>
          <p:nvPr/>
        </p:nvSpPr>
        <p:spPr bwMode="auto">
          <a:xfrm>
            <a:off x="4857751" y="1600200"/>
            <a:ext cx="2880122" cy="1485900"/>
          </a:xfrm>
          <a:prstGeom prst="ellipse">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endParaRPr lang="en-US" altLang="en-US" sz="1800"/>
          </a:p>
        </p:txBody>
      </p:sp>
      <p:cxnSp>
        <p:nvCxnSpPr>
          <p:cNvPr id="21512" name="Straight Arrow Connector 11"/>
          <p:cNvCxnSpPr>
            <a:cxnSpLocks noChangeShapeType="1"/>
            <a:stCxn id="21511" idx="4"/>
          </p:cNvCxnSpPr>
          <p:nvPr/>
        </p:nvCxnSpPr>
        <p:spPr bwMode="auto">
          <a:xfrm rot="5400000">
            <a:off x="5972175" y="3159919"/>
            <a:ext cx="400050" cy="252413"/>
          </a:xfrm>
          <a:prstGeom prst="straightConnector1">
            <a:avLst/>
          </a:prstGeom>
          <a:noFill/>
          <a:ln w="9525" algn="ctr">
            <a:solidFill>
              <a:schemeClr val="tx1"/>
            </a:solidFill>
            <a:prstDash val="dash"/>
            <a:miter lim="800000"/>
            <a:headEnd/>
            <a:tailEnd type="arrow" w="med" len="med"/>
          </a:ln>
          <a:extLst>
            <a:ext uri="{909E8E84-426E-40DD-AFC4-6F175D3DCCD1}">
              <a14:hiddenFill xmlns:a14="http://schemas.microsoft.com/office/drawing/2010/main">
                <a:noFill/>
              </a14:hiddenFill>
            </a:ext>
          </a:extLst>
        </p:spPr>
      </p:cxnSp>
      <p:sp>
        <p:nvSpPr>
          <p:cNvPr id="21513" name="TextBox 12"/>
          <p:cNvSpPr txBox="1">
            <a:spLocks noChangeArrowheads="1"/>
          </p:cNvSpPr>
          <p:nvPr/>
        </p:nvSpPr>
        <p:spPr bwMode="auto">
          <a:xfrm>
            <a:off x="4286250" y="3443288"/>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a:t>Children</a:t>
            </a:r>
            <a:r>
              <a:rPr lang="en-US" altLang="en-US" sz="1200"/>
              <a:t>:</a:t>
            </a:r>
          </a:p>
          <a:p>
            <a:pPr eaLnBrk="1" hangingPunct="1">
              <a:spcBef>
                <a:spcPct val="0"/>
              </a:spcBef>
              <a:buSzTx/>
              <a:buFontTx/>
              <a:buNone/>
            </a:pPr>
            <a:r>
              <a:rPr lang="en-US" altLang="en-US" sz="1200"/>
              <a:t>-if parent excluded, the trajectories that have the highest probability of being NN to Trq, within a sub-interval of the interval bounded by the parent</a:t>
            </a:r>
          </a:p>
        </p:txBody>
      </p:sp>
      <p:sp>
        <p:nvSpPr>
          <p:cNvPr id="2" name="Slide Number Placeholder 1"/>
          <p:cNvSpPr>
            <a:spLocks noGrp="1"/>
          </p:cNvSpPr>
          <p:nvPr>
            <p:ph type="sldNum" sz="quarter" idx="12"/>
          </p:nvPr>
        </p:nvSpPr>
        <p:spPr/>
        <p:txBody>
          <a:bodyPr/>
          <a:lstStyle/>
          <a:p>
            <a:fld id="{7DC1BBB0-96F0-4077-A278-0F3FB5C104D3}" type="slidenum">
              <a:rPr lang="en-US" smtClean="0"/>
              <a:pPr/>
              <a:t>63</a:t>
            </a:fld>
            <a:endParaRPr lang="en-US"/>
          </a:p>
        </p:txBody>
      </p:sp>
      <p:grpSp>
        <p:nvGrpSpPr>
          <p:cNvPr id="10" name="Gruppieren 9"/>
          <p:cNvGrpSpPr/>
          <p:nvPr/>
        </p:nvGrpSpPr>
        <p:grpSpPr>
          <a:xfrm>
            <a:off x="465018" y="544981"/>
            <a:ext cx="589879" cy="469445"/>
            <a:chOff x="4862562" y="392253"/>
            <a:chExt cx="1041586" cy="828929"/>
          </a:xfrm>
        </p:grpSpPr>
        <p:sp>
          <p:nvSpPr>
            <p:cNvPr id="11" name="Rechteck 10"/>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3029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descr="Large confetti"/>
          <p:cNvSpPr>
            <a:spLocks noGrp="1"/>
          </p:cNvSpPr>
          <p:nvPr>
            <p:ph type="title"/>
          </p:nvPr>
        </p:nvSpPr>
        <p:spPr>
          <a:xfrm>
            <a:off x="1326357" y="57150"/>
            <a:ext cx="5551885" cy="529829"/>
          </a:xfrm>
        </p:spPr>
        <p:txBody>
          <a:bodyPr>
            <a:normAutofit fontScale="90000"/>
          </a:bodyPr>
          <a:lstStyle/>
          <a:p>
            <a:r>
              <a:rPr lang="en-US" altLang="en-US" sz="1800" dirty="0" smtClean="0"/>
              <a:t>Instantaneous </a:t>
            </a:r>
            <a:r>
              <a:rPr lang="en-US" altLang="en-US" sz="1800" dirty="0"/>
              <a:t>(i.e., spatial) NN-query when the querying object is crisp (i.e., no uncertainty)</a:t>
            </a:r>
          </a:p>
        </p:txBody>
      </p:sp>
      <p:pic>
        <p:nvPicPr>
          <p:cNvPr id="245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357" y="742950"/>
            <a:ext cx="2845594" cy="265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3794522" y="685801"/>
            <a:ext cx="3690434"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t>Tr</a:t>
            </a:r>
            <a:r>
              <a:rPr lang="en-US" altLang="en-US" sz="1200"/>
              <a:t>q</a:t>
            </a:r>
            <a:r>
              <a:rPr lang="en-US" altLang="en-US" sz="1500"/>
              <a:t> = 2D point Q; </a:t>
            </a:r>
          </a:p>
          <a:p>
            <a:pPr eaLnBrk="1" hangingPunct="1">
              <a:spcBef>
                <a:spcPct val="0"/>
              </a:spcBef>
              <a:buSzTx/>
              <a:buFontTx/>
              <a:buNone/>
            </a:pPr>
            <a:r>
              <a:rPr lang="en-US" altLang="en-US" sz="1350"/>
              <a:t>The rest are possible-locations, bounded by circles</a:t>
            </a:r>
          </a:p>
        </p:txBody>
      </p:sp>
      <p:sp>
        <p:nvSpPr>
          <p:cNvPr id="24582" name="TextBox 7"/>
          <p:cNvSpPr txBox="1">
            <a:spLocks noChangeArrowheads="1"/>
          </p:cNvSpPr>
          <p:nvPr/>
        </p:nvSpPr>
        <p:spPr bwMode="auto">
          <a:xfrm>
            <a:off x="3386138" y="1257300"/>
            <a:ext cx="4335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dirty="0">
                <a:solidFill>
                  <a:srgbClr val="FF0000"/>
                </a:solidFill>
              </a:rPr>
              <a:t>Observation</a:t>
            </a:r>
            <a:r>
              <a:rPr lang="en-US" altLang="en-US" sz="1200" dirty="0">
                <a:solidFill>
                  <a:srgbClr val="FF0000"/>
                </a:solidFill>
              </a:rPr>
              <a:t>: </a:t>
            </a:r>
          </a:p>
          <a:p>
            <a:pPr eaLnBrk="1" hangingPunct="1">
              <a:spcBef>
                <a:spcPct val="0"/>
              </a:spcBef>
              <a:buSzTx/>
              <a:buFontTx/>
              <a:buChar char="-"/>
            </a:pPr>
            <a:r>
              <a:rPr lang="en-US" altLang="en-US" sz="1200" dirty="0" smtClean="0">
                <a:solidFill>
                  <a:srgbClr val="FF0000"/>
                </a:solidFill>
              </a:rPr>
              <a:t>Any </a:t>
            </a:r>
            <a:r>
              <a:rPr lang="en-US" altLang="en-US" sz="1200" dirty="0">
                <a:solidFill>
                  <a:srgbClr val="FF0000"/>
                </a:solidFill>
              </a:rPr>
              <a:t>object with min-distance from Q being &gt; </a:t>
            </a:r>
            <a:r>
              <a:rPr lang="en-US" altLang="en-US" sz="1200" dirty="0" err="1">
                <a:solidFill>
                  <a:srgbClr val="FF0000"/>
                </a:solidFill>
              </a:rPr>
              <a:t>Rmax</a:t>
            </a:r>
            <a:r>
              <a:rPr lang="en-US" altLang="en-US" sz="1200" dirty="0">
                <a:solidFill>
                  <a:srgbClr val="FF0000"/>
                </a:solidFill>
              </a:rPr>
              <a:t>, has a “0”</a:t>
            </a:r>
          </a:p>
          <a:p>
            <a:pPr eaLnBrk="1" hangingPunct="1">
              <a:spcBef>
                <a:spcPct val="0"/>
              </a:spcBef>
              <a:buSzTx/>
              <a:buFontTx/>
              <a:buNone/>
            </a:pPr>
            <a:r>
              <a:rPr lang="en-US" altLang="en-US" sz="1200" dirty="0">
                <a:solidFill>
                  <a:srgbClr val="FF0000"/>
                </a:solidFill>
              </a:rPr>
              <a:t> probability of being a NN to Q</a:t>
            </a:r>
          </a:p>
          <a:p>
            <a:pPr eaLnBrk="1" hangingPunct="1">
              <a:spcBef>
                <a:spcPct val="0"/>
              </a:spcBef>
              <a:buSzTx/>
              <a:buFontTx/>
              <a:buNone/>
            </a:pPr>
            <a:r>
              <a:rPr lang="en-US" altLang="en-US" sz="1200" dirty="0">
                <a:solidFill>
                  <a:srgbClr val="FF0000"/>
                </a:solidFill>
              </a:rPr>
              <a:t>-Example: R4 cannot have a non-zero probability of being Q’s NN.</a:t>
            </a:r>
          </a:p>
        </p:txBody>
      </p:sp>
      <p:cxnSp>
        <p:nvCxnSpPr>
          <p:cNvPr id="24583" name="Straight Arrow Connector 9"/>
          <p:cNvCxnSpPr>
            <a:cxnSpLocks noChangeShapeType="1"/>
          </p:cNvCxnSpPr>
          <p:nvPr/>
        </p:nvCxnSpPr>
        <p:spPr bwMode="auto">
          <a:xfrm rot="10800000" flipV="1">
            <a:off x="2788444" y="2571750"/>
            <a:ext cx="1463279" cy="400050"/>
          </a:xfrm>
          <a:prstGeom prst="straightConnector1">
            <a:avLst/>
          </a:prstGeom>
          <a:noFill/>
          <a:ln w="9525" algn="ctr">
            <a:solidFill>
              <a:srgbClr val="FF0000"/>
            </a:solidFill>
            <a:prstDash val="sysDash"/>
            <a:miter lim="800000"/>
            <a:headEnd/>
            <a:tailEnd type="arrow" w="med" len="med"/>
          </a:ln>
          <a:extLst>
            <a:ext uri="{909E8E84-426E-40DD-AFC4-6F175D3DCCD1}">
              <a14:hiddenFill xmlns:a14="http://schemas.microsoft.com/office/drawing/2010/main">
                <a:noFill/>
              </a14:hiddenFill>
            </a:ext>
          </a:extLst>
        </p:spPr>
      </p:cxnSp>
      <p:sp>
        <p:nvSpPr>
          <p:cNvPr id="24584" name="TextBox 10"/>
          <p:cNvSpPr txBox="1">
            <a:spLocks noChangeArrowheads="1"/>
          </p:cNvSpPr>
          <p:nvPr/>
        </p:nvSpPr>
        <p:spPr bwMode="auto">
          <a:xfrm>
            <a:off x="1943100" y="3371851"/>
            <a:ext cx="51843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dirty="0"/>
              <a:t>The probability that the location of Tri is </a:t>
            </a:r>
            <a:r>
              <a:rPr lang="en-US" altLang="en-US" sz="1200" i="1" dirty="0"/>
              <a:t>within distance</a:t>
            </a:r>
            <a:r>
              <a:rPr lang="en-US" altLang="en-US" sz="1200" dirty="0"/>
              <a:t> Rd from Q, is given by:</a:t>
            </a:r>
          </a:p>
        </p:txBody>
      </p:sp>
      <p:pic>
        <p:nvPicPr>
          <p:cNvPr id="2458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3600450"/>
            <a:ext cx="1743075"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2"/>
          <p:cNvSpPr txBox="1">
            <a:spLocks noChangeArrowheads="1"/>
          </p:cNvSpPr>
          <p:nvPr/>
        </p:nvSpPr>
        <p:spPr bwMode="auto">
          <a:xfrm>
            <a:off x="1428751" y="3943351"/>
            <a:ext cx="42401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dirty="0"/>
              <a:t>The probability that a given object </a:t>
            </a:r>
            <a:r>
              <a:rPr lang="en-US" altLang="en-US" sz="1200" dirty="0" err="1"/>
              <a:t>Trj</a:t>
            </a:r>
            <a:r>
              <a:rPr lang="en-US" altLang="en-US" sz="1200" dirty="0"/>
              <a:t> is the NN of Q is given by:</a:t>
            </a:r>
          </a:p>
        </p:txBody>
      </p:sp>
      <p:pic>
        <p:nvPicPr>
          <p:cNvPr id="2458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522" y="4171950"/>
            <a:ext cx="23038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14"/>
          <p:cNvSpPr txBox="1">
            <a:spLocks noChangeArrowheads="1"/>
          </p:cNvSpPr>
          <p:nvPr/>
        </p:nvSpPr>
        <p:spPr bwMode="auto">
          <a:xfrm>
            <a:off x="1345406" y="4496992"/>
            <a:ext cx="5361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dirty="0"/>
              <a:t>i.e., </a:t>
            </a:r>
            <a:r>
              <a:rPr lang="en-US" altLang="en-US" sz="1200" b="1" dirty="0" err="1"/>
              <a:t>Trj</a:t>
            </a:r>
            <a:r>
              <a:rPr lang="en-US" altLang="en-US" sz="1200" b="1" dirty="0"/>
              <a:t> is the NN if it’s at distance </a:t>
            </a:r>
            <a:r>
              <a:rPr lang="en-US" altLang="en-US" sz="1200" b="1" dirty="0">
                <a:solidFill>
                  <a:srgbClr val="FF0000"/>
                </a:solidFill>
                <a:sym typeface="Symbol" panose="05050102010706020507" pitchFamily="18" charset="2"/>
              </a:rPr>
              <a:t> </a:t>
            </a:r>
            <a:r>
              <a:rPr lang="en-US" altLang="en-US" sz="1200" b="1" dirty="0">
                <a:solidFill>
                  <a:srgbClr val="FF0000"/>
                </a:solidFill>
              </a:rPr>
              <a:t>Rd</a:t>
            </a:r>
            <a:r>
              <a:rPr lang="en-US" altLang="en-US" sz="1200" b="1" dirty="0"/>
              <a:t>, AND all the rest are at distances </a:t>
            </a:r>
            <a:r>
              <a:rPr lang="en-US" altLang="en-US" sz="1200" b="1" dirty="0">
                <a:solidFill>
                  <a:srgbClr val="FF0000"/>
                </a:solidFill>
              </a:rPr>
              <a:t>&gt; Rd,</a:t>
            </a:r>
          </a:p>
          <a:p>
            <a:pPr eaLnBrk="1" hangingPunct="1">
              <a:spcBef>
                <a:spcPct val="0"/>
              </a:spcBef>
              <a:buSzTx/>
              <a:buFontTx/>
              <a:buNone/>
            </a:pPr>
            <a:r>
              <a:rPr lang="en-US" altLang="en-US" sz="1200" b="1" dirty="0">
                <a:solidFill>
                  <a:srgbClr val="FF0000"/>
                </a:solidFill>
              </a:rPr>
              <a:t> </a:t>
            </a:r>
            <a:r>
              <a:rPr lang="en-US" altLang="en-US" sz="1200" b="1" dirty="0">
                <a:solidFill>
                  <a:srgbClr val="002060"/>
                </a:solidFill>
              </a:rPr>
              <a:t>and integrating over all possible Rd’s (NOTE: the upper-bound </a:t>
            </a:r>
            <a:r>
              <a:rPr lang="en-US" altLang="en-US" sz="1200" b="1" dirty="0" smtClean="0">
                <a:solidFill>
                  <a:srgbClr val="002060"/>
                </a:solidFill>
              </a:rPr>
              <a:t>is </a:t>
            </a:r>
            <a:r>
              <a:rPr lang="en-US" altLang="en-US" sz="1200" b="1" dirty="0" err="1" smtClean="0">
                <a:solidFill>
                  <a:srgbClr val="002060"/>
                </a:solidFill>
              </a:rPr>
              <a:t>Rmax</a:t>
            </a:r>
            <a:r>
              <a:rPr lang="en-US" altLang="en-US" sz="1200" b="1" dirty="0">
                <a:solidFill>
                  <a:srgbClr val="002060"/>
                </a:solidFill>
              </a:rPr>
              <a:t>…)</a:t>
            </a:r>
          </a:p>
        </p:txBody>
      </p:sp>
      <p:sp>
        <p:nvSpPr>
          <p:cNvPr id="2" name="Slide Number Placeholder 1"/>
          <p:cNvSpPr>
            <a:spLocks noGrp="1"/>
          </p:cNvSpPr>
          <p:nvPr>
            <p:ph type="sldNum" sz="quarter" idx="12"/>
          </p:nvPr>
        </p:nvSpPr>
        <p:spPr/>
        <p:txBody>
          <a:bodyPr/>
          <a:lstStyle/>
          <a:p>
            <a:fld id="{7DC1BBB0-96F0-4077-A278-0F3FB5C104D3}" type="slidenum">
              <a:rPr lang="en-US" smtClean="0"/>
              <a:pPr/>
              <a:t>64</a:t>
            </a:fld>
            <a:endParaRPr lang="en-US"/>
          </a:p>
        </p:txBody>
      </p:sp>
      <p:grpSp>
        <p:nvGrpSpPr>
          <p:cNvPr id="13" name="Gruppieren 12"/>
          <p:cNvGrpSpPr/>
          <p:nvPr/>
        </p:nvGrpSpPr>
        <p:grpSpPr>
          <a:xfrm>
            <a:off x="465018" y="544981"/>
            <a:ext cx="589879" cy="469445"/>
            <a:chOff x="4862562" y="392253"/>
            <a:chExt cx="1041586" cy="828929"/>
          </a:xfrm>
        </p:grpSpPr>
        <p:sp>
          <p:nvSpPr>
            <p:cNvPr id="14" name="Rechteck 13"/>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28068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4"/>
          <p:cNvSpPr txBox="1">
            <a:spLocks noChangeArrowheads="1"/>
          </p:cNvSpPr>
          <p:nvPr/>
        </p:nvSpPr>
        <p:spPr bwMode="auto">
          <a:xfrm>
            <a:off x="1143001" y="195486"/>
            <a:ext cx="63261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dirty="0"/>
              <a:t>When </a:t>
            </a:r>
            <a:r>
              <a:rPr lang="en-US" altLang="en-US" sz="1350" dirty="0" err="1"/>
              <a:t>Trq</a:t>
            </a:r>
            <a:r>
              <a:rPr lang="en-US" altLang="en-US" sz="1350" dirty="0"/>
              <a:t> (the instantaneous location) has an uncertainty associated with it, the previous</a:t>
            </a:r>
          </a:p>
          <a:p>
            <a:pPr eaLnBrk="1" hangingPunct="1">
              <a:spcBef>
                <a:spcPct val="0"/>
              </a:spcBef>
              <a:buSzTx/>
              <a:buFontTx/>
              <a:buNone/>
            </a:pPr>
            <a:r>
              <a:rPr lang="en-US" altLang="en-US" sz="1350" dirty="0"/>
              <a:t>observations are not directly applicable… Example:</a:t>
            </a:r>
          </a:p>
        </p:txBody>
      </p:sp>
      <p:pic>
        <p:nvPicPr>
          <p:cNvPr id="2560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1113235"/>
            <a:ext cx="2971800" cy="26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3688280" y="967829"/>
            <a:ext cx="3980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dirty="0" smtClean="0">
                <a:solidFill>
                  <a:srgbClr val="FF0000"/>
                </a:solidFill>
              </a:rPr>
              <a:t>We can  </a:t>
            </a:r>
            <a:r>
              <a:rPr lang="en-US" altLang="en-US" sz="1400" b="1" dirty="0">
                <a:solidFill>
                  <a:srgbClr val="FF0000"/>
                </a:solidFill>
              </a:rPr>
              <a:t>no </a:t>
            </a:r>
            <a:r>
              <a:rPr lang="en-US" altLang="en-US" sz="1400" b="1" dirty="0" smtClean="0">
                <a:solidFill>
                  <a:srgbClr val="FF0000"/>
                </a:solidFill>
              </a:rPr>
              <a:t>longer</a:t>
            </a:r>
            <a:r>
              <a:rPr lang="en-US" altLang="en-US" sz="1400" dirty="0" smtClean="0">
                <a:solidFill>
                  <a:srgbClr val="FF0000"/>
                </a:solidFill>
              </a:rPr>
              <a:t> </a:t>
            </a:r>
            <a:r>
              <a:rPr lang="en-US" altLang="en-US" sz="1400" b="1" dirty="0">
                <a:solidFill>
                  <a:srgbClr val="FF0000"/>
                </a:solidFill>
              </a:rPr>
              <a:t>“prune” Tr4 </a:t>
            </a:r>
            <a:r>
              <a:rPr lang="en-US" altLang="en-US" sz="1400" dirty="0">
                <a:solidFill>
                  <a:srgbClr val="FF0000"/>
                </a:solidFill>
              </a:rPr>
              <a:t>from consideration</a:t>
            </a:r>
            <a:r>
              <a:rPr lang="en-US" altLang="en-US" sz="1400" dirty="0" smtClean="0">
                <a:solidFill>
                  <a:srgbClr val="FF0000"/>
                </a:solidFill>
              </a:rPr>
              <a:t>.</a:t>
            </a:r>
            <a:endParaRPr lang="en-US" altLang="en-US" sz="1400" dirty="0">
              <a:solidFill>
                <a:srgbClr val="FF0000"/>
              </a:solidFill>
            </a:endParaRPr>
          </a:p>
        </p:txBody>
      </p:sp>
      <p:sp>
        <p:nvSpPr>
          <p:cNvPr id="25607" name="TextBox 7"/>
          <p:cNvSpPr txBox="1">
            <a:spLocks noChangeArrowheads="1"/>
          </p:cNvSpPr>
          <p:nvPr/>
        </p:nvSpPr>
        <p:spPr bwMode="auto">
          <a:xfrm>
            <a:off x="3424904" y="2120538"/>
            <a:ext cx="5354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dirty="0">
                <a:solidFill>
                  <a:srgbClr val="0070C0"/>
                </a:solidFill>
              </a:rPr>
              <a:t>The </a:t>
            </a:r>
            <a:r>
              <a:rPr lang="en-US" altLang="en-US" sz="1400" b="1" i="1" dirty="0">
                <a:solidFill>
                  <a:srgbClr val="0070C0"/>
                </a:solidFill>
              </a:rPr>
              <a:t>main problem </a:t>
            </a:r>
            <a:r>
              <a:rPr lang="en-US" altLang="en-US" sz="1400" dirty="0">
                <a:solidFill>
                  <a:srgbClr val="0070C0"/>
                </a:solidFill>
              </a:rPr>
              <a:t>now becomes how to calculate the </a:t>
            </a:r>
            <a:r>
              <a:rPr lang="en-US" altLang="en-US" sz="1400" b="1" i="1" dirty="0">
                <a:solidFill>
                  <a:srgbClr val="0070C0"/>
                </a:solidFill>
              </a:rPr>
              <a:t>probability</a:t>
            </a:r>
            <a:r>
              <a:rPr lang="en-US" altLang="en-US" sz="1400" dirty="0">
                <a:solidFill>
                  <a:srgbClr val="0070C0"/>
                </a:solidFill>
              </a:rPr>
              <a:t> of an </a:t>
            </a:r>
          </a:p>
          <a:p>
            <a:pPr eaLnBrk="1" hangingPunct="1">
              <a:spcBef>
                <a:spcPct val="0"/>
              </a:spcBef>
              <a:buSzTx/>
              <a:buFontTx/>
              <a:buNone/>
            </a:pPr>
            <a:r>
              <a:rPr lang="en-US" altLang="en-US" sz="1400" dirty="0">
                <a:solidFill>
                  <a:srgbClr val="0070C0"/>
                </a:solidFill>
              </a:rPr>
              <a:t>object, say, </a:t>
            </a:r>
            <a:r>
              <a:rPr lang="en-US" altLang="en-US" sz="1400" b="1" i="1" dirty="0" err="1">
                <a:solidFill>
                  <a:srgbClr val="0070C0"/>
                </a:solidFill>
              </a:rPr>
              <a:t>Trj</a:t>
            </a:r>
            <a:r>
              <a:rPr lang="en-US" altLang="en-US" sz="1400" dirty="0">
                <a:solidFill>
                  <a:srgbClr val="0070C0"/>
                </a:solidFill>
              </a:rPr>
              <a:t>, being </a:t>
            </a:r>
            <a:r>
              <a:rPr lang="en-US" altLang="en-US" sz="1400" dirty="0" err="1">
                <a:solidFill>
                  <a:srgbClr val="0070C0"/>
                </a:solidFill>
              </a:rPr>
              <a:t>within_distance</a:t>
            </a:r>
            <a:r>
              <a:rPr lang="en-US" altLang="en-US" sz="1400" dirty="0">
                <a:solidFill>
                  <a:srgbClr val="0070C0"/>
                </a:solidFill>
              </a:rPr>
              <a:t> Rd from </a:t>
            </a:r>
            <a:r>
              <a:rPr lang="en-US" altLang="en-US" sz="1400" b="1" i="1" dirty="0" err="1">
                <a:solidFill>
                  <a:srgbClr val="0070C0"/>
                </a:solidFill>
              </a:rPr>
              <a:t>Trq</a:t>
            </a:r>
            <a:r>
              <a:rPr lang="en-US" altLang="en-US" sz="1400" b="1" i="1" dirty="0">
                <a:solidFill>
                  <a:srgbClr val="0070C0"/>
                </a:solidFill>
              </a:rPr>
              <a:t> </a:t>
            </a:r>
          </a:p>
        </p:txBody>
      </p:sp>
      <p:sp>
        <p:nvSpPr>
          <p:cNvPr id="10" name="TextBox 9"/>
          <p:cNvSpPr txBox="1"/>
          <p:nvPr/>
        </p:nvSpPr>
        <p:spPr>
          <a:xfrm>
            <a:off x="1156098" y="4608910"/>
            <a:ext cx="6378413" cy="276999"/>
          </a:xfrm>
          <a:prstGeom prst="rect">
            <a:avLst/>
          </a:prstGeom>
          <a:noFill/>
        </p:spPr>
        <p:txBody>
          <a:bodyPr wrap="none">
            <a:spAutoFit/>
          </a:bodyPr>
          <a:lstStyle/>
          <a:p>
            <a:pPr>
              <a:defRPr/>
            </a:pPr>
            <a:r>
              <a:rPr lang="en-US" sz="1200" b="1" dirty="0">
                <a:solidFill>
                  <a:srgbClr val="003399"/>
                </a:solidFill>
                <a:ea typeface="宋体" pitchFamily="2" charset="-122"/>
              </a:rPr>
              <a:t>NOTE:</a:t>
            </a:r>
            <a:r>
              <a:rPr lang="en-US" sz="1200" dirty="0">
                <a:solidFill>
                  <a:srgbClr val="003399"/>
                </a:solidFill>
                <a:ea typeface="宋体" pitchFamily="2" charset="-122"/>
              </a:rPr>
              <a:t> in effect, a quadruple-integration, instead of the double-one (cf. previous slide)…</a:t>
            </a:r>
          </a:p>
        </p:txBody>
      </p:sp>
      <p:sp>
        <p:nvSpPr>
          <p:cNvPr id="3" name="Slide Number Placeholder 2"/>
          <p:cNvSpPr>
            <a:spLocks noGrp="1"/>
          </p:cNvSpPr>
          <p:nvPr>
            <p:ph type="sldNum" sz="quarter" idx="12"/>
          </p:nvPr>
        </p:nvSpPr>
        <p:spPr/>
        <p:txBody>
          <a:bodyPr/>
          <a:lstStyle/>
          <a:p>
            <a:fld id="{7DC1BBB0-96F0-4077-A278-0F3FB5C104D3}" type="slidenum">
              <a:rPr lang="en-US" smtClean="0"/>
              <a:pPr/>
              <a:t>65</a:t>
            </a:fld>
            <a:endParaRPr lang="en-US"/>
          </a:p>
        </p:txBody>
      </p:sp>
      <p:grpSp>
        <p:nvGrpSpPr>
          <p:cNvPr id="8" name="Gruppieren 7"/>
          <p:cNvGrpSpPr/>
          <p:nvPr/>
        </p:nvGrpSpPr>
        <p:grpSpPr>
          <a:xfrm>
            <a:off x="465018" y="544981"/>
            <a:ext cx="589879" cy="469445"/>
            <a:chOff x="4862562" y="392253"/>
            <a:chExt cx="1041586" cy="828929"/>
          </a:xfrm>
        </p:grpSpPr>
        <p:sp>
          <p:nvSpPr>
            <p:cNvPr id="9" name="Rechteck 8"/>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24616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922" y="685800"/>
            <a:ext cx="2394347" cy="21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3612357" y="339502"/>
            <a:ext cx="47292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b="1" u="sng" dirty="0"/>
              <a:t>Example</a:t>
            </a:r>
            <a:r>
              <a:rPr lang="en-US" altLang="en-US" sz="1400" dirty="0"/>
              <a:t>: </a:t>
            </a:r>
          </a:p>
          <a:p>
            <a:pPr eaLnBrk="1" hangingPunct="1">
              <a:spcBef>
                <a:spcPct val="0"/>
              </a:spcBef>
              <a:buSzTx/>
              <a:buFontTx/>
              <a:buNone/>
            </a:pPr>
            <a:r>
              <a:rPr lang="en-US" altLang="en-US" sz="1400" dirty="0"/>
              <a:t>assuming a </a:t>
            </a:r>
            <a:r>
              <a:rPr lang="en-US" altLang="en-US" sz="1400" b="1" i="1" dirty="0"/>
              <a:t>uniform pdf </a:t>
            </a:r>
            <a:r>
              <a:rPr lang="en-US" altLang="en-US" sz="1400" dirty="0"/>
              <a:t>of possible-locations, </a:t>
            </a:r>
            <a:r>
              <a:rPr lang="en-US" altLang="en-US" sz="1400" dirty="0" smtClean="0"/>
              <a:t>but two </a:t>
            </a:r>
            <a:r>
              <a:rPr lang="en-US" altLang="en-US" sz="1400" dirty="0"/>
              <a:t>of the </a:t>
            </a:r>
          </a:p>
          <a:p>
            <a:pPr eaLnBrk="1" hangingPunct="1">
              <a:spcBef>
                <a:spcPct val="0"/>
              </a:spcBef>
              <a:buSzTx/>
              <a:buFontTx/>
              <a:buNone/>
            </a:pPr>
            <a:r>
              <a:rPr lang="en-US" altLang="en-US" sz="1400" dirty="0"/>
              <a:t>points </a:t>
            </a:r>
            <a:r>
              <a:rPr lang="en-US" altLang="en-US" sz="1400" dirty="0" smtClean="0"/>
              <a:t>to be used </a:t>
            </a:r>
            <a:r>
              <a:rPr lang="en-US" altLang="en-US" sz="1400" dirty="0"/>
              <a:t>when evaluating the actual probability of Tr1 </a:t>
            </a:r>
          </a:p>
          <a:p>
            <a:pPr eaLnBrk="1" hangingPunct="1">
              <a:spcBef>
                <a:spcPct val="0"/>
              </a:spcBef>
              <a:buSzTx/>
              <a:buFontTx/>
              <a:buNone/>
            </a:pPr>
            <a:r>
              <a:rPr lang="en-US" altLang="en-US" sz="1400" dirty="0"/>
              <a:t>being </a:t>
            </a:r>
            <a:r>
              <a:rPr lang="en-US" altLang="en-US" sz="1400" b="1" i="1" dirty="0" err="1"/>
              <a:t>within_distance</a:t>
            </a:r>
            <a:r>
              <a:rPr lang="en-US" altLang="en-US" sz="1400" dirty="0"/>
              <a:t> Rd from </a:t>
            </a:r>
            <a:r>
              <a:rPr lang="en-US" altLang="en-US" sz="1400" dirty="0" err="1"/>
              <a:t>Trq</a:t>
            </a:r>
            <a:endParaRPr lang="en-US" altLang="en-US" sz="1400" dirty="0"/>
          </a:p>
        </p:txBody>
      </p:sp>
      <p:sp>
        <p:nvSpPr>
          <p:cNvPr id="26630" name="TextBox 6"/>
          <p:cNvSpPr txBox="1">
            <a:spLocks noChangeArrowheads="1"/>
          </p:cNvSpPr>
          <p:nvPr/>
        </p:nvSpPr>
        <p:spPr bwMode="auto">
          <a:xfrm>
            <a:off x="3902869" y="1521619"/>
            <a:ext cx="3567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dirty="0">
                <a:solidFill>
                  <a:srgbClr val="FF0000"/>
                </a:solidFill>
              </a:rPr>
              <a:t>Main Observation</a:t>
            </a:r>
            <a:r>
              <a:rPr lang="en-US" altLang="en-US" sz="1200" dirty="0"/>
              <a:t>:</a:t>
            </a:r>
          </a:p>
          <a:p>
            <a:pPr eaLnBrk="1" hangingPunct="1">
              <a:spcBef>
                <a:spcPct val="0"/>
              </a:spcBef>
              <a:buSzTx/>
              <a:buFontTx/>
              <a:buNone/>
            </a:pPr>
            <a:r>
              <a:rPr lang="en-US" altLang="en-US" sz="1200" dirty="0"/>
              <a:t>Let </a:t>
            </a:r>
            <a:r>
              <a:rPr lang="en-US" altLang="en-US" sz="1200" b="1" i="1" dirty="0">
                <a:solidFill>
                  <a:srgbClr val="FF0000"/>
                </a:solidFill>
              </a:rPr>
              <a:t>Vi</a:t>
            </a:r>
            <a:r>
              <a:rPr lang="en-US" altLang="en-US" sz="1200" dirty="0"/>
              <a:t> and </a:t>
            </a:r>
            <a:r>
              <a:rPr lang="en-US" altLang="en-US" sz="1200" b="1" i="1" dirty="0" err="1">
                <a:solidFill>
                  <a:srgbClr val="FF0000"/>
                </a:solidFill>
              </a:rPr>
              <a:t>Vq</a:t>
            </a:r>
            <a:r>
              <a:rPr lang="en-US" altLang="en-US" sz="1200" dirty="0"/>
              <a:t> denote the 2D random variables representing the possible locations of Tri and </a:t>
            </a:r>
            <a:r>
              <a:rPr lang="en-US" altLang="en-US" sz="1200" dirty="0" err="1"/>
              <a:t>Trq</a:t>
            </a:r>
            <a:endParaRPr lang="en-US" altLang="en-US" sz="1200" dirty="0"/>
          </a:p>
          <a:p>
            <a:pPr eaLnBrk="1" hangingPunct="1">
              <a:spcBef>
                <a:spcPct val="0"/>
              </a:spcBef>
              <a:buSzTx/>
              <a:buFontTx/>
              <a:buNone/>
            </a:pPr>
            <a:r>
              <a:rPr lang="en-US" altLang="en-US" sz="1200" dirty="0"/>
              <a:t>In effect, we are looking for </a:t>
            </a:r>
          </a:p>
        </p:txBody>
      </p:sp>
      <p:pic>
        <p:nvPicPr>
          <p:cNvPr id="266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2215754"/>
            <a:ext cx="150614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0"/>
          <p:cNvSpPr txBox="1">
            <a:spLocks noChangeArrowheads="1"/>
          </p:cNvSpPr>
          <p:nvPr/>
        </p:nvSpPr>
        <p:spPr bwMode="auto">
          <a:xfrm>
            <a:off x="1771651" y="2987279"/>
            <a:ext cx="40822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dirty="0">
                <a:solidFill>
                  <a:srgbClr val="FF0000"/>
                </a:solidFill>
              </a:rPr>
              <a:t>Define</a:t>
            </a:r>
            <a:r>
              <a:rPr lang="en-US" altLang="en-US" sz="1200" dirty="0">
                <a:solidFill>
                  <a:srgbClr val="FF0000"/>
                </a:solidFill>
              </a:rPr>
              <a:t>:</a:t>
            </a:r>
          </a:p>
          <a:p>
            <a:pPr eaLnBrk="1" hangingPunct="1">
              <a:spcBef>
                <a:spcPct val="0"/>
              </a:spcBef>
              <a:buSzTx/>
              <a:buFontTx/>
              <a:buNone/>
            </a:pPr>
            <a:r>
              <a:rPr lang="en-US" altLang="en-US" sz="1200" b="1" i="1" dirty="0" err="1">
                <a:solidFill>
                  <a:srgbClr val="FF0000"/>
                </a:solidFill>
              </a:rPr>
              <a:t>Viq</a:t>
            </a:r>
            <a:r>
              <a:rPr lang="en-US" altLang="en-US" sz="1200" b="1" i="1" dirty="0">
                <a:solidFill>
                  <a:srgbClr val="FF0000"/>
                </a:solidFill>
              </a:rPr>
              <a:t> = Vi – </a:t>
            </a:r>
            <a:r>
              <a:rPr lang="en-US" altLang="en-US" sz="1200" b="1" i="1" dirty="0" err="1">
                <a:solidFill>
                  <a:srgbClr val="FF0000"/>
                </a:solidFill>
              </a:rPr>
              <a:t>Vq</a:t>
            </a:r>
            <a:r>
              <a:rPr lang="en-US" altLang="en-US" sz="1200" dirty="0">
                <a:solidFill>
                  <a:srgbClr val="FF0000"/>
                </a:solidFill>
              </a:rPr>
              <a:t> (cross-correlation) as another random variable</a:t>
            </a:r>
            <a:r>
              <a:rPr lang="en-US" altLang="en-US" sz="1200" dirty="0" smtClean="0">
                <a:solidFill>
                  <a:srgbClr val="FF0000"/>
                </a:solidFill>
              </a:rPr>
              <a:t>;</a:t>
            </a:r>
            <a:endParaRPr lang="en-US" altLang="en-US" sz="1200" dirty="0">
              <a:solidFill>
                <a:srgbClr val="FF0000"/>
              </a:solidFill>
            </a:endParaRPr>
          </a:p>
          <a:p>
            <a:pPr eaLnBrk="1" hangingPunct="1">
              <a:spcBef>
                <a:spcPct val="0"/>
              </a:spcBef>
              <a:buSzTx/>
              <a:buFontTx/>
              <a:buNone/>
            </a:pPr>
            <a:r>
              <a:rPr lang="en-US" altLang="en-US" sz="1200" b="1" i="1" dirty="0" err="1">
                <a:solidFill>
                  <a:srgbClr val="FF0000"/>
                </a:solidFill>
              </a:rPr>
              <a:t>Viq</a:t>
            </a:r>
            <a:r>
              <a:rPr lang="en-US" altLang="en-US" sz="1200" b="1" i="1" dirty="0">
                <a:solidFill>
                  <a:srgbClr val="FF0000"/>
                </a:solidFill>
              </a:rPr>
              <a:t> = Vi + (-</a:t>
            </a:r>
            <a:r>
              <a:rPr lang="en-US" altLang="en-US" sz="1200" b="1" i="1" dirty="0" err="1">
                <a:solidFill>
                  <a:srgbClr val="FF0000"/>
                </a:solidFill>
              </a:rPr>
              <a:t>Vq</a:t>
            </a:r>
            <a:r>
              <a:rPr lang="en-US" altLang="en-US" sz="1200" b="1" i="1" dirty="0">
                <a:solidFill>
                  <a:srgbClr val="FF0000"/>
                </a:solidFill>
              </a:rPr>
              <a:t>)</a:t>
            </a:r>
          </a:p>
          <a:p>
            <a:pPr eaLnBrk="1" hangingPunct="1">
              <a:spcBef>
                <a:spcPct val="0"/>
              </a:spcBef>
              <a:buSzTx/>
              <a:buFontTx/>
              <a:buNone/>
            </a:pPr>
            <a:r>
              <a:rPr lang="en-US" altLang="en-US" sz="1200" dirty="0">
                <a:solidFill>
                  <a:srgbClr val="FF0000"/>
                </a:solidFill>
              </a:rPr>
              <a:t>which, due to the </a:t>
            </a:r>
            <a:r>
              <a:rPr lang="en-US" altLang="en-US" sz="1200" b="1" i="1" dirty="0" smtClean="0">
                <a:solidFill>
                  <a:srgbClr val="FF0000"/>
                </a:solidFill>
              </a:rPr>
              <a:t>independence</a:t>
            </a:r>
            <a:r>
              <a:rPr lang="en-US" altLang="en-US" sz="1200" dirty="0" smtClean="0">
                <a:solidFill>
                  <a:srgbClr val="FF0000"/>
                </a:solidFill>
              </a:rPr>
              <a:t>, </a:t>
            </a:r>
            <a:r>
              <a:rPr lang="en-US" altLang="en-US" sz="1200" dirty="0">
                <a:solidFill>
                  <a:srgbClr val="FF0000"/>
                </a:solidFill>
              </a:rPr>
              <a:t>implies that </a:t>
            </a:r>
          </a:p>
          <a:p>
            <a:pPr eaLnBrk="1" hangingPunct="1">
              <a:spcBef>
                <a:spcPct val="0"/>
              </a:spcBef>
              <a:buSzTx/>
              <a:buFontTx/>
              <a:buNone/>
            </a:pPr>
            <a:r>
              <a:rPr lang="en-US" altLang="en-US" sz="1200" b="1" dirty="0">
                <a:solidFill>
                  <a:srgbClr val="FF0000"/>
                </a:solidFill>
              </a:rPr>
              <a:t>the pdf </a:t>
            </a:r>
            <a:r>
              <a:rPr lang="en-US" altLang="en-US" sz="1200" b="1" dirty="0" err="1">
                <a:solidFill>
                  <a:srgbClr val="FF0000"/>
                </a:solidFill>
              </a:rPr>
              <a:t>ov</a:t>
            </a:r>
            <a:r>
              <a:rPr lang="en-US" altLang="en-US" sz="1200" b="1" dirty="0">
                <a:solidFill>
                  <a:srgbClr val="FF0000"/>
                </a:solidFill>
              </a:rPr>
              <a:t> </a:t>
            </a:r>
            <a:r>
              <a:rPr lang="en-US" altLang="en-US" sz="1200" b="1" dirty="0" err="1">
                <a:solidFill>
                  <a:srgbClr val="FF0000"/>
                </a:solidFill>
              </a:rPr>
              <a:t>Viq</a:t>
            </a:r>
            <a:r>
              <a:rPr lang="en-US" altLang="en-US" sz="1200" b="1" dirty="0">
                <a:solidFill>
                  <a:srgbClr val="FF0000"/>
                </a:solidFill>
              </a:rPr>
              <a:t>, is a convolution of the pdfs of Vi and –</a:t>
            </a:r>
            <a:r>
              <a:rPr lang="en-US" altLang="en-US" sz="1200" b="1" dirty="0" err="1">
                <a:solidFill>
                  <a:srgbClr val="FF0000"/>
                </a:solidFill>
              </a:rPr>
              <a:t>Vq</a:t>
            </a:r>
            <a:r>
              <a:rPr lang="en-US" altLang="en-US" sz="1200" b="1" dirty="0">
                <a:solidFill>
                  <a:srgbClr val="FF0000"/>
                </a:solidFill>
              </a:rPr>
              <a:t> !!!</a:t>
            </a:r>
          </a:p>
        </p:txBody>
      </p:sp>
      <p:pic>
        <p:nvPicPr>
          <p:cNvPr id="266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3547" y="4343401"/>
            <a:ext cx="2446734"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DC1BBB0-96F0-4077-A278-0F3FB5C104D3}" type="slidenum">
              <a:rPr lang="en-US" smtClean="0"/>
              <a:pPr/>
              <a:t>66</a:t>
            </a:fld>
            <a:endParaRPr lang="en-US"/>
          </a:p>
        </p:txBody>
      </p:sp>
      <p:grpSp>
        <p:nvGrpSpPr>
          <p:cNvPr id="9" name="Gruppieren 8"/>
          <p:cNvGrpSpPr/>
          <p:nvPr/>
        </p:nvGrpSpPr>
        <p:grpSpPr>
          <a:xfrm>
            <a:off x="465018" y="544981"/>
            <a:ext cx="589879" cy="469445"/>
            <a:chOff x="4862562" y="392253"/>
            <a:chExt cx="1041586" cy="828929"/>
          </a:xfrm>
        </p:grpSpPr>
        <p:sp>
          <p:nvSpPr>
            <p:cNvPr id="10" name="Rechteck 9"/>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37910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1" y="685800"/>
            <a:ext cx="2636911"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
          <p:cNvSpPr txBox="1">
            <a:spLocks noChangeArrowheads="1"/>
          </p:cNvSpPr>
          <p:nvPr/>
        </p:nvSpPr>
        <p:spPr bwMode="auto">
          <a:xfrm>
            <a:off x="4231208" y="685800"/>
            <a:ext cx="16002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dirty="0"/>
              <a:t>Let </a:t>
            </a:r>
            <a:r>
              <a:rPr lang="en-US" altLang="en-US" sz="1350" b="1" i="1" dirty="0" err="1">
                <a:solidFill>
                  <a:srgbClr val="002060"/>
                </a:solidFill>
              </a:rPr>
              <a:t>Viq</a:t>
            </a:r>
            <a:r>
              <a:rPr lang="en-US" altLang="en-US" sz="1350" b="1" i="1" dirty="0">
                <a:solidFill>
                  <a:srgbClr val="002060"/>
                </a:solidFill>
              </a:rPr>
              <a:t> = Vi + (-</a:t>
            </a:r>
            <a:r>
              <a:rPr lang="en-US" altLang="en-US" sz="1350" b="1" i="1" dirty="0" err="1">
                <a:solidFill>
                  <a:srgbClr val="002060"/>
                </a:solidFill>
              </a:rPr>
              <a:t>Vq</a:t>
            </a:r>
            <a:r>
              <a:rPr lang="en-US" altLang="en-US" sz="1350" b="1" i="1" dirty="0" smtClean="0">
                <a:solidFill>
                  <a:srgbClr val="002060"/>
                </a:solidFill>
              </a:rPr>
              <a:t>)</a:t>
            </a:r>
            <a:endParaRPr lang="en-US" altLang="en-US" sz="1350" b="1" i="1" dirty="0">
              <a:solidFill>
                <a:srgbClr val="002060"/>
              </a:solidFill>
            </a:endParaRPr>
          </a:p>
        </p:txBody>
      </p:sp>
      <p:sp>
        <p:nvSpPr>
          <p:cNvPr id="27655" name="TextBox 7"/>
          <p:cNvSpPr txBox="1">
            <a:spLocks noChangeArrowheads="1"/>
          </p:cNvSpPr>
          <p:nvPr/>
        </p:nvSpPr>
        <p:spPr bwMode="auto">
          <a:xfrm>
            <a:off x="4067944" y="1347614"/>
            <a:ext cx="41456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b="1" u="sng" dirty="0"/>
              <a:t>Property 1</a:t>
            </a:r>
            <a:r>
              <a:rPr lang="en-US" altLang="en-US" sz="1400" dirty="0"/>
              <a:t>:</a:t>
            </a:r>
          </a:p>
          <a:p>
            <a:pPr eaLnBrk="1" hangingPunct="1">
              <a:spcBef>
                <a:spcPct val="0"/>
              </a:spcBef>
              <a:buSzTx/>
              <a:buFontTx/>
              <a:buNone/>
            </a:pPr>
            <a:r>
              <a:rPr lang="en-US" altLang="en-US" sz="1400" dirty="0"/>
              <a:t>If </a:t>
            </a:r>
            <a:r>
              <a:rPr lang="en-US" altLang="en-US" sz="1400" b="1" i="1" dirty="0"/>
              <a:t>pdf(Vi)</a:t>
            </a:r>
            <a:r>
              <a:rPr lang="en-US" altLang="en-US" sz="1400" dirty="0"/>
              <a:t> has a centroid </a:t>
            </a:r>
            <a:r>
              <a:rPr lang="en-US" altLang="en-US" sz="1400" b="1" i="1" dirty="0"/>
              <a:t>Ci </a:t>
            </a:r>
            <a:r>
              <a:rPr lang="en-US" altLang="en-US" sz="1400" dirty="0"/>
              <a:t>coinciding with </a:t>
            </a:r>
            <a:r>
              <a:rPr lang="en-US" altLang="en-US" sz="1400" b="1" i="1" dirty="0"/>
              <a:t>E(Vi)</a:t>
            </a:r>
          </a:p>
          <a:p>
            <a:pPr eaLnBrk="1" hangingPunct="1">
              <a:spcBef>
                <a:spcPct val="0"/>
              </a:spcBef>
              <a:buSzTx/>
              <a:buFontTx/>
              <a:buNone/>
            </a:pPr>
            <a:r>
              <a:rPr lang="en-US" altLang="en-US" sz="1400" dirty="0"/>
              <a:t>AND </a:t>
            </a:r>
            <a:r>
              <a:rPr lang="en-US" altLang="en-US" sz="1400" b="1" i="1" dirty="0"/>
              <a:t>pdf(</a:t>
            </a:r>
            <a:r>
              <a:rPr lang="en-US" altLang="en-US" sz="1400" b="1" i="1" dirty="0" err="1"/>
              <a:t>Vq</a:t>
            </a:r>
            <a:r>
              <a:rPr lang="en-US" altLang="en-US" sz="1400" b="1" i="1" dirty="0"/>
              <a:t>)</a:t>
            </a:r>
            <a:r>
              <a:rPr lang="en-US" altLang="en-US" sz="1400" dirty="0"/>
              <a:t> has a centroid </a:t>
            </a:r>
            <a:r>
              <a:rPr lang="en-US" altLang="en-US" sz="1400" b="1" i="1" dirty="0" err="1"/>
              <a:t>Cq</a:t>
            </a:r>
            <a:r>
              <a:rPr lang="en-US" altLang="en-US" sz="1400" dirty="0"/>
              <a:t> coinciding with </a:t>
            </a:r>
            <a:r>
              <a:rPr lang="en-US" altLang="en-US" sz="1400" b="1" i="1" dirty="0"/>
              <a:t>E(</a:t>
            </a:r>
            <a:r>
              <a:rPr lang="en-US" altLang="en-US" sz="1400" b="1" i="1" dirty="0" err="1"/>
              <a:t>Vq</a:t>
            </a:r>
            <a:r>
              <a:rPr lang="en-US" altLang="en-US" sz="1400" b="1" i="1" dirty="0"/>
              <a:t>)</a:t>
            </a:r>
          </a:p>
          <a:p>
            <a:pPr eaLnBrk="1" hangingPunct="1">
              <a:spcBef>
                <a:spcPct val="0"/>
              </a:spcBef>
              <a:buSzTx/>
              <a:buFontTx/>
              <a:buNone/>
            </a:pPr>
            <a:endParaRPr lang="en-US" altLang="en-US" sz="1400" dirty="0"/>
          </a:p>
          <a:p>
            <a:pPr eaLnBrk="1" hangingPunct="1">
              <a:spcBef>
                <a:spcPct val="0"/>
              </a:spcBef>
              <a:buSzTx/>
              <a:buFontTx/>
              <a:buNone/>
            </a:pPr>
            <a:r>
              <a:rPr lang="en-US" altLang="en-US" sz="1400" dirty="0"/>
              <a:t>THEN, their convolution </a:t>
            </a:r>
            <a:r>
              <a:rPr lang="en-US" altLang="en-US" sz="1400" b="1" i="1" dirty="0"/>
              <a:t>pdf(</a:t>
            </a:r>
            <a:r>
              <a:rPr lang="en-US" altLang="en-US" sz="1400" b="1" i="1" dirty="0" err="1"/>
              <a:t>Viq</a:t>
            </a:r>
            <a:r>
              <a:rPr lang="en-US" altLang="en-US" sz="1400" b="1" i="1" dirty="0"/>
              <a:t>)</a:t>
            </a:r>
            <a:r>
              <a:rPr lang="en-US" altLang="en-US" sz="1400" dirty="0"/>
              <a:t> has </a:t>
            </a:r>
          </a:p>
          <a:p>
            <a:pPr eaLnBrk="1" hangingPunct="1">
              <a:spcBef>
                <a:spcPct val="0"/>
              </a:spcBef>
              <a:buSzTx/>
              <a:buFontTx/>
              <a:buNone/>
            </a:pPr>
            <a:r>
              <a:rPr lang="en-US" altLang="en-US" sz="1400" dirty="0"/>
              <a:t>a centroid </a:t>
            </a:r>
            <a:r>
              <a:rPr lang="en-US" altLang="en-US" sz="1400" b="1" i="1" dirty="0" err="1"/>
              <a:t>Ciq</a:t>
            </a:r>
            <a:r>
              <a:rPr lang="en-US" altLang="en-US" sz="1400" b="1" i="1" dirty="0"/>
              <a:t> = Ci + (-</a:t>
            </a:r>
            <a:r>
              <a:rPr lang="en-US" altLang="en-US" sz="1400" b="1" i="1" dirty="0" err="1"/>
              <a:t>Cq</a:t>
            </a:r>
            <a:r>
              <a:rPr lang="en-US" altLang="en-US" sz="1400" b="1" i="1" dirty="0"/>
              <a:t>),</a:t>
            </a:r>
            <a:r>
              <a:rPr lang="en-US" altLang="en-US" sz="1400" dirty="0"/>
              <a:t> coinciding with </a:t>
            </a:r>
            <a:r>
              <a:rPr lang="en-US" altLang="en-US" sz="1400" b="1" i="1" dirty="0"/>
              <a:t>E(</a:t>
            </a:r>
            <a:r>
              <a:rPr lang="en-US" altLang="en-US" sz="1400" b="1" i="1" dirty="0" err="1"/>
              <a:t>Viq</a:t>
            </a:r>
            <a:r>
              <a:rPr lang="en-US" altLang="en-US" sz="1400" b="1" i="1" dirty="0"/>
              <a:t>)</a:t>
            </a:r>
          </a:p>
        </p:txBody>
      </p:sp>
      <p:sp>
        <p:nvSpPr>
          <p:cNvPr id="27656" name="TextBox 8"/>
          <p:cNvSpPr txBox="1">
            <a:spLocks noChangeArrowheads="1"/>
          </p:cNvSpPr>
          <p:nvPr/>
        </p:nvSpPr>
        <p:spPr bwMode="auto">
          <a:xfrm>
            <a:off x="1463278" y="4114800"/>
            <a:ext cx="7141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b="1" u="sng" dirty="0"/>
              <a:t>Property 2</a:t>
            </a:r>
            <a:r>
              <a:rPr lang="en-US" altLang="en-US" sz="1400" dirty="0"/>
              <a:t>:</a:t>
            </a:r>
          </a:p>
          <a:p>
            <a:pPr eaLnBrk="1" hangingPunct="1">
              <a:spcBef>
                <a:spcPct val="0"/>
              </a:spcBef>
              <a:buSzTx/>
              <a:buFontTx/>
              <a:buNone/>
            </a:pPr>
            <a:r>
              <a:rPr lang="en-US" altLang="en-US" sz="1400" dirty="0"/>
              <a:t>Assume that pdf(Vi) and pdf(</a:t>
            </a:r>
            <a:r>
              <a:rPr lang="en-US" altLang="en-US" sz="1400" dirty="0" err="1"/>
              <a:t>Vq</a:t>
            </a:r>
            <a:r>
              <a:rPr lang="en-US" altLang="en-US" sz="1400" dirty="0"/>
              <a:t>) have </a:t>
            </a:r>
            <a:r>
              <a:rPr lang="en-US" altLang="en-US" sz="1400" b="1" i="1" dirty="0"/>
              <a:t>rotational symmetry </a:t>
            </a:r>
            <a:r>
              <a:rPr lang="en-US" altLang="en-US" sz="1400" dirty="0"/>
              <a:t>around their </a:t>
            </a:r>
            <a:r>
              <a:rPr lang="en-US" altLang="en-US" sz="1400" b="1" i="1" dirty="0"/>
              <a:t>centroids</a:t>
            </a:r>
            <a:r>
              <a:rPr lang="en-US" altLang="en-US" sz="1400" dirty="0"/>
              <a:t>, and with respect to the </a:t>
            </a:r>
            <a:r>
              <a:rPr lang="en-US" altLang="en-US" sz="1400" b="1" i="1" dirty="0"/>
              <a:t>vertical axis (the value of the pdf’s)</a:t>
            </a:r>
          </a:p>
          <a:p>
            <a:pPr eaLnBrk="1" hangingPunct="1">
              <a:spcBef>
                <a:spcPct val="0"/>
              </a:spcBef>
              <a:buSzTx/>
              <a:buFontTx/>
              <a:buNone/>
            </a:pPr>
            <a:r>
              <a:rPr lang="en-US" altLang="en-US" sz="1400" b="1" dirty="0"/>
              <a:t>THEN</a:t>
            </a:r>
            <a:r>
              <a:rPr lang="en-US" altLang="en-US" sz="1400" dirty="0"/>
              <a:t> </a:t>
            </a:r>
            <a:r>
              <a:rPr lang="en-US" altLang="en-US" sz="1400" b="1" i="1" dirty="0"/>
              <a:t>pdf(</a:t>
            </a:r>
            <a:r>
              <a:rPr lang="en-US" altLang="en-US" sz="1400" b="1" i="1" dirty="0" err="1"/>
              <a:t>Viq</a:t>
            </a:r>
            <a:r>
              <a:rPr lang="en-US" altLang="en-US" sz="1400" b="1" i="1" dirty="0"/>
              <a:t>) is also rotationally-symmetric around its centroid </a:t>
            </a:r>
            <a:r>
              <a:rPr lang="en-US" altLang="en-US" sz="1400" b="1" i="1" dirty="0" err="1"/>
              <a:t>Ciq</a:t>
            </a:r>
            <a:endParaRPr lang="en-US" altLang="en-US" sz="1400" b="1" i="1" dirty="0"/>
          </a:p>
        </p:txBody>
      </p:sp>
      <p:sp>
        <p:nvSpPr>
          <p:cNvPr id="3" name="Slide Number Placeholder 2"/>
          <p:cNvSpPr>
            <a:spLocks noGrp="1"/>
          </p:cNvSpPr>
          <p:nvPr>
            <p:ph type="sldNum" sz="quarter" idx="12"/>
          </p:nvPr>
        </p:nvSpPr>
        <p:spPr/>
        <p:txBody>
          <a:bodyPr/>
          <a:lstStyle/>
          <a:p>
            <a:fld id="{7DC1BBB0-96F0-4077-A278-0F3FB5C104D3}" type="slidenum">
              <a:rPr lang="en-US" smtClean="0"/>
              <a:pPr/>
              <a:t>67</a:t>
            </a:fld>
            <a:endParaRPr lang="en-US"/>
          </a:p>
        </p:txBody>
      </p:sp>
      <p:grpSp>
        <p:nvGrpSpPr>
          <p:cNvPr id="7" name="Gruppieren 6"/>
          <p:cNvGrpSpPr/>
          <p:nvPr/>
        </p:nvGrpSpPr>
        <p:grpSpPr>
          <a:xfrm>
            <a:off x="465018" y="544981"/>
            <a:ext cx="589879" cy="469445"/>
            <a:chOff x="4862562" y="392253"/>
            <a:chExt cx="1041586" cy="828929"/>
          </a:xfrm>
        </p:grpSpPr>
        <p:sp>
          <p:nvSpPr>
            <p:cNvPr id="8" name="Rechteck 7"/>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10462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descr="Large confetti"/>
          <p:cNvSpPr>
            <a:spLocks noGrp="1"/>
          </p:cNvSpPr>
          <p:nvPr>
            <p:ph type="title"/>
          </p:nvPr>
        </p:nvSpPr>
        <p:spPr>
          <a:xfrm>
            <a:off x="1634729" y="20241"/>
            <a:ext cx="5551884" cy="457200"/>
          </a:xfrm>
        </p:spPr>
        <p:txBody>
          <a:bodyPr>
            <a:normAutofit fontScale="90000"/>
          </a:bodyPr>
          <a:lstStyle/>
          <a:p>
            <a:r>
              <a:rPr lang="en-US" altLang="en-US" sz="1800"/>
              <a:t>The </a:t>
            </a:r>
            <a:r>
              <a:rPr lang="en-US" altLang="en-US" sz="1800" u="sng"/>
              <a:t>continuous</a:t>
            </a:r>
            <a:r>
              <a:rPr lang="en-US" altLang="en-US" sz="1800"/>
              <a:t> aspect of the probabilistic NN queries</a:t>
            </a:r>
          </a:p>
        </p:txBody>
      </p:sp>
      <p:sp>
        <p:nvSpPr>
          <p:cNvPr id="29701" name="TextBox 5"/>
          <p:cNvSpPr txBox="1">
            <a:spLocks noChangeArrowheads="1"/>
          </p:cNvSpPr>
          <p:nvPr/>
        </p:nvSpPr>
        <p:spPr bwMode="auto">
          <a:xfrm>
            <a:off x="1371600" y="1059582"/>
            <a:ext cx="65619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dirty="0">
                <a:solidFill>
                  <a:schemeClr val="tx1">
                    <a:lumMod val="50000"/>
                  </a:schemeClr>
                </a:solidFill>
              </a:rPr>
              <a:t>Let </a:t>
            </a:r>
            <a:r>
              <a:rPr lang="en-US" altLang="en-US" sz="1500" dirty="0" err="1">
                <a:solidFill>
                  <a:schemeClr val="tx1">
                    <a:lumMod val="50000"/>
                  </a:schemeClr>
                </a:solidFill>
              </a:rPr>
              <a:t>Vx</a:t>
            </a:r>
            <a:r>
              <a:rPr lang="en-US" altLang="en-US" sz="1200" dirty="0" err="1">
                <a:solidFill>
                  <a:schemeClr val="tx1">
                    <a:lumMod val="50000"/>
                  </a:schemeClr>
                </a:solidFill>
              </a:rPr>
              <a:t>iq</a:t>
            </a:r>
            <a:r>
              <a:rPr lang="en-US" altLang="en-US" sz="1500" dirty="0">
                <a:solidFill>
                  <a:schemeClr val="tx1">
                    <a:lumMod val="50000"/>
                  </a:schemeClr>
                </a:solidFill>
              </a:rPr>
              <a:t> = </a:t>
            </a:r>
            <a:r>
              <a:rPr lang="en-US" altLang="en-US" sz="1500" dirty="0" err="1">
                <a:solidFill>
                  <a:schemeClr val="tx1">
                    <a:lumMod val="50000"/>
                  </a:schemeClr>
                </a:solidFill>
              </a:rPr>
              <a:t>v</a:t>
            </a:r>
            <a:r>
              <a:rPr lang="en-US" altLang="en-US" sz="1200" dirty="0" err="1">
                <a:solidFill>
                  <a:schemeClr val="tx1">
                    <a:lumMod val="50000"/>
                  </a:schemeClr>
                </a:solidFill>
              </a:rPr>
              <a:t>xi</a:t>
            </a:r>
            <a:r>
              <a:rPr lang="en-US" altLang="en-US" sz="1500" dirty="0">
                <a:solidFill>
                  <a:schemeClr val="tx1">
                    <a:lumMod val="50000"/>
                  </a:schemeClr>
                </a:solidFill>
              </a:rPr>
              <a:t> – </a:t>
            </a:r>
            <a:r>
              <a:rPr lang="en-US" altLang="en-US" sz="1500" dirty="0" err="1">
                <a:solidFill>
                  <a:schemeClr val="tx1">
                    <a:lumMod val="50000"/>
                  </a:schemeClr>
                </a:solidFill>
              </a:rPr>
              <a:t>v</a:t>
            </a:r>
            <a:r>
              <a:rPr lang="en-US" altLang="en-US" sz="1200" dirty="0" err="1">
                <a:solidFill>
                  <a:schemeClr val="tx1">
                    <a:lumMod val="50000"/>
                  </a:schemeClr>
                </a:solidFill>
              </a:rPr>
              <a:t>xq</a:t>
            </a:r>
            <a:r>
              <a:rPr lang="en-US" altLang="en-US" sz="1500" dirty="0">
                <a:solidFill>
                  <a:schemeClr val="tx1">
                    <a:lumMod val="50000"/>
                  </a:schemeClr>
                </a:solidFill>
              </a:rPr>
              <a:t> and </a:t>
            </a:r>
            <a:r>
              <a:rPr lang="en-US" altLang="en-US" sz="1500" dirty="0" err="1">
                <a:solidFill>
                  <a:schemeClr val="tx1">
                    <a:lumMod val="50000"/>
                  </a:schemeClr>
                </a:solidFill>
              </a:rPr>
              <a:t>Vy</a:t>
            </a:r>
            <a:r>
              <a:rPr lang="en-US" altLang="en-US" sz="1200" dirty="0" err="1">
                <a:solidFill>
                  <a:schemeClr val="tx1">
                    <a:lumMod val="50000"/>
                  </a:schemeClr>
                </a:solidFill>
              </a:rPr>
              <a:t>iq</a:t>
            </a:r>
            <a:r>
              <a:rPr lang="en-US" altLang="en-US" sz="1500" dirty="0">
                <a:solidFill>
                  <a:schemeClr val="tx1">
                    <a:lumMod val="50000"/>
                  </a:schemeClr>
                </a:solidFill>
              </a:rPr>
              <a:t> = </a:t>
            </a:r>
            <a:r>
              <a:rPr lang="en-US" altLang="en-US" sz="1500" dirty="0" err="1">
                <a:solidFill>
                  <a:schemeClr val="tx1">
                    <a:lumMod val="50000"/>
                  </a:schemeClr>
                </a:solidFill>
              </a:rPr>
              <a:t>v</a:t>
            </a:r>
            <a:r>
              <a:rPr lang="en-US" altLang="en-US" sz="1200" dirty="0" err="1">
                <a:solidFill>
                  <a:schemeClr val="tx1">
                    <a:lumMod val="50000"/>
                  </a:schemeClr>
                </a:solidFill>
              </a:rPr>
              <a:t>yi</a:t>
            </a:r>
            <a:r>
              <a:rPr lang="en-US" altLang="en-US" sz="1500" dirty="0">
                <a:solidFill>
                  <a:schemeClr val="tx1">
                    <a:lumMod val="50000"/>
                  </a:schemeClr>
                </a:solidFill>
              </a:rPr>
              <a:t> – </a:t>
            </a:r>
            <a:r>
              <a:rPr lang="en-US" altLang="en-US" sz="1500" dirty="0" err="1">
                <a:solidFill>
                  <a:schemeClr val="tx1">
                    <a:lumMod val="50000"/>
                  </a:schemeClr>
                </a:solidFill>
              </a:rPr>
              <a:t>v</a:t>
            </a:r>
            <a:r>
              <a:rPr lang="en-US" altLang="en-US" sz="1200" dirty="0" err="1">
                <a:solidFill>
                  <a:schemeClr val="tx1">
                    <a:lumMod val="50000"/>
                  </a:schemeClr>
                </a:solidFill>
              </a:rPr>
              <a:t>yq</a:t>
            </a:r>
            <a:r>
              <a:rPr lang="en-US" altLang="en-US" sz="1500" dirty="0">
                <a:solidFill>
                  <a:schemeClr val="tx1">
                    <a:lumMod val="50000"/>
                  </a:schemeClr>
                </a:solidFill>
              </a:rPr>
              <a:t> denote the </a:t>
            </a:r>
            <a:r>
              <a:rPr lang="en-US" altLang="en-US" sz="1500" b="1" i="1" dirty="0">
                <a:solidFill>
                  <a:schemeClr val="tx1">
                    <a:lumMod val="50000"/>
                  </a:schemeClr>
                </a:solidFill>
              </a:rPr>
              <a:t>corresponding components</a:t>
            </a:r>
            <a:r>
              <a:rPr lang="en-US" altLang="en-US" sz="1500" dirty="0">
                <a:solidFill>
                  <a:schemeClr val="tx1">
                    <a:lumMod val="50000"/>
                  </a:schemeClr>
                </a:solidFill>
              </a:rPr>
              <a:t> of </a:t>
            </a:r>
          </a:p>
          <a:p>
            <a:pPr eaLnBrk="1" hangingPunct="1">
              <a:spcBef>
                <a:spcPct val="0"/>
              </a:spcBef>
              <a:buSzTx/>
              <a:buFontTx/>
              <a:buNone/>
            </a:pPr>
            <a:r>
              <a:rPr lang="en-US" altLang="en-US" sz="1500" dirty="0">
                <a:solidFill>
                  <a:schemeClr val="tx1">
                    <a:lumMod val="50000"/>
                  </a:schemeClr>
                </a:solidFill>
              </a:rPr>
              <a:t>the </a:t>
            </a:r>
            <a:r>
              <a:rPr lang="en-US" altLang="en-US" sz="1500" b="1" i="1" dirty="0">
                <a:solidFill>
                  <a:schemeClr val="tx1">
                    <a:lumMod val="50000"/>
                  </a:schemeClr>
                </a:solidFill>
              </a:rPr>
              <a:t>velocity</a:t>
            </a:r>
            <a:r>
              <a:rPr lang="en-US" altLang="en-US" sz="1500" dirty="0">
                <a:solidFill>
                  <a:schemeClr val="tx1">
                    <a:lumMod val="50000"/>
                  </a:schemeClr>
                </a:solidFill>
              </a:rPr>
              <a:t> of the object whose expected location is </a:t>
            </a:r>
            <a:r>
              <a:rPr lang="en-US" altLang="en-US" sz="1500" b="1" i="1" dirty="0">
                <a:solidFill>
                  <a:schemeClr val="tx1">
                    <a:lumMod val="50000"/>
                  </a:schemeClr>
                </a:solidFill>
              </a:rPr>
              <a:t>along </a:t>
            </a:r>
            <a:r>
              <a:rPr lang="en-US" altLang="en-US" sz="1500" b="1" i="1" dirty="0" err="1">
                <a:solidFill>
                  <a:schemeClr val="tx1">
                    <a:lumMod val="50000"/>
                  </a:schemeClr>
                </a:solidFill>
              </a:rPr>
              <a:t>TR</a:t>
            </a:r>
            <a:r>
              <a:rPr lang="en-US" altLang="en-US" sz="1200" b="1" i="1" dirty="0" err="1">
                <a:solidFill>
                  <a:schemeClr val="tx1">
                    <a:lumMod val="50000"/>
                  </a:schemeClr>
                </a:solidFill>
              </a:rPr>
              <a:t>iq</a:t>
            </a:r>
            <a:r>
              <a:rPr lang="en-US" altLang="en-US" sz="1500" b="1" i="1" dirty="0">
                <a:solidFill>
                  <a:schemeClr val="tx1">
                    <a:lumMod val="50000"/>
                  </a:schemeClr>
                </a:solidFill>
              </a:rPr>
              <a:t> </a:t>
            </a:r>
          </a:p>
        </p:txBody>
      </p:sp>
      <p:sp>
        <p:nvSpPr>
          <p:cNvPr id="29702" name="TextBox 6"/>
          <p:cNvSpPr txBox="1">
            <a:spLocks noChangeArrowheads="1"/>
          </p:cNvSpPr>
          <p:nvPr/>
        </p:nvSpPr>
        <p:spPr bwMode="auto">
          <a:xfrm>
            <a:off x="1306117" y="1923678"/>
            <a:ext cx="65758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dirty="0"/>
              <a:t>Then, the </a:t>
            </a:r>
            <a:r>
              <a:rPr lang="en-US" altLang="en-US" sz="1350" b="1" i="1" dirty="0"/>
              <a:t>distance of the expected location </a:t>
            </a:r>
            <a:r>
              <a:rPr lang="en-US" altLang="en-US" sz="1350" dirty="0"/>
              <a:t>along </a:t>
            </a:r>
            <a:r>
              <a:rPr lang="en-US" altLang="en-US" sz="1350" b="1" i="1" dirty="0" err="1"/>
              <a:t>TRiq</a:t>
            </a:r>
            <a:r>
              <a:rPr lang="en-US" altLang="en-US" sz="1350" dirty="0"/>
              <a:t> from the </a:t>
            </a:r>
            <a:r>
              <a:rPr lang="en-US" altLang="en-US" sz="1350" b="1" i="1" dirty="0"/>
              <a:t>origin</a:t>
            </a:r>
            <a:r>
              <a:rPr lang="en-US" altLang="en-US" sz="1350" dirty="0"/>
              <a:t>, at a function of </a:t>
            </a:r>
            <a:r>
              <a:rPr lang="en-US" altLang="en-US" sz="1350" b="1" i="1" dirty="0"/>
              <a:t>t</a:t>
            </a:r>
            <a:r>
              <a:rPr lang="en-US" altLang="en-US" sz="1350" dirty="0"/>
              <a:t> is:</a:t>
            </a:r>
          </a:p>
        </p:txBody>
      </p:sp>
      <p:pic>
        <p:nvPicPr>
          <p:cNvPr id="297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722" y="2971800"/>
            <a:ext cx="19383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4" name="Straight Connector 10"/>
          <p:cNvCxnSpPr>
            <a:cxnSpLocks noChangeShapeType="1"/>
          </p:cNvCxnSpPr>
          <p:nvPr/>
        </p:nvCxnSpPr>
        <p:spPr bwMode="auto">
          <a:xfrm>
            <a:off x="5166122" y="3143250"/>
            <a:ext cx="594122" cy="342900"/>
          </a:xfrm>
          <a:prstGeom prst="line">
            <a:avLst/>
          </a:prstGeom>
          <a:noFill/>
          <a:ln w="9525" algn="ctr">
            <a:solidFill>
              <a:srgbClr val="FF0000"/>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cxnSp>
      <p:sp>
        <p:nvSpPr>
          <p:cNvPr id="29705" name="TextBox 11"/>
          <p:cNvSpPr txBox="1">
            <a:spLocks noChangeArrowheads="1"/>
          </p:cNvSpPr>
          <p:nvPr/>
        </p:nvSpPr>
        <p:spPr bwMode="auto">
          <a:xfrm>
            <a:off x="5806679" y="3257550"/>
            <a:ext cx="173970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FF0000"/>
                </a:solidFill>
              </a:rPr>
              <a:t>hyperbola, since A &gt; 0</a:t>
            </a:r>
          </a:p>
        </p:txBody>
      </p:sp>
      <p:pic>
        <p:nvPicPr>
          <p:cNvPr id="2970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444" y="3314700"/>
            <a:ext cx="107275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5444" y="3714750"/>
            <a:ext cx="2595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3779" y="4057650"/>
            <a:ext cx="37409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Box 15"/>
          <p:cNvSpPr txBox="1">
            <a:spLocks noChangeArrowheads="1"/>
          </p:cNvSpPr>
          <p:nvPr/>
        </p:nvSpPr>
        <p:spPr bwMode="auto">
          <a:xfrm>
            <a:off x="1234679" y="4457700"/>
            <a:ext cx="46842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FF0000"/>
                </a:solidFill>
              </a:rPr>
              <a:t>Now, we have a </a:t>
            </a:r>
            <a:r>
              <a:rPr lang="en-US" altLang="en-US" sz="1350" b="1" i="1">
                <a:solidFill>
                  <a:srgbClr val="FF0000"/>
                </a:solidFill>
              </a:rPr>
              <a:t>collection</a:t>
            </a:r>
            <a:r>
              <a:rPr lang="en-US" altLang="en-US" sz="1350">
                <a:solidFill>
                  <a:srgbClr val="FF0000"/>
                </a:solidFill>
              </a:rPr>
              <a:t> of such distance functions (for each </a:t>
            </a:r>
            <a:r>
              <a:rPr lang="en-US" altLang="en-US" sz="1350" b="1" i="1">
                <a:solidFill>
                  <a:srgbClr val="FF0000"/>
                </a:solidFill>
              </a:rPr>
              <a:t>i</a:t>
            </a:r>
            <a:r>
              <a:rPr lang="en-US" altLang="en-US" sz="1350">
                <a:solidFill>
                  <a:srgbClr val="FF0000"/>
                </a:solidFill>
              </a:rPr>
              <a:t>)</a:t>
            </a:r>
          </a:p>
        </p:txBody>
      </p:sp>
      <p:sp>
        <p:nvSpPr>
          <p:cNvPr id="2" name="Slide Number Placeholder 1"/>
          <p:cNvSpPr>
            <a:spLocks noGrp="1"/>
          </p:cNvSpPr>
          <p:nvPr>
            <p:ph type="sldNum" sz="quarter" idx="12"/>
          </p:nvPr>
        </p:nvSpPr>
        <p:spPr/>
        <p:txBody>
          <a:bodyPr/>
          <a:lstStyle/>
          <a:p>
            <a:fld id="{7DC1BBB0-96F0-4077-A278-0F3FB5C104D3}" type="slidenum">
              <a:rPr lang="en-US" smtClean="0"/>
              <a:pPr/>
              <a:t>68</a:t>
            </a:fld>
            <a:endParaRPr lang="en-US"/>
          </a:p>
        </p:txBody>
      </p:sp>
      <p:grpSp>
        <p:nvGrpSpPr>
          <p:cNvPr id="13" name="Gruppieren 12"/>
          <p:cNvGrpSpPr/>
          <p:nvPr/>
        </p:nvGrpSpPr>
        <p:grpSpPr>
          <a:xfrm>
            <a:off x="465018" y="544981"/>
            <a:ext cx="589879" cy="469445"/>
            <a:chOff x="4862562" y="392253"/>
            <a:chExt cx="1041586" cy="828929"/>
          </a:xfrm>
        </p:grpSpPr>
        <p:sp>
          <p:nvSpPr>
            <p:cNvPr id="14" name="Rechteck 13"/>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178915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descr="Large confetti"/>
          <p:cNvSpPr>
            <a:spLocks noGrp="1"/>
          </p:cNvSpPr>
          <p:nvPr>
            <p:ph type="title"/>
          </p:nvPr>
        </p:nvSpPr>
        <p:spPr>
          <a:xfrm>
            <a:off x="1965722" y="114300"/>
            <a:ext cx="5551884" cy="415529"/>
          </a:xfrm>
        </p:spPr>
        <p:txBody>
          <a:bodyPr>
            <a:normAutofit fontScale="90000"/>
          </a:bodyPr>
          <a:lstStyle/>
          <a:p>
            <a:r>
              <a:rPr lang="en-US" altLang="en-US" sz="1800"/>
              <a:t>The </a:t>
            </a:r>
            <a:r>
              <a:rPr lang="en-US" altLang="en-US" sz="1800" u="sng"/>
              <a:t>continuous</a:t>
            </a:r>
            <a:r>
              <a:rPr lang="en-US" altLang="en-US" sz="1800"/>
              <a:t> aspect of the probabilistic NN queries</a:t>
            </a:r>
          </a:p>
        </p:txBody>
      </p:sp>
      <p:sp>
        <p:nvSpPr>
          <p:cNvPr id="30724" name="TextBox 4"/>
          <p:cNvSpPr txBox="1">
            <a:spLocks noChangeArrowheads="1"/>
          </p:cNvSpPr>
          <p:nvPr/>
        </p:nvSpPr>
        <p:spPr bwMode="auto">
          <a:xfrm>
            <a:off x="1279923" y="685800"/>
            <a:ext cx="67329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b="1" u="sng"/>
              <a:t>Consequence</a:t>
            </a:r>
            <a:r>
              <a:rPr lang="en-US" altLang="en-US" sz="1350"/>
              <a:t>: The problem of </a:t>
            </a:r>
            <a:r>
              <a:rPr lang="en-US" altLang="en-US" sz="1350" b="1" i="1"/>
              <a:t>constructing the IPAC-NN tree </a:t>
            </a:r>
            <a:r>
              <a:rPr lang="en-US" altLang="en-US" sz="1350"/>
              <a:t>can be </a:t>
            </a:r>
            <a:r>
              <a:rPr lang="en-US" altLang="en-US" sz="1350" b="1" i="1"/>
              <a:t>reduced</a:t>
            </a:r>
            <a:r>
              <a:rPr lang="en-US" altLang="en-US" sz="1350"/>
              <a:t> to the problem</a:t>
            </a:r>
          </a:p>
          <a:p>
            <a:pPr eaLnBrk="1" hangingPunct="1">
              <a:spcBef>
                <a:spcPct val="0"/>
              </a:spcBef>
              <a:buSzTx/>
              <a:buFontTx/>
              <a:buNone/>
            </a:pPr>
            <a:r>
              <a:rPr lang="en-US" altLang="en-US" sz="1350"/>
              <a:t>of finding the collection of </a:t>
            </a:r>
            <a:r>
              <a:rPr lang="en-US" altLang="en-US" sz="1350" b="1" i="1"/>
              <a:t>ranked lower envelopes</a:t>
            </a:r>
            <a:r>
              <a:rPr lang="en-US" altLang="en-US" sz="1350"/>
              <a:t>, for a set of distance-functions</a:t>
            </a:r>
          </a:p>
          <a:p>
            <a:pPr eaLnBrk="1" hangingPunct="1">
              <a:spcBef>
                <a:spcPct val="0"/>
              </a:spcBef>
              <a:buSzTx/>
              <a:buFontTx/>
              <a:buNone/>
            </a:pPr>
            <a:r>
              <a:rPr lang="en-US" altLang="en-US" sz="1350"/>
              <a:t>Sdf = {d1q(t), d2q(t),…,dNq(t)} (NOTE: excluding </a:t>
            </a:r>
            <a:r>
              <a:rPr lang="en-US" altLang="en-US" sz="1350" b="1" i="1"/>
              <a:t>dqq(t)</a:t>
            </a:r>
            <a:r>
              <a:rPr lang="en-US" altLang="en-US" sz="1350" b="1" i="1">
                <a:sym typeface="Symbol" panose="05050102010706020507" pitchFamily="18" charset="2"/>
              </a:rPr>
              <a:t> 0</a:t>
            </a:r>
            <a:r>
              <a:rPr lang="en-US" altLang="en-US" sz="1350">
                <a:sym typeface="Symbol" panose="05050102010706020507" pitchFamily="18" charset="2"/>
              </a:rPr>
              <a:t>)</a:t>
            </a:r>
            <a:endParaRPr lang="en-US" altLang="en-US" sz="1350"/>
          </a:p>
        </p:txBody>
      </p:sp>
      <p:sp>
        <p:nvSpPr>
          <p:cNvPr id="30725" name="TextBox 5"/>
          <p:cNvSpPr txBox="1">
            <a:spLocks noChangeArrowheads="1"/>
          </p:cNvSpPr>
          <p:nvPr/>
        </p:nvSpPr>
        <p:spPr bwMode="auto">
          <a:xfrm>
            <a:off x="1143000" y="1543051"/>
            <a:ext cx="67641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b="1" u="sng" dirty="0">
                <a:solidFill>
                  <a:srgbClr val="FF0000"/>
                </a:solidFill>
              </a:rPr>
              <a:t>Observation</a:t>
            </a:r>
            <a:r>
              <a:rPr lang="en-US" altLang="en-US" sz="1400" dirty="0">
                <a:solidFill>
                  <a:srgbClr val="FF0000"/>
                </a:solidFill>
              </a:rPr>
              <a:t>: Two distance functions </a:t>
            </a:r>
            <a:r>
              <a:rPr lang="en-US" altLang="en-US" sz="1400" dirty="0" err="1">
                <a:solidFill>
                  <a:srgbClr val="FF0000"/>
                </a:solidFill>
              </a:rPr>
              <a:t>diq</a:t>
            </a:r>
            <a:r>
              <a:rPr lang="en-US" altLang="en-US" sz="1400" dirty="0">
                <a:solidFill>
                  <a:srgbClr val="FF0000"/>
                </a:solidFill>
              </a:rPr>
              <a:t>(t) and </a:t>
            </a:r>
            <a:r>
              <a:rPr lang="en-US" altLang="en-US" sz="1400" dirty="0" err="1">
                <a:solidFill>
                  <a:srgbClr val="FF0000"/>
                </a:solidFill>
              </a:rPr>
              <a:t>djq</a:t>
            </a:r>
            <a:r>
              <a:rPr lang="en-US" altLang="en-US" sz="1400" dirty="0">
                <a:solidFill>
                  <a:srgbClr val="FF0000"/>
                </a:solidFill>
              </a:rPr>
              <a:t>(t), throughout the time-interval of interest for the query [</a:t>
            </a:r>
            <a:r>
              <a:rPr lang="en-US" altLang="en-US" sz="1400" dirty="0" err="1">
                <a:solidFill>
                  <a:srgbClr val="FF0000"/>
                </a:solidFill>
              </a:rPr>
              <a:t>tb,te</a:t>
            </a:r>
            <a:r>
              <a:rPr lang="en-US" altLang="en-US" sz="1400" dirty="0">
                <a:solidFill>
                  <a:srgbClr val="FF0000"/>
                </a:solidFill>
              </a:rPr>
              <a:t>], can intersect </a:t>
            </a:r>
            <a:r>
              <a:rPr lang="en-US" altLang="en-US" sz="1400" b="1" i="1" dirty="0">
                <a:solidFill>
                  <a:srgbClr val="FF0000"/>
                </a:solidFill>
              </a:rPr>
              <a:t>at most twice  </a:t>
            </a:r>
            <a:r>
              <a:rPr lang="en-US" altLang="en-US" sz="1400" dirty="0">
                <a:solidFill>
                  <a:srgbClr val="FF0000"/>
                </a:solidFill>
              </a:rPr>
              <a:t>(NOTE: set </a:t>
            </a:r>
            <a:r>
              <a:rPr lang="en-US" altLang="en-US" sz="1400" dirty="0" err="1">
                <a:solidFill>
                  <a:srgbClr val="FF0000"/>
                </a:solidFill>
              </a:rPr>
              <a:t>diq</a:t>
            </a:r>
            <a:r>
              <a:rPr lang="en-US" altLang="en-US" sz="1400" dirty="0">
                <a:solidFill>
                  <a:srgbClr val="FF0000"/>
                </a:solidFill>
              </a:rPr>
              <a:t>(t) = </a:t>
            </a:r>
            <a:r>
              <a:rPr lang="en-US" altLang="en-US" sz="1400" dirty="0" err="1">
                <a:solidFill>
                  <a:srgbClr val="FF0000"/>
                </a:solidFill>
              </a:rPr>
              <a:t>djq</a:t>
            </a:r>
            <a:r>
              <a:rPr lang="en-US" altLang="en-US" sz="1400" dirty="0">
                <a:solidFill>
                  <a:srgbClr val="FF0000"/>
                </a:solidFill>
              </a:rPr>
              <a:t>(t))</a:t>
            </a:r>
          </a:p>
          <a:p>
            <a:pPr eaLnBrk="1" hangingPunct="1">
              <a:spcBef>
                <a:spcPct val="0"/>
              </a:spcBef>
              <a:buSzTx/>
              <a:buFontTx/>
              <a:buNone/>
            </a:pPr>
            <a:r>
              <a:rPr lang="en-US" altLang="en-US" sz="1400" dirty="0">
                <a:solidFill>
                  <a:srgbClr val="FF0000"/>
                </a:solidFill>
              </a:rPr>
              <a:t>Call such pair-wise intersections </a:t>
            </a:r>
            <a:r>
              <a:rPr lang="en-US" altLang="en-US" sz="1400" b="1" i="1" dirty="0">
                <a:solidFill>
                  <a:srgbClr val="FF0000"/>
                </a:solidFill>
              </a:rPr>
              <a:t>critical time-points.</a:t>
            </a:r>
          </a:p>
        </p:txBody>
      </p:sp>
      <p:pic>
        <p:nvPicPr>
          <p:cNvPr id="307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522" y="2388394"/>
            <a:ext cx="219432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4388644" y="2571750"/>
            <a:ext cx="9749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b="1" u="sng">
                <a:solidFill>
                  <a:srgbClr val="0070C0"/>
                </a:solidFill>
              </a:rPr>
              <a:t>Example:</a:t>
            </a:r>
          </a:p>
        </p:txBody>
      </p:sp>
      <p:sp>
        <p:nvSpPr>
          <p:cNvPr id="30728" name="TextBox 8"/>
          <p:cNvSpPr txBox="1">
            <a:spLocks noChangeArrowheads="1"/>
          </p:cNvSpPr>
          <p:nvPr/>
        </p:nvSpPr>
        <p:spPr bwMode="auto">
          <a:xfrm>
            <a:off x="4343400" y="3028950"/>
            <a:ext cx="356379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0070C0"/>
                </a:solidFill>
              </a:rPr>
              <a:t>Lower envelope of two distance-trajectories</a:t>
            </a:r>
          </a:p>
        </p:txBody>
      </p:sp>
      <p:cxnSp>
        <p:nvCxnSpPr>
          <p:cNvPr id="30729" name="Straight Arrow Connector 10"/>
          <p:cNvCxnSpPr>
            <a:cxnSpLocks noChangeShapeType="1"/>
          </p:cNvCxnSpPr>
          <p:nvPr/>
        </p:nvCxnSpPr>
        <p:spPr bwMode="auto">
          <a:xfrm rot="10800000" flipV="1">
            <a:off x="3474244" y="3257550"/>
            <a:ext cx="869156" cy="8572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30730" name="TextBox 11"/>
          <p:cNvSpPr txBox="1">
            <a:spLocks noChangeArrowheads="1"/>
          </p:cNvSpPr>
          <p:nvPr/>
        </p:nvSpPr>
        <p:spPr bwMode="auto">
          <a:xfrm>
            <a:off x="4298156" y="4457700"/>
            <a:ext cx="1561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critical time-point</a:t>
            </a:r>
          </a:p>
        </p:txBody>
      </p:sp>
      <p:cxnSp>
        <p:nvCxnSpPr>
          <p:cNvPr id="30731" name="Straight Arrow Connector 13"/>
          <p:cNvCxnSpPr>
            <a:cxnSpLocks noChangeShapeType="1"/>
          </p:cNvCxnSpPr>
          <p:nvPr/>
        </p:nvCxnSpPr>
        <p:spPr bwMode="auto">
          <a:xfrm rot="10800000">
            <a:off x="3292079" y="4629150"/>
            <a:ext cx="1006078" cy="114300"/>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30732" name="TextBox 14"/>
          <p:cNvSpPr txBox="1">
            <a:spLocks noChangeArrowheads="1"/>
          </p:cNvSpPr>
          <p:nvPr/>
        </p:nvSpPr>
        <p:spPr bwMode="auto">
          <a:xfrm>
            <a:off x="4343401" y="3657600"/>
            <a:ext cx="31085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3"/>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t>NOTE: time-dimension on horizontal axis</a:t>
            </a:r>
          </a:p>
        </p:txBody>
      </p:sp>
      <p:sp>
        <p:nvSpPr>
          <p:cNvPr id="2" name="Slide Number Placeholder 1"/>
          <p:cNvSpPr>
            <a:spLocks noGrp="1"/>
          </p:cNvSpPr>
          <p:nvPr>
            <p:ph type="sldNum" sz="quarter" idx="12"/>
          </p:nvPr>
        </p:nvSpPr>
        <p:spPr/>
        <p:txBody>
          <a:bodyPr/>
          <a:lstStyle/>
          <a:p>
            <a:fld id="{7DC1BBB0-96F0-4077-A278-0F3FB5C104D3}" type="slidenum">
              <a:rPr lang="en-US" smtClean="0"/>
              <a:pPr/>
              <a:t>69</a:t>
            </a:fld>
            <a:endParaRPr lang="en-US"/>
          </a:p>
        </p:txBody>
      </p:sp>
      <p:grpSp>
        <p:nvGrpSpPr>
          <p:cNvPr id="13" name="Gruppieren 12"/>
          <p:cNvGrpSpPr/>
          <p:nvPr/>
        </p:nvGrpSpPr>
        <p:grpSpPr>
          <a:xfrm>
            <a:off x="465018" y="544981"/>
            <a:ext cx="589879" cy="469445"/>
            <a:chOff x="4862562" y="392253"/>
            <a:chExt cx="1041586" cy="828929"/>
          </a:xfrm>
        </p:grpSpPr>
        <p:sp>
          <p:nvSpPr>
            <p:cNvPr id="14" name="Rechteck 13"/>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74911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See full siz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153" y="2826674"/>
            <a:ext cx="1039814" cy="5401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ee full siz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533" y="3296246"/>
            <a:ext cx="1666875"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Geo-</a:t>
            </a:r>
            <a:r>
              <a:rPr lang="de-DE" dirty="0" err="1" smtClean="0"/>
              <a:t>Spatial</a:t>
            </a:r>
            <a:r>
              <a:rPr lang="de-DE" dirty="0" smtClean="0"/>
              <a:t> Data</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7</a:t>
            </a:fld>
            <a:endParaRPr lang="de-DE"/>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351" y="2964833"/>
            <a:ext cx="587045" cy="916229"/>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308304" y="598289"/>
            <a:ext cx="1368152" cy="1430889"/>
          </a:xfrm>
          <a:prstGeom prst="rect">
            <a:avLst/>
          </a:prstGeom>
        </p:spPr>
      </p:pic>
      <p:cxnSp>
        <p:nvCxnSpPr>
          <p:cNvPr id="9" name="Gerader Verbinder 8"/>
          <p:cNvCxnSpPr/>
          <p:nvPr/>
        </p:nvCxnSpPr>
        <p:spPr>
          <a:xfrm flipV="1">
            <a:off x="6622396" y="1640184"/>
            <a:ext cx="1069139" cy="140936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078" name="Picture 6" descr="See full siz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986" y="2256247"/>
            <a:ext cx="1101547" cy="5836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e full siz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677" y="3580297"/>
            <a:ext cx="586492" cy="60153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ee full siz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5351" y="3943793"/>
            <a:ext cx="904875" cy="752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475655" y="1433465"/>
            <a:ext cx="3425638" cy="375487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Huge flood of geo-spatial data</a:t>
            </a:r>
          </a:p>
          <a:p>
            <a:pPr marL="628696" lvl="1" indent="-285750">
              <a:buFont typeface="Arial" panose="020B0604020202020204" pitchFamily="34" charset="0"/>
              <a:buChar char="•"/>
            </a:pPr>
            <a:r>
              <a:rPr lang="en-US" dirty="0" smtClean="0"/>
              <a:t>Modern technology</a:t>
            </a:r>
          </a:p>
          <a:p>
            <a:pPr marL="628696" lvl="1" indent="-285750">
              <a:buFont typeface="Arial" panose="020B0604020202020204" pitchFamily="34" charset="0"/>
              <a:buChar char="•"/>
            </a:pPr>
            <a:r>
              <a:rPr lang="en-US" dirty="0" smtClean="0"/>
              <a:t>New user mentality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Great research potential</a:t>
            </a:r>
          </a:p>
          <a:p>
            <a:pPr marL="628696" lvl="1" indent="-285750">
              <a:buFont typeface="Arial" panose="020B0604020202020204" pitchFamily="34" charset="0"/>
              <a:buChar char="•"/>
            </a:pPr>
            <a:r>
              <a:rPr lang="en-US" dirty="0" smtClean="0"/>
              <a:t>New applications</a:t>
            </a:r>
          </a:p>
          <a:p>
            <a:pPr marL="628696" lvl="1" indent="-285750">
              <a:buFont typeface="Arial" panose="020B0604020202020204" pitchFamily="34" charset="0"/>
              <a:buChar char="•"/>
            </a:pPr>
            <a:r>
              <a:rPr lang="en-US" dirty="0" smtClean="0"/>
              <a:t>Innovative research</a:t>
            </a:r>
          </a:p>
          <a:p>
            <a:pPr marL="628696" lvl="1" indent="-285750">
              <a:buFont typeface="Arial" panose="020B0604020202020204" pitchFamily="34" charset="0"/>
              <a:buChar char="•"/>
            </a:pPr>
            <a:r>
              <a:rPr lang="en-US" dirty="0" smtClean="0"/>
              <a:t>Economic Boost</a:t>
            </a:r>
          </a:p>
          <a:p>
            <a:pPr marL="971641" lvl="2" indent="-285750">
              <a:buFont typeface="Arial" panose="020B0604020202020204" pitchFamily="34" charset="0"/>
              <a:buChar char="•"/>
            </a:pPr>
            <a:r>
              <a:rPr lang="en-US" dirty="0" smtClean="0"/>
              <a:t>“$600 billion potential annual consumer surplus from using personal location data” [1]</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4" name="Textfeld 13"/>
          <p:cNvSpPr txBox="1"/>
          <p:nvPr/>
        </p:nvSpPr>
        <p:spPr>
          <a:xfrm>
            <a:off x="1259632" y="4587974"/>
            <a:ext cx="7056784" cy="461665"/>
          </a:xfrm>
          <a:prstGeom prst="rect">
            <a:avLst/>
          </a:prstGeom>
          <a:noFill/>
        </p:spPr>
        <p:txBody>
          <a:bodyPr wrap="square" rtlCol="0">
            <a:spAutoFit/>
          </a:bodyPr>
          <a:lstStyle/>
          <a:p>
            <a:r>
              <a:rPr lang="en-US" sz="1200" dirty="0" smtClean="0"/>
              <a:t>[1] McKinsey </a:t>
            </a:r>
            <a:r>
              <a:rPr lang="en-US" sz="1200" dirty="0"/>
              <a:t>Global Institute. Big data: The next frontier for</a:t>
            </a:r>
          </a:p>
          <a:p>
            <a:r>
              <a:rPr lang="en-US" sz="1200" dirty="0"/>
              <a:t>innovation, competition, and productivity. June </a:t>
            </a:r>
            <a:r>
              <a:rPr lang="en-US" sz="1200" dirty="0" smtClean="0"/>
              <a:t>2011.</a:t>
            </a:r>
            <a:endParaRPr lang="en-US" sz="1200" dirty="0"/>
          </a:p>
        </p:txBody>
      </p:sp>
      <p:pic>
        <p:nvPicPr>
          <p:cNvPr id="3088" name="Picture 16" descr="See full siz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6670" y="2734263"/>
            <a:ext cx="1320080" cy="552913"/>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nvPicPr>
        <p:blipFill>
          <a:blip r:embed="rId11"/>
          <a:stretch>
            <a:fillRect/>
          </a:stretch>
        </p:blipFill>
        <p:spPr>
          <a:xfrm>
            <a:off x="467544" y="545225"/>
            <a:ext cx="653757" cy="494436"/>
          </a:xfrm>
          <a:prstGeom prst="rect">
            <a:avLst/>
          </a:prstGeom>
        </p:spPr>
      </p:pic>
    </p:spTree>
    <p:extLst>
      <p:ext uri="{BB962C8B-B14F-4D97-AF65-F5344CB8AC3E}">
        <p14:creationId xmlns:p14="http://schemas.microsoft.com/office/powerpoint/2010/main" val="32196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descr="Large confetti"/>
          <p:cNvSpPr>
            <a:spLocks noGrp="1"/>
          </p:cNvSpPr>
          <p:nvPr>
            <p:ph type="title"/>
          </p:nvPr>
        </p:nvSpPr>
        <p:spPr>
          <a:xfrm>
            <a:off x="1195389" y="97438"/>
            <a:ext cx="7339012" cy="455013"/>
          </a:xfrm>
        </p:spPr>
        <p:txBody>
          <a:bodyPr/>
          <a:lstStyle/>
          <a:p>
            <a:r>
              <a:rPr lang="en-US" altLang="en-US" sz="1800" dirty="0"/>
              <a:t>The </a:t>
            </a:r>
            <a:r>
              <a:rPr lang="en-US" altLang="en-US" sz="1800" u="sng" dirty="0"/>
              <a:t>continuous</a:t>
            </a:r>
            <a:r>
              <a:rPr lang="en-US" altLang="en-US" sz="1800" dirty="0"/>
              <a:t> aspect of the probabilistic NN queries</a:t>
            </a:r>
          </a:p>
        </p:txBody>
      </p:sp>
      <p:sp>
        <p:nvSpPr>
          <p:cNvPr id="31748" name="TextBox 4"/>
          <p:cNvSpPr txBox="1">
            <a:spLocks noChangeArrowheads="1"/>
          </p:cNvSpPr>
          <p:nvPr/>
        </p:nvSpPr>
        <p:spPr bwMode="auto">
          <a:xfrm>
            <a:off x="1248966" y="606028"/>
            <a:ext cx="7067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b="1" u="sng" dirty="0"/>
              <a:t>Q</a:t>
            </a:r>
            <a:r>
              <a:rPr lang="en-US" altLang="en-US" sz="1350" dirty="0"/>
              <a:t>: how to efficiently construct the lower envelope of the whole collection of distance-functions?</a:t>
            </a:r>
          </a:p>
        </p:txBody>
      </p:sp>
      <p:sp>
        <p:nvSpPr>
          <p:cNvPr id="31749" name="TextBox 5"/>
          <p:cNvSpPr txBox="1">
            <a:spLocks noChangeArrowheads="1"/>
          </p:cNvSpPr>
          <p:nvPr/>
        </p:nvSpPr>
        <p:spPr bwMode="auto">
          <a:xfrm>
            <a:off x="1326356" y="1143000"/>
            <a:ext cx="439735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b="1" u="sng"/>
              <a:t>A</a:t>
            </a:r>
            <a:r>
              <a:rPr lang="en-US" altLang="en-US" sz="1350"/>
              <a:t>: </a:t>
            </a:r>
            <a:r>
              <a:rPr lang="en-US" altLang="en-US" sz="1350" b="1" i="1"/>
              <a:t>divide-and-conquer</a:t>
            </a:r>
            <a:r>
              <a:rPr lang="en-US" altLang="en-US" sz="1350"/>
              <a:t> approach, in the spirit of </a:t>
            </a:r>
            <a:r>
              <a:rPr lang="en-US" altLang="en-US" sz="1350" b="1" i="1"/>
              <a:t>Merge-Sort</a:t>
            </a:r>
          </a:p>
        </p:txBody>
      </p:sp>
      <p:pic>
        <p:nvPicPr>
          <p:cNvPr id="317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503" y="1657350"/>
            <a:ext cx="308014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6844" y="1428751"/>
            <a:ext cx="1691879"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1371600"/>
            <a:ext cx="1815704"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3" name="Straight Arrow Connector 10"/>
          <p:cNvCxnSpPr>
            <a:cxnSpLocks noChangeShapeType="1"/>
          </p:cNvCxnSpPr>
          <p:nvPr/>
        </p:nvCxnSpPr>
        <p:spPr bwMode="auto">
          <a:xfrm>
            <a:off x="1828801" y="3200400"/>
            <a:ext cx="365522" cy="2857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31754" name="Straight Arrow Connector 12"/>
          <p:cNvCxnSpPr>
            <a:cxnSpLocks noChangeShapeType="1"/>
          </p:cNvCxnSpPr>
          <p:nvPr/>
        </p:nvCxnSpPr>
        <p:spPr bwMode="auto">
          <a:xfrm rot="10800000" flipV="1">
            <a:off x="4069556" y="3257550"/>
            <a:ext cx="410766"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pic>
        <p:nvPicPr>
          <p:cNvPr id="3175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0" y="3086100"/>
            <a:ext cx="1874044"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16"/>
          <p:cNvSpPr txBox="1">
            <a:spLocks noChangeArrowheads="1"/>
          </p:cNvSpPr>
          <p:nvPr/>
        </p:nvSpPr>
        <p:spPr bwMode="auto">
          <a:xfrm>
            <a:off x="4698207" y="3326607"/>
            <a:ext cx="324564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FF0000"/>
                </a:solidFill>
              </a:rPr>
              <a:t>Complexity of the lower envelope construction:</a:t>
            </a:r>
          </a:p>
          <a:p>
            <a:pPr eaLnBrk="1" hangingPunct="1">
              <a:spcBef>
                <a:spcPct val="0"/>
              </a:spcBef>
              <a:buSzTx/>
              <a:buFontTx/>
              <a:buNone/>
            </a:pPr>
            <a:r>
              <a:rPr lang="en-US" altLang="en-US" sz="1350" b="1" i="1">
                <a:solidFill>
                  <a:srgbClr val="FF0000"/>
                </a:solidFill>
              </a:rPr>
              <a:t>O(N logN) </a:t>
            </a:r>
            <a:r>
              <a:rPr lang="en-US" altLang="en-US" sz="1350">
                <a:solidFill>
                  <a:srgbClr val="FF0000"/>
                </a:solidFill>
              </a:rPr>
              <a:t>(N = number of trajectories)</a:t>
            </a:r>
          </a:p>
        </p:txBody>
      </p:sp>
      <p:sp>
        <p:nvSpPr>
          <p:cNvPr id="31757" name="TextBox 17"/>
          <p:cNvSpPr txBox="1">
            <a:spLocks noChangeArrowheads="1"/>
          </p:cNvSpPr>
          <p:nvPr/>
        </p:nvSpPr>
        <p:spPr bwMode="auto">
          <a:xfrm>
            <a:off x="4480323" y="4176712"/>
            <a:ext cx="28409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t>Now, how about the IPAC-NN tree???</a:t>
            </a:r>
          </a:p>
        </p:txBody>
      </p:sp>
      <p:sp>
        <p:nvSpPr>
          <p:cNvPr id="2" name="Slide Number Placeholder 1"/>
          <p:cNvSpPr>
            <a:spLocks noGrp="1"/>
          </p:cNvSpPr>
          <p:nvPr>
            <p:ph type="sldNum" sz="quarter" idx="12"/>
          </p:nvPr>
        </p:nvSpPr>
        <p:spPr/>
        <p:txBody>
          <a:bodyPr/>
          <a:lstStyle/>
          <a:p>
            <a:fld id="{7DC1BBB0-96F0-4077-A278-0F3FB5C104D3}" type="slidenum">
              <a:rPr lang="en-US" smtClean="0"/>
              <a:pPr/>
              <a:t>70</a:t>
            </a:fld>
            <a:endParaRPr lang="en-US"/>
          </a:p>
        </p:txBody>
      </p:sp>
      <p:grpSp>
        <p:nvGrpSpPr>
          <p:cNvPr id="14" name="Gruppieren 13"/>
          <p:cNvGrpSpPr/>
          <p:nvPr/>
        </p:nvGrpSpPr>
        <p:grpSpPr>
          <a:xfrm>
            <a:off x="465018" y="544981"/>
            <a:ext cx="589879" cy="469445"/>
            <a:chOff x="4862562" y="392253"/>
            <a:chExt cx="1041586" cy="828929"/>
          </a:xfrm>
        </p:grpSpPr>
        <p:sp>
          <p:nvSpPr>
            <p:cNvPr id="15" name="Rechteck 14"/>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21957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4"/>
          <p:cNvSpPr txBox="1">
            <a:spLocks noChangeArrowheads="1"/>
          </p:cNvSpPr>
          <p:nvPr/>
        </p:nvSpPr>
        <p:spPr bwMode="auto">
          <a:xfrm>
            <a:off x="1143000" y="685801"/>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400" dirty="0">
                <a:solidFill>
                  <a:schemeClr val="tx1">
                    <a:lumMod val="50000"/>
                  </a:schemeClr>
                </a:solidFill>
              </a:rPr>
              <a:t>The </a:t>
            </a:r>
            <a:r>
              <a:rPr lang="en-US" altLang="en-US" sz="1400" b="1" i="1" dirty="0">
                <a:solidFill>
                  <a:schemeClr val="tx1">
                    <a:lumMod val="50000"/>
                  </a:schemeClr>
                </a:solidFill>
              </a:rPr>
              <a:t>lower envelope </a:t>
            </a:r>
            <a:r>
              <a:rPr lang="en-US" altLang="en-US" sz="1400" dirty="0">
                <a:solidFill>
                  <a:schemeClr val="tx1">
                    <a:lumMod val="50000"/>
                  </a:schemeClr>
                </a:solidFill>
              </a:rPr>
              <a:t>provides a </a:t>
            </a:r>
            <a:r>
              <a:rPr lang="en-US" altLang="en-US" sz="1400" b="1" i="1" dirty="0">
                <a:solidFill>
                  <a:schemeClr val="tx1">
                    <a:lumMod val="50000"/>
                  </a:schemeClr>
                </a:solidFill>
              </a:rPr>
              <a:t>continuous-pruning criteria</a:t>
            </a:r>
            <a:r>
              <a:rPr lang="en-US" altLang="en-US" sz="1400" dirty="0">
                <a:solidFill>
                  <a:schemeClr val="tx1">
                    <a:lumMod val="50000"/>
                  </a:schemeClr>
                </a:solidFill>
              </a:rPr>
              <a:t>, i.e., any trajectory whose</a:t>
            </a:r>
          </a:p>
          <a:p>
            <a:pPr eaLnBrk="1" hangingPunct="1">
              <a:spcBef>
                <a:spcPct val="0"/>
              </a:spcBef>
              <a:buSzTx/>
              <a:buFontTx/>
              <a:buNone/>
            </a:pPr>
            <a:r>
              <a:rPr lang="en-US" altLang="en-US" sz="1400" b="1" i="1" dirty="0">
                <a:solidFill>
                  <a:schemeClr val="tx1">
                    <a:lumMod val="50000"/>
                  </a:schemeClr>
                </a:solidFill>
              </a:rPr>
              <a:t>distance function is further than 4r </a:t>
            </a:r>
            <a:r>
              <a:rPr lang="en-US" altLang="en-US" sz="1400" dirty="0">
                <a:solidFill>
                  <a:schemeClr val="tx1">
                    <a:lumMod val="50000"/>
                  </a:schemeClr>
                </a:solidFill>
              </a:rPr>
              <a:t>(r = radius of the uncertainty disk) </a:t>
            </a:r>
            <a:r>
              <a:rPr lang="en-US" altLang="en-US" sz="1400" b="1" i="1" dirty="0">
                <a:solidFill>
                  <a:schemeClr val="tx1">
                    <a:lumMod val="50000"/>
                  </a:schemeClr>
                </a:solidFill>
              </a:rPr>
              <a:t>can *not* have a non-zero </a:t>
            </a:r>
            <a:r>
              <a:rPr lang="en-US" altLang="en-US" sz="1400" dirty="0">
                <a:solidFill>
                  <a:schemeClr val="tx1">
                    <a:lumMod val="50000"/>
                  </a:schemeClr>
                </a:solidFill>
              </a:rPr>
              <a:t>probability of being NN to </a:t>
            </a:r>
            <a:r>
              <a:rPr lang="en-US" altLang="en-US" sz="1400" dirty="0" err="1">
                <a:solidFill>
                  <a:schemeClr val="tx1">
                    <a:lumMod val="50000"/>
                  </a:schemeClr>
                </a:solidFill>
              </a:rPr>
              <a:t>Trq</a:t>
            </a:r>
            <a:r>
              <a:rPr lang="en-US" altLang="en-US" sz="1400" dirty="0">
                <a:solidFill>
                  <a:schemeClr val="tx1">
                    <a:lumMod val="50000"/>
                  </a:schemeClr>
                </a:solidFill>
              </a:rPr>
              <a:t> (e.g., Tr7 in the Figure, and Tr6 initially)</a:t>
            </a:r>
          </a:p>
        </p:txBody>
      </p:sp>
      <p:sp>
        <p:nvSpPr>
          <p:cNvPr id="32773" name="TextBox 5"/>
          <p:cNvSpPr txBox="1">
            <a:spLocks noChangeArrowheads="1"/>
          </p:cNvSpPr>
          <p:nvPr/>
        </p:nvSpPr>
        <p:spPr bwMode="auto">
          <a:xfrm>
            <a:off x="5600701" y="1995686"/>
            <a:ext cx="22407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4"/>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b="1" u="sng" dirty="0"/>
              <a:t>Observation 3</a:t>
            </a:r>
            <a:r>
              <a:rPr lang="en-US" altLang="en-US" sz="1200" dirty="0"/>
              <a:t>: IF the lower envelope is </a:t>
            </a:r>
            <a:r>
              <a:rPr lang="en-US" altLang="en-US" sz="1200" b="1" i="1" dirty="0"/>
              <a:t>removed</a:t>
            </a:r>
            <a:r>
              <a:rPr lang="en-US" altLang="en-US" sz="1200" dirty="0"/>
              <a:t> from the </a:t>
            </a:r>
            <a:r>
              <a:rPr lang="en-US" altLang="en-US" sz="1200" b="1" i="1" dirty="0"/>
              <a:t>(distance-functions, time) space</a:t>
            </a:r>
            <a:r>
              <a:rPr lang="en-US" altLang="en-US" sz="1200" dirty="0"/>
              <a:t>,</a:t>
            </a:r>
          </a:p>
          <a:p>
            <a:pPr eaLnBrk="1" hangingPunct="1">
              <a:spcBef>
                <a:spcPct val="0"/>
              </a:spcBef>
              <a:buSzTx/>
              <a:buFontTx/>
              <a:buNone/>
            </a:pPr>
            <a:r>
              <a:rPr lang="en-US" altLang="en-US" sz="1200" dirty="0"/>
              <a:t>THEN the lower envelope of the </a:t>
            </a:r>
            <a:r>
              <a:rPr lang="en-US" altLang="en-US" sz="1200" b="1" i="1" dirty="0"/>
              <a:t>leftovers corresponds to the “grandchildren” </a:t>
            </a:r>
            <a:r>
              <a:rPr lang="en-US" altLang="en-US" sz="1200" dirty="0"/>
              <a:t>of the root of </a:t>
            </a:r>
          </a:p>
          <a:p>
            <a:pPr eaLnBrk="1" hangingPunct="1">
              <a:spcBef>
                <a:spcPct val="0"/>
              </a:spcBef>
              <a:buSzTx/>
              <a:buFontTx/>
              <a:buNone/>
            </a:pPr>
            <a:r>
              <a:rPr lang="en-US" altLang="en-US" sz="1200" dirty="0"/>
              <a:t>the IPAC-NN tree </a:t>
            </a:r>
          </a:p>
        </p:txBody>
      </p:sp>
      <p:pic>
        <p:nvPicPr>
          <p:cNvPr id="327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286000"/>
            <a:ext cx="4910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DC1BBB0-96F0-4077-A278-0F3FB5C104D3}" type="slidenum">
              <a:rPr lang="en-US" smtClean="0"/>
              <a:pPr/>
              <a:t>71</a:t>
            </a:fld>
            <a:endParaRPr lang="en-US"/>
          </a:p>
        </p:txBody>
      </p:sp>
      <p:grpSp>
        <p:nvGrpSpPr>
          <p:cNvPr id="6" name="Gruppieren 5"/>
          <p:cNvGrpSpPr/>
          <p:nvPr/>
        </p:nvGrpSpPr>
        <p:grpSpPr>
          <a:xfrm>
            <a:off x="465018" y="544981"/>
            <a:ext cx="589879" cy="469445"/>
            <a:chOff x="4862562" y="392253"/>
            <a:chExt cx="1041586" cy="828929"/>
          </a:xfrm>
        </p:grpSpPr>
        <p:sp>
          <p:nvSpPr>
            <p:cNvPr id="7" name="Rechteck 6"/>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custDataLst>
      <p:tags r:id="rId1"/>
    </p:custDataLst>
    <p:extLst>
      <p:ext uri="{BB962C8B-B14F-4D97-AF65-F5344CB8AC3E}">
        <p14:creationId xmlns:p14="http://schemas.microsoft.com/office/powerpoint/2010/main" val="351631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57300" y="123478"/>
            <a:ext cx="6515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dirty="0">
                <a:solidFill>
                  <a:schemeClr val="tx1">
                    <a:lumMod val="50000"/>
                  </a:schemeClr>
                </a:solidFill>
              </a:rPr>
              <a:t>Given two trajectory samples (ti; pi) and (t</a:t>
            </a:r>
            <a:r>
              <a:rPr lang="en-US" altLang="en-US" sz="1350" baseline="-25000" dirty="0">
                <a:solidFill>
                  <a:schemeClr val="tx1">
                    <a:lumMod val="50000"/>
                  </a:schemeClr>
                </a:solidFill>
              </a:rPr>
              <a:t>i+1</a:t>
            </a:r>
            <a:r>
              <a:rPr lang="en-US" altLang="en-US" sz="1350" dirty="0">
                <a:solidFill>
                  <a:schemeClr val="tx1">
                    <a:lumMod val="50000"/>
                  </a:schemeClr>
                </a:solidFill>
              </a:rPr>
              <a:t>; p</a:t>
            </a:r>
            <a:r>
              <a:rPr lang="en-US" altLang="en-US" sz="1350" baseline="-25000" dirty="0">
                <a:solidFill>
                  <a:schemeClr val="tx1">
                    <a:lumMod val="50000"/>
                  </a:schemeClr>
                </a:solidFill>
              </a:rPr>
              <a:t>i+1</a:t>
            </a:r>
            <a:r>
              <a:rPr lang="en-US" altLang="en-US" sz="1350" dirty="0">
                <a:solidFill>
                  <a:schemeClr val="tx1">
                    <a:lumMod val="50000"/>
                  </a:schemeClr>
                </a:solidFill>
              </a:rPr>
              <a:t>) of a moving object a on </a:t>
            </a:r>
            <a:r>
              <a:rPr lang="en-US" altLang="en-US" sz="1350" b="1" i="1" dirty="0">
                <a:solidFill>
                  <a:schemeClr val="tx1">
                    <a:lumMod val="50000"/>
                  </a:schemeClr>
                </a:solidFill>
              </a:rPr>
              <a:t>road network</a:t>
            </a:r>
            <a:r>
              <a:rPr lang="en-US" altLang="en-US" sz="1350" dirty="0">
                <a:solidFill>
                  <a:schemeClr val="tx1">
                    <a:lumMod val="50000"/>
                  </a:schemeClr>
                </a:solidFill>
              </a:rPr>
              <a:t>, the </a:t>
            </a:r>
            <a:r>
              <a:rPr lang="en-US" altLang="en-US" sz="1350" b="1" i="1" dirty="0">
                <a:solidFill>
                  <a:schemeClr val="tx1">
                    <a:lumMod val="50000"/>
                  </a:schemeClr>
                </a:solidFill>
              </a:rPr>
              <a:t>set of possible paths (</a:t>
            </a:r>
            <a:r>
              <a:rPr lang="en-US" altLang="en-US" sz="1350" b="1" i="1" dirty="0" err="1">
                <a:solidFill>
                  <a:schemeClr val="tx1">
                    <a:lumMod val="50000"/>
                  </a:schemeClr>
                </a:solidFill>
              </a:rPr>
              <a:t>PPi</a:t>
            </a:r>
            <a:r>
              <a:rPr lang="en-US" altLang="en-US" sz="1350" b="1" i="1" dirty="0">
                <a:solidFill>
                  <a:schemeClr val="tx1">
                    <a:lumMod val="50000"/>
                  </a:schemeClr>
                </a:solidFill>
              </a:rPr>
              <a:t>) </a:t>
            </a:r>
            <a:r>
              <a:rPr lang="en-US" altLang="en-US" sz="1350" dirty="0">
                <a:solidFill>
                  <a:schemeClr val="tx1">
                    <a:lumMod val="50000"/>
                  </a:schemeClr>
                </a:solidFill>
              </a:rPr>
              <a:t>between ti and t</a:t>
            </a:r>
            <a:r>
              <a:rPr lang="en-US" altLang="en-US" sz="1350" baseline="-25000" dirty="0">
                <a:solidFill>
                  <a:schemeClr val="tx1">
                    <a:lumMod val="50000"/>
                  </a:schemeClr>
                </a:solidFill>
              </a:rPr>
              <a:t>i+1</a:t>
            </a:r>
            <a:r>
              <a:rPr lang="en-US" altLang="en-US" sz="1350" dirty="0">
                <a:solidFill>
                  <a:schemeClr val="tx1">
                    <a:lumMod val="50000"/>
                  </a:schemeClr>
                </a:solidFill>
              </a:rPr>
              <a:t> consists of all the paths along the routes</a:t>
            </a:r>
          </a:p>
          <a:p>
            <a:pPr eaLnBrk="1" hangingPunct="1">
              <a:spcBef>
                <a:spcPct val="0"/>
              </a:spcBef>
              <a:buSzTx/>
              <a:buFontTx/>
              <a:buNone/>
            </a:pPr>
            <a:r>
              <a:rPr lang="en-US" altLang="en-US" sz="1350" dirty="0">
                <a:solidFill>
                  <a:schemeClr val="tx1">
                    <a:lumMod val="50000"/>
                  </a:schemeClr>
                </a:solidFill>
              </a:rPr>
              <a:t>(sequence of edges) that connect pi and pi+1, and whose minimum time costs are not greater than t</a:t>
            </a:r>
            <a:r>
              <a:rPr lang="en-US" altLang="en-US" sz="1350" baseline="-25000" dirty="0">
                <a:solidFill>
                  <a:schemeClr val="tx1">
                    <a:lumMod val="50000"/>
                  </a:schemeClr>
                </a:solidFill>
              </a:rPr>
              <a:t>i+1</a:t>
            </a:r>
            <a:r>
              <a:rPr lang="en-US" altLang="en-US" sz="1350" dirty="0">
                <a:solidFill>
                  <a:schemeClr val="tx1">
                    <a:lumMod val="50000"/>
                  </a:schemeClr>
                </a:solidFill>
              </a:rPr>
              <a:t> - ti, i.e.,</a:t>
            </a:r>
          </a:p>
        </p:txBody>
      </p:sp>
      <p:sp>
        <p:nvSpPr>
          <p:cNvPr id="6" name="TextBox 5"/>
          <p:cNvSpPr txBox="1">
            <a:spLocks noChangeArrowheads="1"/>
          </p:cNvSpPr>
          <p:nvPr/>
        </p:nvSpPr>
        <p:spPr bwMode="auto">
          <a:xfrm>
            <a:off x="1543050" y="2114550"/>
            <a:ext cx="45640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b="1">
                <a:solidFill>
                  <a:srgbClr val="0070C0"/>
                </a:solidFill>
              </a:rPr>
              <a:t>Example: </a:t>
            </a:r>
            <a:r>
              <a:rPr lang="en-US" altLang="en-US" sz="1500">
                <a:solidFill>
                  <a:srgbClr val="0070C0"/>
                </a:solidFill>
              </a:rPr>
              <a:t>if pdf of selecting a possible path is uniform : </a:t>
            </a:r>
          </a:p>
          <a:p>
            <a:pPr eaLnBrk="1" hangingPunct="1">
              <a:spcBef>
                <a:spcPct val="0"/>
              </a:spcBef>
              <a:buSzTx/>
              <a:buFontTx/>
              <a:buNone/>
            </a:pPr>
            <a:endParaRPr lang="en-US" altLang="en-US" sz="15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023" y="2457450"/>
            <a:ext cx="2831306" cy="4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257300" y="3143250"/>
            <a:ext cx="6657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FF0000"/>
                </a:solidFill>
              </a:rPr>
              <a:t>Given a path Pj </a:t>
            </a:r>
            <a:r>
              <a:rPr lang="en-US" altLang="en-US" sz="1350">
                <a:solidFill>
                  <a:srgbClr val="FF0000"/>
                </a:solidFill>
                <a:sym typeface="Symbol" panose="05050102010706020507" pitchFamily="18" charset="2"/>
              </a:rPr>
              <a:t></a:t>
            </a:r>
            <a:r>
              <a:rPr lang="en-US" altLang="en-US" sz="1350">
                <a:solidFill>
                  <a:srgbClr val="FF0000"/>
                </a:solidFill>
              </a:rPr>
              <a:t>PPi(a), the </a:t>
            </a:r>
            <a:r>
              <a:rPr lang="en-US" altLang="en-US" sz="1350" b="1" i="1">
                <a:solidFill>
                  <a:srgbClr val="FF0000"/>
                </a:solidFill>
              </a:rPr>
              <a:t>Possible Locations </a:t>
            </a:r>
            <a:r>
              <a:rPr lang="en-US" altLang="en-US" sz="1350">
                <a:solidFill>
                  <a:srgbClr val="FF0000"/>
                </a:solidFill>
              </a:rPr>
              <a:t>of a given moving object </a:t>
            </a:r>
            <a:r>
              <a:rPr lang="en-US" altLang="en-US" sz="1350" b="1" i="1">
                <a:solidFill>
                  <a:srgbClr val="FF0000"/>
                </a:solidFill>
              </a:rPr>
              <a:t>a</a:t>
            </a:r>
            <a:r>
              <a:rPr lang="en-US" altLang="en-US" sz="1350">
                <a:solidFill>
                  <a:srgbClr val="FF0000"/>
                </a:solidFill>
              </a:rPr>
              <a:t> with respect to Pj at t </a:t>
            </a:r>
            <a:r>
              <a:rPr lang="en-US" altLang="en-US" sz="1350">
                <a:solidFill>
                  <a:srgbClr val="FF0000"/>
                </a:solidFill>
                <a:sym typeface="Symbol" panose="05050102010706020507" pitchFamily="18" charset="2"/>
              </a:rPr>
              <a:t></a:t>
            </a:r>
            <a:r>
              <a:rPr lang="en-US" altLang="en-US" sz="1350">
                <a:solidFill>
                  <a:srgbClr val="FF0000"/>
                </a:solidFill>
              </a:rPr>
              <a:t> [ti; ti+1] is the set of all the positions p </a:t>
            </a:r>
            <a:r>
              <a:rPr lang="en-US" altLang="en-US" sz="1350">
                <a:solidFill>
                  <a:srgbClr val="FF0000"/>
                </a:solidFill>
                <a:sym typeface="Symbol" panose="05050102010706020507" pitchFamily="18" charset="2"/>
              </a:rPr>
              <a:t></a:t>
            </a:r>
            <a:r>
              <a:rPr lang="en-US" altLang="en-US" sz="1350">
                <a:solidFill>
                  <a:srgbClr val="FF0000"/>
                </a:solidFill>
              </a:rPr>
              <a:t>Pj from which </a:t>
            </a:r>
            <a:r>
              <a:rPr lang="en-US" altLang="en-US" sz="1350" b="1" i="1">
                <a:solidFill>
                  <a:srgbClr val="FF0000"/>
                </a:solidFill>
              </a:rPr>
              <a:t>a </a:t>
            </a:r>
            <a:r>
              <a:rPr lang="en-US" altLang="en-US" sz="1350">
                <a:solidFill>
                  <a:srgbClr val="FF0000"/>
                </a:solidFill>
              </a:rPr>
              <a:t>can reach pi (respectively, pi+1) within time period t - ti (respectively, ti+1 - t)</a:t>
            </a:r>
          </a:p>
          <a:p>
            <a:pPr eaLnBrk="1" hangingPunct="1">
              <a:spcBef>
                <a:spcPct val="0"/>
              </a:spcBef>
              <a:buSzTx/>
              <a:buFontTx/>
              <a:buNone/>
            </a:pPr>
            <a:r>
              <a:rPr lang="en-US" altLang="en-US" sz="1350">
                <a:solidFill>
                  <a:srgbClr val="FF0000"/>
                </a:solidFill>
              </a:rPr>
              <a:t>i.e.,</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29050"/>
            <a:ext cx="3949304"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128" y="1574006"/>
            <a:ext cx="3927872" cy="35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10"/>
          <p:cNvSpPr>
            <a:spLocks noGrp="1"/>
          </p:cNvSpPr>
          <p:nvPr>
            <p:ph type="sldNum" sz="quarter" idx="12"/>
          </p:nvPr>
        </p:nvSpPr>
        <p:spPr/>
        <p:txBody>
          <a:bodyPr/>
          <a:lstStyle/>
          <a:p>
            <a:fld id="{7DC1BBB0-96F0-4077-A278-0F3FB5C104D3}" type="slidenum">
              <a:rPr lang="en-US" smtClean="0"/>
              <a:pPr/>
              <a:t>72</a:t>
            </a:fld>
            <a:endParaRPr lang="en-US"/>
          </a:p>
        </p:txBody>
      </p:sp>
      <p:grpSp>
        <p:nvGrpSpPr>
          <p:cNvPr id="12" name="Gruppieren 11"/>
          <p:cNvGrpSpPr/>
          <p:nvPr/>
        </p:nvGrpSpPr>
        <p:grpSpPr>
          <a:xfrm>
            <a:off x="465018" y="544981"/>
            <a:ext cx="589879" cy="469445"/>
            <a:chOff x="4862562" y="392253"/>
            <a:chExt cx="1041586" cy="828929"/>
          </a:xfrm>
        </p:grpSpPr>
        <p:sp>
          <p:nvSpPr>
            <p:cNvPr id="13" name="Rechteck 12"/>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89690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descr="Large confetti"/>
          <p:cNvSpPr>
            <a:spLocks noGrp="1"/>
          </p:cNvSpPr>
          <p:nvPr>
            <p:ph type="title"/>
          </p:nvPr>
        </p:nvSpPr>
        <p:spPr/>
        <p:txBody>
          <a:bodyPr/>
          <a:lstStyle/>
          <a:p>
            <a:r>
              <a:rPr lang="en-US" altLang="en-US" smtClean="0"/>
              <a:t>Combine the two probabilities… </a:t>
            </a:r>
          </a:p>
        </p:txBody>
      </p:sp>
      <p:pic>
        <p:nvPicPr>
          <p:cNvPr id="17411" name="Content Placeholder 3" descr="uncertain_example.pdf"/>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408635" y="1046560"/>
            <a:ext cx="5011340" cy="3394472"/>
          </a:xfrm>
        </p:spPr>
      </p:pic>
      <p:grpSp>
        <p:nvGrpSpPr>
          <p:cNvPr id="12" name="Group 11"/>
          <p:cNvGrpSpPr>
            <a:grpSpLocks/>
          </p:cNvGrpSpPr>
          <p:nvPr/>
        </p:nvGrpSpPr>
        <p:grpSpPr bwMode="auto">
          <a:xfrm>
            <a:off x="4229100" y="2571750"/>
            <a:ext cx="1641413" cy="971550"/>
            <a:chOff x="4114798" y="3429000"/>
            <a:chExt cx="2188882" cy="1295400"/>
          </a:xfrm>
        </p:grpSpPr>
        <p:sp>
          <p:nvSpPr>
            <p:cNvPr id="39957" name="TextBox 5"/>
            <p:cNvSpPr txBox="1">
              <a:spLocks noChangeArrowheads="1"/>
            </p:cNvSpPr>
            <p:nvPr/>
          </p:nvSpPr>
          <p:spPr bwMode="auto">
            <a:xfrm>
              <a:off x="4597399" y="3644776"/>
              <a:ext cx="17062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0070C0"/>
                  </a:solidFill>
                </a:rPr>
                <a:t>Possible paths</a:t>
              </a:r>
            </a:p>
          </p:txBody>
        </p:sp>
        <p:cxnSp>
          <p:nvCxnSpPr>
            <p:cNvPr id="8" name="Straight Arrow Connector 7"/>
            <p:cNvCxnSpPr>
              <a:stCxn id="39957" idx="2"/>
            </p:cNvCxnSpPr>
            <p:nvPr/>
          </p:nvCxnSpPr>
          <p:spPr bwMode="auto">
            <a:xfrm>
              <a:off x="5450540" y="4075663"/>
              <a:ext cx="340913" cy="648737"/>
            </a:xfrm>
            <a:prstGeom prst="straightConnector1">
              <a:avLst/>
            </a:prstGeom>
            <a:ln w="41275" cap="flat" cmpd="sng" algn="ctr">
              <a:solidFill>
                <a:srgbClr val="0070C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rot="10800000">
              <a:off x="4114798" y="3429000"/>
              <a:ext cx="609692" cy="228600"/>
            </a:xfrm>
            <a:prstGeom prst="straightConnector1">
              <a:avLst/>
            </a:prstGeom>
            <a:ln w="38100" cap="flat" cmpd="sng" algn="ctr">
              <a:solidFill>
                <a:srgbClr val="0070C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 name="Group 8"/>
          <p:cNvGrpSpPr>
            <a:grpSpLocks/>
          </p:cNvGrpSpPr>
          <p:nvPr/>
        </p:nvGrpSpPr>
        <p:grpSpPr bwMode="auto">
          <a:xfrm>
            <a:off x="4400550" y="2228851"/>
            <a:ext cx="2786962" cy="1143000"/>
            <a:chOff x="4343399" y="2971801"/>
            <a:chExt cx="3716524" cy="1524000"/>
          </a:xfrm>
        </p:grpSpPr>
        <p:sp>
          <p:nvSpPr>
            <p:cNvPr id="39954" name="TextBox 14"/>
            <p:cNvSpPr txBox="1">
              <a:spLocks noChangeArrowheads="1"/>
            </p:cNvSpPr>
            <p:nvPr/>
          </p:nvSpPr>
          <p:spPr bwMode="auto">
            <a:xfrm>
              <a:off x="4942776" y="3343245"/>
              <a:ext cx="31171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Possible locations when t=4</a:t>
              </a:r>
            </a:p>
          </p:txBody>
        </p:sp>
        <p:cxnSp>
          <p:nvCxnSpPr>
            <p:cNvPr id="16" name="Straight Arrow Connector 15"/>
            <p:cNvCxnSpPr/>
            <p:nvPr/>
          </p:nvCxnSpPr>
          <p:spPr bwMode="auto">
            <a:xfrm rot="16200000" flipH="1">
              <a:off x="5638244" y="4012370"/>
              <a:ext cx="484187" cy="482675"/>
            </a:xfrm>
            <a:prstGeom prst="straightConnector1">
              <a:avLst/>
            </a:prstGeom>
            <a:ln w="41275" cap="flat" cmpd="sng" algn="ctr">
              <a:solidFill>
                <a:srgbClr val="0070C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rot="16200000" flipV="1">
              <a:off x="4280722" y="3034478"/>
              <a:ext cx="506413" cy="381059"/>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7415" name="TextBox 23"/>
          <p:cNvSpPr txBox="1">
            <a:spLocks noChangeArrowheads="1"/>
          </p:cNvSpPr>
          <p:nvPr/>
        </p:nvSpPr>
        <p:spPr bwMode="auto">
          <a:xfrm>
            <a:off x="2927747" y="331112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800" i="1">
                <a:cs typeface="Times New Roman" panose="02020603050405020304" pitchFamily="18" charset="0"/>
              </a:rPr>
              <a:t>a</a:t>
            </a:r>
          </a:p>
        </p:txBody>
      </p:sp>
      <p:grpSp>
        <p:nvGrpSpPr>
          <p:cNvPr id="13" name="Group 12"/>
          <p:cNvGrpSpPr>
            <a:grpSpLocks/>
          </p:cNvGrpSpPr>
          <p:nvPr/>
        </p:nvGrpSpPr>
        <p:grpSpPr bwMode="auto">
          <a:xfrm>
            <a:off x="4400550" y="891778"/>
            <a:ext cx="3485933" cy="1249204"/>
            <a:chOff x="4343400" y="1189038"/>
            <a:chExt cx="4647988" cy="1665604"/>
          </a:xfrm>
        </p:grpSpPr>
        <p:sp>
          <p:nvSpPr>
            <p:cNvPr id="39949" name="TextBox 22"/>
            <p:cNvSpPr txBox="1">
              <a:spLocks noChangeArrowheads="1"/>
            </p:cNvSpPr>
            <p:nvPr/>
          </p:nvSpPr>
          <p:spPr bwMode="auto">
            <a:xfrm>
              <a:off x="4343400" y="2362200"/>
              <a:ext cx="46851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800" i="1">
                  <a:cs typeface="Times New Roman" panose="02020603050405020304" pitchFamily="18" charset="0"/>
                </a:rPr>
                <a:t>m</a:t>
              </a:r>
            </a:p>
          </p:txBody>
        </p:sp>
        <p:grpSp>
          <p:nvGrpSpPr>
            <p:cNvPr id="39950" name="Group 26"/>
            <p:cNvGrpSpPr>
              <a:grpSpLocks/>
            </p:cNvGrpSpPr>
            <p:nvPr/>
          </p:nvGrpSpPr>
          <p:grpSpPr bwMode="auto">
            <a:xfrm>
              <a:off x="4724406" y="1189038"/>
              <a:ext cx="4266982" cy="1020762"/>
              <a:chOff x="5191808" y="1417638"/>
              <a:chExt cx="4267415" cy="1020761"/>
            </a:xfrm>
          </p:grpSpPr>
          <p:sp>
            <p:nvSpPr>
              <p:cNvPr id="39952" name="TextBox 21"/>
              <p:cNvSpPr txBox="1">
                <a:spLocks noChangeArrowheads="1"/>
              </p:cNvSpPr>
              <p:nvPr/>
            </p:nvSpPr>
            <p:spPr bwMode="auto">
              <a:xfrm>
                <a:off x="5410200" y="1417638"/>
                <a:ext cx="4049023"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a:solidFill>
                      <a:srgbClr val="FF0000"/>
                    </a:solidFill>
                  </a:rPr>
                  <a:t>Probability of falling inside segment mp</a:t>
                </a:r>
                <a:r>
                  <a:rPr lang="en-US" altLang="en-US" sz="1350" baseline="-25000">
                    <a:solidFill>
                      <a:srgbClr val="FF0000"/>
                    </a:solidFill>
                  </a:rPr>
                  <a:t>1</a:t>
                </a:r>
              </a:p>
              <a:p>
                <a:pPr eaLnBrk="1" hangingPunct="1">
                  <a:spcBef>
                    <a:spcPct val="0"/>
                  </a:spcBef>
                  <a:buSzTx/>
                  <a:buFontTx/>
                  <a:buNone/>
                </a:pPr>
                <a:r>
                  <a:rPr lang="en-US" altLang="en-US" sz="1350">
                    <a:solidFill>
                      <a:srgbClr val="FF0000"/>
                    </a:solidFill>
                  </a:rPr>
                  <a:t>0.5*0.5 = 0.25 (at t = 4)</a:t>
                </a:r>
              </a:p>
            </p:txBody>
          </p:sp>
          <p:cxnSp>
            <p:nvCxnSpPr>
              <p:cNvPr id="26" name="Straight Arrow Connector 25"/>
              <p:cNvCxnSpPr/>
              <p:nvPr/>
            </p:nvCxnSpPr>
            <p:spPr>
              <a:xfrm flipH="1">
                <a:off x="5191808" y="1981199"/>
                <a:ext cx="304836" cy="457200"/>
              </a:xfrm>
              <a:prstGeom prst="straightConnector1">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39951" name="Straight Connector 2"/>
            <p:cNvCxnSpPr>
              <a:cxnSpLocks noChangeShapeType="1"/>
            </p:cNvCxnSpPr>
            <p:nvPr/>
          </p:nvCxnSpPr>
          <p:spPr bwMode="auto">
            <a:xfrm>
              <a:off x="8458200" y="1295400"/>
              <a:ext cx="228600"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grpSp>
      <p:sp>
        <p:nvSpPr>
          <p:cNvPr id="15" name="TextBox 14"/>
          <p:cNvSpPr txBox="1">
            <a:spLocks noChangeArrowheads="1"/>
          </p:cNvSpPr>
          <p:nvPr/>
        </p:nvSpPr>
        <p:spPr bwMode="auto">
          <a:xfrm>
            <a:off x="1143001" y="887017"/>
            <a:ext cx="155614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350" b="1">
                <a:solidFill>
                  <a:srgbClr val="7030A0"/>
                </a:solidFill>
              </a:rPr>
              <a:t>Probability of an object </a:t>
            </a:r>
            <a:r>
              <a:rPr lang="en-US" altLang="en-US" sz="1350" b="1" i="1">
                <a:solidFill>
                  <a:srgbClr val="7030A0"/>
                </a:solidFill>
              </a:rPr>
              <a:t>a</a:t>
            </a:r>
            <a:r>
              <a:rPr lang="en-US" altLang="en-US" sz="1350" b="1">
                <a:solidFill>
                  <a:srgbClr val="7030A0"/>
                </a:solidFill>
              </a:rPr>
              <a:t> falling inside some segment </a:t>
            </a:r>
            <a:r>
              <a:rPr lang="en-US" altLang="en-US" sz="1350" b="1" i="1">
                <a:solidFill>
                  <a:srgbClr val="7030A0"/>
                </a:solidFill>
              </a:rPr>
              <a:t>S</a:t>
            </a:r>
            <a:r>
              <a:rPr lang="en-US" altLang="en-US" sz="1350" b="1">
                <a:solidFill>
                  <a:srgbClr val="7030A0"/>
                </a:solidFill>
              </a:rPr>
              <a:t> at given time instant </a:t>
            </a:r>
            <a:r>
              <a:rPr lang="en-US" altLang="en-US" sz="1350" b="1" i="1">
                <a:solidFill>
                  <a:srgbClr val="7030A0"/>
                </a:solidFill>
              </a:rPr>
              <a:t>t</a:t>
            </a:r>
            <a:r>
              <a:rPr lang="en-US" altLang="en-US" sz="1350" b="1">
                <a:solidFill>
                  <a:srgbClr val="7030A0"/>
                </a:solidFill>
              </a:rPr>
              <a:t> :</a:t>
            </a:r>
          </a:p>
          <a:p>
            <a:pPr eaLnBrk="1" hangingPunct="1">
              <a:spcBef>
                <a:spcPct val="0"/>
              </a:spcBef>
              <a:buSzTx/>
              <a:buFontTx/>
              <a:buNone/>
            </a:pPr>
            <a:endParaRPr lang="en-US" altLang="en-US" sz="1350" b="1">
              <a:solidFill>
                <a:srgbClr val="7030A0"/>
              </a:solidFill>
            </a:endParaRPr>
          </a:p>
        </p:txBody>
      </p:sp>
      <p:graphicFrame>
        <p:nvGraphicFramePr>
          <p:cNvPr id="18" name="Object 17"/>
          <p:cNvGraphicFramePr>
            <a:graphicFrameLocks noChangeAspect="1"/>
          </p:cNvGraphicFramePr>
          <p:nvPr/>
        </p:nvGraphicFramePr>
        <p:xfrm>
          <a:off x="1200150" y="4400550"/>
          <a:ext cx="3086100" cy="442913"/>
        </p:xfrm>
        <a:graphic>
          <a:graphicData uri="http://schemas.openxmlformats.org/presentationml/2006/ole">
            <mc:AlternateContent xmlns:mc="http://schemas.openxmlformats.org/markup-compatibility/2006">
              <mc:Choice xmlns:v="urn:schemas-microsoft-com:vml" Requires="v">
                <p:oleObj spid="_x0000_s1032" name="Equation" r:id="rId6" imgW="2565400" imgH="368300" progId="Equation.3">
                  <p:embed/>
                </p:oleObj>
              </mc:Choice>
              <mc:Fallback>
                <p:oleObj name="Equation" r:id="rId6" imgW="25654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4400550"/>
                        <a:ext cx="3086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7448" y="4629151"/>
            <a:ext cx="2297906" cy="3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a:spLocks noChangeArrowheads="1"/>
          </p:cNvSpPr>
          <p:nvPr/>
        </p:nvSpPr>
        <p:spPr bwMode="auto">
          <a:xfrm>
            <a:off x="5553076" y="4387454"/>
            <a:ext cx="1225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5"/>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a:solidFill>
                  <a:srgbClr val="7030A0"/>
                </a:solidFill>
              </a:rPr>
              <a:t>e.g., uniform pdf</a:t>
            </a:r>
          </a:p>
        </p:txBody>
      </p:sp>
      <p:sp>
        <p:nvSpPr>
          <p:cNvPr id="2" name="Slide Number Placeholder 1"/>
          <p:cNvSpPr>
            <a:spLocks noGrp="1"/>
          </p:cNvSpPr>
          <p:nvPr>
            <p:ph type="sldNum" sz="quarter" idx="12"/>
          </p:nvPr>
        </p:nvSpPr>
        <p:spPr/>
        <p:txBody>
          <a:bodyPr/>
          <a:lstStyle/>
          <a:p>
            <a:fld id="{7DC1BBB0-96F0-4077-A278-0F3FB5C104D3}" type="slidenum">
              <a:rPr lang="en-US" smtClean="0"/>
              <a:pPr/>
              <a:t>73</a:t>
            </a:fld>
            <a:endParaRPr lang="en-US"/>
          </a:p>
        </p:txBody>
      </p:sp>
      <p:grpSp>
        <p:nvGrpSpPr>
          <p:cNvPr id="24" name="Gruppieren 23"/>
          <p:cNvGrpSpPr/>
          <p:nvPr/>
        </p:nvGrpSpPr>
        <p:grpSpPr>
          <a:xfrm>
            <a:off x="465018" y="544981"/>
            <a:ext cx="589879" cy="469445"/>
            <a:chOff x="4862562" y="392253"/>
            <a:chExt cx="1041586" cy="828929"/>
          </a:xfrm>
        </p:grpSpPr>
        <p:sp>
          <p:nvSpPr>
            <p:cNvPr id="25" name="Rechteck 24"/>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953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7411"/>
                                        </p:tgtEl>
                                        <p:attrNameLst>
                                          <p:attrName>style.visibility</p:attrName>
                                        </p:attrNameLst>
                                      </p:cBhvr>
                                      <p:to>
                                        <p:strVal val="visible"/>
                                      </p:to>
                                    </p:set>
                                    <p:animEffect transition="in" filter="wipe(down)">
                                      <p:cBhvr>
                                        <p:cTn id="27" dur="500"/>
                                        <p:tgtEl>
                                          <p:spTgt spid="174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415"/>
                                        </p:tgtEl>
                                        <p:attrNameLst>
                                          <p:attrName>style.visibility</p:attrName>
                                        </p:attrNameLst>
                                      </p:cBhvr>
                                      <p:to>
                                        <p:strVal val="visible"/>
                                      </p:to>
                                    </p:set>
                                    <p:animEffect transition="in" filter="circle(in)">
                                      <p:cBhvr>
                                        <p:cTn id="32" dur="2000"/>
                                        <p:tgtEl>
                                          <p:spTgt spid="174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6"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5" grpId="0"/>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descr="Large confetti"/>
          <p:cNvSpPr>
            <a:spLocks noGrp="1"/>
          </p:cNvSpPr>
          <p:nvPr>
            <p:ph type="title"/>
          </p:nvPr>
        </p:nvSpPr>
        <p:spPr/>
        <p:txBody>
          <a:bodyPr/>
          <a:lstStyle/>
          <a:p>
            <a:r>
              <a:rPr lang="en-US" altLang="en-US" smtClean="0"/>
              <a:t>Construction/Representation</a:t>
            </a:r>
          </a:p>
        </p:txBody>
      </p:sp>
      <p:sp>
        <p:nvSpPr>
          <p:cNvPr id="3" name="Content Placeholder 2"/>
          <p:cNvSpPr>
            <a:spLocks noGrp="1"/>
          </p:cNvSpPr>
          <p:nvPr>
            <p:ph idx="1"/>
          </p:nvPr>
        </p:nvSpPr>
        <p:spPr>
          <a:xfrm>
            <a:off x="1371600" y="914399"/>
            <a:ext cx="6296744" cy="1552575"/>
          </a:xfrm>
        </p:spPr>
        <p:txBody>
          <a:bodyPr>
            <a:noAutofit/>
          </a:bodyPr>
          <a:lstStyle/>
          <a:p>
            <a:pPr>
              <a:defRPr/>
            </a:pPr>
            <a:r>
              <a:rPr lang="en-US" sz="1400" dirty="0"/>
              <a:t>Given location-in-time samples, to obtain an uncertain trajectory representation, we need:</a:t>
            </a:r>
          </a:p>
          <a:p>
            <a:pPr lvl="1">
              <a:defRPr/>
            </a:pPr>
            <a:r>
              <a:rPr lang="en-US" sz="1400" dirty="0"/>
              <a:t>The collection of all the possible paths (and probabilities)</a:t>
            </a:r>
          </a:p>
          <a:p>
            <a:pPr lvl="1">
              <a:defRPr/>
            </a:pPr>
            <a:endParaRPr lang="en-US" sz="1400" dirty="0"/>
          </a:p>
          <a:p>
            <a:pPr lvl="1">
              <a:defRPr/>
            </a:pPr>
            <a:endParaRPr lang="en-US" sz="1400" dirty="0"/>
          </a:p>
          <a:p>
            <a:pPr lvl="1">
              <a:defRPr/>
            </a:pPr>
            <a:endParaRPr lang="en-US" sz="1400" dirty="0"/>
          </a:p>
          <a:p>
            <a:pPr marL="342900" lvl="1" indent="0">
              <a:buNone/>
              <a:defRPr/>
            </a:pPr>
            <a:endParaRPr lang="en-US" sz="1400" dirty="0"/>
          </a:p>
          <a:p>
            <a:pPr marL="342900" lvl="1" indent="0">
              <a:buNone/>
              <a:defRPr/>
            </a:pPr>
            <a:endParaRPr lang="en-US" sz="1400" dirty="0"/>
          </a:p>
          <a:p>
            <a:pPr lvl="1">
              <a:defRPr/>
            </a:pPr>
            <a:r>
              <a:rPr lang="en-US" sz="1400" b="1" dirty="0"/>
              <a:t>Probabilistic Location Function</a:t>
            </a:r>
          </a:p>
          <a:p>
            <a:pPr marL="342900" lvl="1" indent="0">
              <a:buNone/>
              <a:defRPr/>
            </a:pPr>
            <a:r>
              <a:rPr lang="en-US" sz="1400" dirty="0"/>
              <a:t>Example: observe the two possible</a:t>
            </a:r>
          </a:p>
          <a:p>
            <a:pPr marL="342900" lvl="1" indent="0">
              <a:buNone/>
              <a:defRPr/>
            </a:pPr>
            <a:r>
              <a:rPr lang="en-US" sz="1400" dirty="0"/>
              <a:t>sequences of going from position pi</a:t>
            </a:r>
          </a:p>
          <a:p>
            <a:pPr marL="342900" lvl="1" indent="0">
              <a:buNone/>
              <a:defRPr/>
            </a:pPr>
            <a:r>
              <a:rPr lang="en-US" sz="1400" dirty="0"/>
              <a:t>to position p</a:t>
            </a:r>
            <a:r>
              <a:rPr lang="en-US" sz="1400" baseline="-25000" dirty="0"/>
              <a:t>i+1</a:t>
            </a:r>
          </a:p>
          <a:p>
            <a:pPr marL="342900" lvl="1" indent="0">
              <a:buNone/>
              <a:defRPr/>
            </a:pPr>
            <a:r>
              <a:rPr lang="en-US" sz="1400" b="1" i="1" dirty="0"/>
              <a:t>At the time-instant t = 4</a:t>
            </a:r>
            <a:r>
              <a:rPr lang="en-US" sz="1400" dirty="0"/>
              <a:t>, the object can </a:t>
            </a:r>
          </a:p>
          <a:p>
            <a:pPr marL="342900" lvl="1" indent="0">
              <a:buNone/>
              <a:defRPr/>
            </a:pPr>
            <a:r>
              <a:rPr lang="en-US" sz="1400" dirty="0"/>
              <a:t>be in certain segments either along the edge v</a:t>
            </a:r>
            <a:r>
              <a:rPr lang="en-US" sz="1400" baseline="-25000" dirty="0"/>
              <a:t>1</a:t>
            </a:r>
            <a:r>
              <a:rPr lang="en-US" sz="1400" dirty="0"/>
              <a:t>v</a:t>
            </a:r>
            <a:r>
              <a:rPr lang="en-US" sz="1400" baseline="-25000" dirty="0"/>
              <a:t>5</a:t>
            </a:r>
            <a:r>
              <a:rPr lang="en-US" sz="1400" dirty="0"/>
              <a:t> or along the edge(s) v</a:t>
            </a:r>
            <a:r>
              <a:rPr lang="en-US" sz="1400" baseline="-25000" dirty="0"/>
              <a:t>1</a:t>
            </a:r>
            <a:r>
              <a:rPr lang="en-US" sz="1400" dirty="0"/>
              <a:t>v</a:t>
            </a:r>
            <a:r>
              <a:rPr lang="en-US" sz="1400" baseline="-25000" dirty="0"/>
              <a:t>3</a:t>
            </a:r>
            <a:r>
              <a:rPr lang="en-US" sz="1400" dirty="0"/>
              <a:t> (+ v</a:t>
            </a:r>
            <a:r>
              <a:rPr lang="en-US" sz="1400" baseline="-25000" dirty="0"/>
              <a:t>3</a:t>
            </a:r>
            <a:r>
              <a:rPr lang="en-US" sz="1400" dirty="0"/>
              <a:t>v</a:t>
            </a:r>
            <a:r>
              <a:rPr lang="en-US" sz="1400" baseline="-25000" dirty="0"/>
              <a:t>4 </a:t>
            </a:r>
            <a:r>
              <a:rPr lang="en-US" sz="1400" dirty="0"/>
              <a:t>)</a:t>
            </a:r>
          </a:p>
          <a:p>
            <a:pPr lvl="1">
              <a:defRPr/>
            </a:pPr>
            <a:endParaRPr lang="en-US" sz="14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71650"/>
            <a:ext cx="24288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332" y="2571750"/>
            <a:ext cx="2550319"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noChangeShapeType="1"/>
          </p:cNvCxnSpPr>
          <p:nvPr/>
        </p:nvCxnSpPr>
        <p:spPr bwMode="auto">
          <a:xfrm flipV="1">
            <a:off x="3543300" y="3281362"/>
            <a:ext cx="2400300" cy="604838"/>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V="1">
            <a:off x="3543300" y="3314700"/>
            <a:ext cx="3486150" cy="571500"/>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lstStyle/>
          <a:p>
            <a:fld id="{7DC1BBB0-96F0-4077-A278-0F3FB5C104D3}" type="slidenum">
              <a:rPr lang="en-US" smtClean="0"/>
              <a:pPr/>
              <a:t>74</a:t>
            </a:fld>
            <a:endParaRPr lang="en-US"/>
          </a:p>
        </p:txBody>
      </p:sp>
      <p:grpSp>
        <p:nvGrpSpPr>
          <p:cNvPr id="9" name="Gruppieren 8"/>
          <p:cNvGrpSpPr/>
          <p:nvPr/>
        </p:nvGrpSpPr>
        <p:grpSpPr>
          <a:xfrm>
            <a:off x="465018" y="544981"/>
            <a:ext cx="589879" cy="469445"/>
            <a:chOff x="4862562" y="392253"/>
            <a:chExt cx="1041586" cy="828929"/>
          </a:xfrm>
        </p:grpSpPr>
        <p:sp>
          <p:nvSpPr>
            <p:cNvPr id="10" name="Rechteck 9"/>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202870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arn(inVertical)">
                                      <p:cBhvr>
                                        <p:cTn id="12" dur="500"/>
                                        <p:tgtEl>
                                          <p:spTgt spid="40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arn(inVertical)">
                                      <p:cBhvr>
                                        <p:cTn id="17" dur="500"/>
                                        <p:tgtEl>
                                          <p:spTgt spid="3">
                                            <p:txEl>
                                              <p:pRg st="7" end="7"/>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arn(inVertical)">
                                      <p:cBhvr>
                                        <p:cTn id="20" dur="500"/>
                                        <p:tgtEl>
                                          <p:spTgt spid="3">
                                            <p:txEl>
                                              <p:pRg st="8" end="8"/>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arn(inVertical)">
                                      <p:cBhvr>
                                        <p:cTn id="23" dur="500"/>
                                        <p:tgtEl>
                                          <p:spTgt spid="3">
                                            <p:txEl>
                                              <p:pRg st="9" end="9"/>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barn(inVertical)">
                                      <p:cBhvr>
                                        <p:cTn id="26" dur="500"/>
                                        <p:tgtEl>
                                          <p:spTgt spid="3">
                                            <p:txEl>
                                              <p:pRg st="10" end="1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barn(inVertical)">
                                      <p:cBhvr>
                                        <p:cTn id="29" dur="500"/>
                                        <p:tgtEl>
                                          <p:spTgt spid="3">
                                            <p:txEl>
                                              <p:pRg st="11" end="1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arn(inVertical)">
                                      <p:cBhvr>
                                        <p:cTn id="32" dur="500"/>
                                        <p:tgtEl>
                                          <p:spTgt spid="3">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descr="Large confetti"/>
          <p:cNvSpPr>
            <a:spLocks noGrp="1"/>
          </p:cNvSpPr>
          <p:nvPr>
            <p:ph type="title"/>
          </p:nvPr>
        </p:nvSpPr>
        <p:spPr/>
        <p:txBody>
          <a:bodyPr/>
          <a:lstStyle/>
          <a:p>
            <a:r>
              <a:rPr lang="en-US" altLang="en-US" smtClean="0"/>
              <a:t>Processing</a:t>
            </a:r>
          </a:p>
        </p:txBody>
      </p:sp>
      <p:sp>
        <p:nvSpPr>
          <p:cNvPr id="43011" name="Content Placeholder 2"/>
          <p:cNvSpPr>
            <a:spLocks noGrp="1"/>
          </p:cNvSpPr>
          <p:nvPr>
            <p:ph idx="1"/>
          </p:nvPr>
        </p:nvSpPr>
        <p:spPr>
          <a:xfrm>
            <a:off x="1257300" y="971550"/>
            <a:ext cx="3714750" cy="3143250"/>
          </a:xfrm>
        </p:spPr>
        <p:txBody>
          <a:bodyPr/>
          <a:lstStyle/>
          <a:p>
            <a:r>
              <a:rPr lang="en-US" altLang="en-US" smtClean="0"/>
              <a:t>Data Structures:</a:t>
            </a:r>
          </a:p>
          <a:p>
            <a:pPr lvl="1"/>
            <a:r>
              <a:rPr lang="en-US" altLang="en-US" sz="1200"/>
              <a:t>Edge hash-table</a:t>
            </a:r>
          </a:p>
          <a:p>
            <a:pPr lvl="2"/>
            <a:r>
              <a:rPr lang="en-US" altLang="en-US" sz="1200"/>
              <a:t>Small, in-memory</a:t>
            </a:r>
          </a:p>
          <a:p>
            <a:pPr lvl="1"/>
            <a:r>
              <a:rPr lang="en-US" altLang="en-US" sz="1200"/>
              <a:t>Movement R-tree</a:t>
            </a:r>
          </a:p>
          <a:p>
            <a:pPr lvl="2"/>
            <a:r>
              <a:rPr lang="en-US" altLang="en-US" sz="1200"/>
              <a:t>1D, for each edge</a:t>
            </a:r>
          </a:p>
          <a:p>
            <a:pPr lvl="1"/>
            <a:r>
              <a:rPr lang="en-US" altLang="en-US" sz="1200"/>
              <a:t>Trajectories List</a:t>
            </a:r>
          </a:p>
          <a:p>
            <a:pPr lvl="2"/>
            <a:r>
              <a:rPr lang="en-US" altLang="en-US" sz="1200"/>
              <a:t>Store samples ordered by time-stamp</a:t>
            </a:r>
          </a:p>
          <a:p>
            <a:pPr lvl="2"/>
            <a:r>
              <a:rPr lang="en-US" altLang="en-US" sz="1200"/>
              <a:t>Assign pointer to set of possible paths</a:t>
            </a:r>
          </a:p>
          <a:p>
            <a:pPr lvl="2"/>
            <a:r>
              <a:rPr lang="en-US" altLang="en-US" sz="1200"/>
              <a:t>Earliest-arriving and Latest-departure stored for vertices</a:t>
            </a:r>
          </a:p>
          <a:p>
            <a:pPr lvl="2"/>
            <a:r>
              <a:rPr lang="en-US" altLang="en-US" sz="1200"/>
              <a:t>On-disk, retrieve on-demand</a:t>
            </a:r>
          </a:p>
        </p:txBody>
      </p:sp>
      <p:pic>
        <p:nvPicPr>
          <p:cNvPr id="43013" name="Picture 4" descr="ut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8656" y="857250"/>
            <a:ext cx="3348038"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DC1BBB0-96F0-4077-A278-0F3FB5C104D3}" type="slidenum">
              <a:rPr lang="en-US" smtClean="0"/>
              <a:pPr/>
              <a:t>75</a:t>
            </a:fld>
            <a:endParaRPr lang="en-US"/>
          </a:p>
        </p:txBody>
      </p:sp>
      <p:grpSp>
        <p:nvGrpSpPr>
          <p:cNvPr id="6" name="Gruppieren 5"/>
          <p:cNvGrpSpPr/>
          <p:nvPr/>
        </p:nvGrpSpPr>
        <p:grpSpPr>
          <a:xfrm>
            <a:off x="465018" y="544981"/>
            <a:ext cx="589879" cy="469445"/>
            <a:chOff x="4862562" y="392253"/>
            <a:chExt cx="1041586" cy="828929"/>
          </a:xfrm>
        </p:grpSpPr>
        <p:sp>
          <p:nvSpPr>
            <p:cNvPr id="7" name="Rechteck 6"/>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23444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148580"/>
            <a:ext cx="5829300" cy="3143250"/>
          </a:xfrm>
        </p:spPr>
        <p:txBody>
          <a:bodyPr/>
          <a:lstStyle/>
          <a:p>
            <a:r>
              <a:rPr lang="en-US" altLang="en-US" sz="1350" dirty="0"/>
              <a:t>Network expansion</a:t>
            </a:r>
          </a:p>
          <a:p>
            <a:pPr lvl="1"/>
            <a:r>
              <a:rPr lang="en-US" altLang="en-US" sz="1350" dirty="0"/>
              <a:t>Expansion tree: a tree rooted in q and contains the edges whose network distances with q are smaller than r </a:t>
            </a:r>
          </a:p>
          <a:p>
            <a:r>
              <a:rPr lang="en-US" altLang="en-US" sz="1350" dirty="0"/>
              <a:t>Filtering</a:t>
            </a:r>
          </a:p>
          <a:p>
            <a:pPr lvl="1"/>
            <a:r>
              <a:rPr lang="en-US" altLang="en-US" sz="1350" dirty="0"/>
              <a:t>Fetch the movement R-trees of the edges in expansion tree</a:t>
            </a:r>
          </a:p>
          <a:p>
            <a:pPr lvl="1"/>
            <a:r>
              <a:rPr lang="en-US" altLang="en-US" sz="1350" dirty="0"/>
              <a:t>Search leaf entries whose maximum time interval intersect with </a:t>
            </a:r>
            <a:r>
              <a:rPr lang="en-US" altLang="en-US" sz="1350" dirty="0" err="1"/>
              <a:t>t</a:t>
            </a:r>
            <a:r>
              <a:rPr lang="en-US" altLang="en-US" sz="1350" baseline="-25000" dirty="0" err="1"/>
              <a:t>q</a:t>
            </a:r>
            <a:endParaRPr lang="en-US" altLang="en-US" sz="1350" baseline="-25000" dirty="0"/>
          </a:p>
          <a:p>
            <a:pPr lvl="1"/>
            <a:r>
              <a:rPr lang="en-US" altLang="en-US" sz="1350" dirty="0"/>
              <a:t>The objects pointed by those leaf entries are candidates</a:t>
            </a:r>
          </a:p>
          <a:p>
            <a:r>
              <a:rPr lang="en-US" altLang="en-US" sz="1350" dirty="0"/>
              <a:t>Refinement</a:t>
            </a:r>
          </a:p>
          <a:p>
            <a:pPr lvl="1"/>
            <a:r>
              <a:rPr lang="en-US" altLang="en-US" sz="1350" dirty="0"/>
              <a:t>The candidate set is considerably smaller than original trajectory dataset</a:t>
            </a:r>
          </a:p>
          <a:p>
            <a:pPr lvl="1"/>
            <a:r>
              <a:rPr lang="en-US" altLang="en-US" sz="1350" dirty="0"/>
              <a:t>Calculate the qualification probability for each candidate</a:t>
            </a:r>
          </a:p>
          <a:p>
            <a:endParaRPr lang="en-US" altLang="en-US" sz="1350" dirty="0"/>
          </a:p>
        </p:txBody>
      </p:sp>
      <p:grpSp>
        <p:nvGrpSpPr>
          <p:cNvPr id="44037" name="Group 4"/>
          <p:cNvGrpSpPr>
            <a:grpSpLocks/>
          </p:cNvGrpSpPr>
          <p:nvPr/>
        </p:nvGrpSpPr>
        <p:grpSpPr bwMode="auto">
          <a:xfrm>
            <a:off x="3270647" y="3087291"/>
            <a:ext cx="3507314" cy="2046146"/>
            <a:chOff x="2386013" y="992188"/>
            <a:chExt cx="6784518" cy="3934034"/>
          </a:xfrm>
        </p:grpSpPr>
        <p:sp>
          <p:nvSpPr>
            <p:cNvPr id="6" name="Oval 5"/>
            <p:cNvSpPr/>
            <p:nvPr/>
          </p:nvSpPr>
          <p:spPr>
            <a:xfrm>
              <a:off x="5391603" y="2743397"/>
              <a:ext cx="1084777" cy="1066750"/>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cxnSp>
          <p:nvCxnSpPr>
            <p:cNvPr id="7" name="Straight Connector 6"/>
            <p:cNvCxnSpPr/>
            <p:nvPr/>
          </p:nvCxnSpPr>
          <p:spPr>
            <a:xfrm flipV="1">
              <a:off x="3733346" y="2743397"/>
              <a:ext cx="686334" cy="2289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9680" y="2743397"/>
              <a:ext cx="838341" cy="3800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258022" y="2743397"/>
              <a:ext cx="1066352" cy="3800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24374" y="1905563"/>
              <a:ext cx="228010" cy="837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552383" y="1752190"/>
              <a:ext cx="762338" cy="153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19680" y="1827732"/>
              <a:ext cx="914345" cy="915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26" y="1827732"/>
              <a:ext cx="1218358" cy="778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047" name="TextBox 17"/>
            <p:cNvSpPr txBox="1">
              <a:spLocks noChangeArrowheads="1"/>
            </p:cNvSpPr>
            <p:nvPr/>
          </p:nvSpPr>
          <p:spPr bwMode="auto">
            <a:xfrm>
              <a:off x="4260850" y="2857500"/>
              <a:ext cx="626990"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A</a:t>
              </a:r>
            </a:p>
          </p:txBody>
        </p:sp>
        <p:sp>
          <p:nvSpPr>
            <p:cNvPr id="44048" name="TextBox 18"/>
            <p:cNvSpPr txBox="1">
              <a:spLocks noChangeArrowheads="1"/>
            </p:cNvSpPr>
            <p:nvPr/>
          </p:nvSpPr>
          <p:spPr bwMode="auto">
            <a:xfrm>
              <a:off x="5102225" y="3227389"/>
              <a:ext cx="605283"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B</a:t>
              </a:r>
            </a:p>
          </p:txBody>
        </p:sp>
        <p:sp>
          <p:nvSpPr>
            <p:cNvPr id="44049" name="TextBox 19"/>
            <p:cNvSpPr txBox="1">
              <a:spLocks noChangeArrowheads="1"/>
            </p:cNvSpPr>
            <p:nvPr/>
          </p:nvSpPr>
          <p:spPr bwMode="auto">
            <a:xfrm>
              <a:off x="6284914" y="2787650"/>
              <a:ext cx="605283"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C</a:t>
              </a:r>
            </a:p>
          </p:txBody>
        </p:sp>
        <p:sp>
          <p:nvSpPr>
            <p:cNvPr id="44050" name="TextBox 20"/>
            <p:cNvSpPr txBox="1">
              <a:spLocks noChangeArrowheads="1"/>
            </p:cNvSpPr>
            <p:nvPr/>
          </p:nvSpPr>
          <p:spPr bwMode="auto">
            <a:xfrm>
              <a:off x="5102225" y="1458913"/>
              <a:ext cx="626990"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D</a:t>
              </a:r>
            </a:p>
          </p:txBody>
        </p:sp>
        <p:sp>
          <p:nvSpPr>
            <p:cNvPr id="44051" name="TextBox 21"/>
            <p:cNvSpPr txBox="1">
              <a:spLocks noChangeArrowheads="1"/>
            </p:cNvSpPr>
            <p:nvPr/>
          </p:nvSpPr>
          <p:spPr bwMode="auto">
            <a:xfrm>
              <a:off x="6403976" y="1458913"/>
              <a:ext cx="583579"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E</a:t>
              </a:r>
            </a:p>
          </p:txBody>
        </p:sp>
        <p:sp>
          <p:nvSpPr>
            <p:cNvPr id="44052" name="TextBox 18"/>
            <p:cNvSpPr txBox="1">
              <a:spLocks noChangeArrowheads="1"/>
            </p:cNvSpPr>
            <p:nvPr/>
          </p:nvSpPr>
          <p:spPr bwMode="auto">
            <a:xfrm>
              <a:off x="5811837" y="3155950"/>
              <a:ext cx="543266" cy="6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500">
                  <a:solidFill>
                    <a:srgbClr val="FF0000"/>
                  </a:solidFill>
                </a:rPr>
                <a:t>q</a:t>
              </a:r>
            </a:p>
          </p:txBody>
        </p:sp>
        <p:cxnSp>
          <p:nvCxnSpPr>
            <p:cNvPr id="20" name="Straight Connector 19"/>
            <p:cNvCxnSpPr/>
            <p:nvPr/>
          </p:nvCxnSpPr>
          <p:spPr>
            <a:xfrm>
              <a:off x="5430757" y="3040988"/>
              <a:ext cx="504386" cy="235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944356" y="2786892"/>
              <a:ext cx="228011" cy="489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018935" y="1644599"/>
              <a:ext cx="1393397" cy="13963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56" name="TextBox 31"/>
            <p:cNvSpPr txBox="1">
              <a:spLocks noChangeArrowheads="1"/>
            </p:cNvSpPr>
            <p:nvPr/>
          </p:nvSpPr>
          <p:spPr bwMode="auto">
            <a:xfrm>
              <a:off x="2386013" y="992188"/>
              <a:ext cx="3371228" cy="48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050" dirty="0">
                  <a:solidFill>
                    <a:srgbClr val="0070C0"/>
                  </a:solidFill>
                </a:rPr>
                <a:t>earliest/latest times of arrival</a:t>
              </a:r>
            </a:p>
          </p:txBody>
        </p:sp>
        <p:sp>
          <p:nvSpPr>
            <p:cNvPr id="44057" name="TextBox 23"/>
            <p:cNvSpPr txBox="1">
              <a:spLocks noChangeArrowheads="1"/>
            </p:cNvSpPr>
            <p:nvPr/>
          </p:nvSpPr>
          <p:spPr bwMode="auto">
            <a:xfrm>
              <a:off x="6118226" y="992188"/>
              <a:ext cx="2797174" cy="204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050">
                  <a:solidFill>
                    <a:srgbClr val="0070C0"/>
                  </a:solidFill>
                </a:rPr>
                <a:t>possible path, but definitely not part of the</a:t>
              </a:r>
            </a:p>
            <a:p>
              <a:pPr eaLnBrk="1" hangingPunct="1">
                <a:spcBef>
                  <a:spcPct val="0"/>
                </a:spcBef>
                <a:buSzTx/>
                <a:buFontTx/>
                <a:buNone/>
              </a:pPr>
              <a:endParaRPr lang="en-US" altLang="en-US" sz="1050">
                <a:solidFill>
                  <a:srgbClr val="0070C0"/>
                </a:solidFill>
              </a:endParaRPr>
            </a:p>
            <a:p>
              <a:pPr eaLnBrk="1" hangingPunct="1">
                <a:spcBef>
                  <a:spcPct val="0"/>
                </a:spcBef>
                <a:buSzTx/>
                <a:buFontTx/>
                <a:buNone/>
              </a:pPr>
              <a:r>
                <a:rPr lang="en-US" altLang="en-US" sz="1050">
                  <a:solidFill>
                    <a:srgbClr val="0070C0"/>
                  </a:solidFill>
                </a:rPr>
                <a:t>     answer to the range    	query</a:t>
              </a:r>
            </a:p>
          </p:txBody>
        </p:sp>
        <p:sp>
          <p:nvSpPr>
            <p:cNvPr id="25" name="Oval 24"/>
            <p:cNvSpPr/>
            <p:nvPr/>
          </p:nvSpPr>
          <p:spPr>
            <a:xfrm>
              <a:off x="5147471" y="2514480"/>
              <a:ext cx="1593769" cy="1524582"/>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4059" name="TextBox 36"/>
            <p:cNvSpPr txBox="1">
              <a:spLocks noChangeArrowheads="1"/>
            </p:cNvSpPr>
            <p:nvPr/>
          </p:nvSpPr>
          <p:spPr bwMode="auto">
            <a:xfrm>
              <a:off x="5283199" y="4038599"/>
              <a:ext cx="3887332" cy="8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24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000">
                  <a:solidFill>
                    <a:srgbClr val="FF3300"/>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a:solidFill>
                    <a:srgbClr val="FF0066"/>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SzTx/>
                <a:buFontTx/>
                <a:buNone/>
              </a:pPr>
              <a:r>
                <a:rPr lang="en-US" altLang="en-US" sz="1200" i="1">
                  <a:solidFill>
                    <a:srgbClr val="FF0000"/>
                  </a:solidFill>
                </a:rPr>
                <a:t>expansion tree “bubbling”</a:t>
              </a:r>
            </a:p>
            <a:p>
              <a:pPr eaLnBrk="1" hangingPunct="1">
                <a:spcBef>
                  <a:spcPct val="0"/>
                </a:spcBef>
                <a:buSzTx/>
                <a:buFontTx/>
                <a:buNone/>
              </a:pPr>
              <a:r>
                <a:rPr lang="en-US" altLang="en-US" sz="1200" i="1">
                  <a:solidFill>
                    <a:srgbClr val="FF0000"/>
                  </a:solidFill>
                </a:rPr>
                <a:t>along road-network segments</a:t>
              </a:r>
            </a:p>
          </p:txBody>
        </p:sp>
      </p:grpSp>
      <p:cxnSp>
        <p:nvCxnSpPr>
          <p:cNvPr id="44038" name="Straight Arrow Connector 28"/>
          <p:cNvCxnSpPr>
            <a:cxnSpLocks noChangeShapeType="1"/>
          </p:cNvCxnSpPr>
          <p:nvPr/>
        </p:nvCxnSpPr>
        <p:spPr bwMode="auto">
          <a:xfrm flipH="1">
            <a:off x="5105400" y="3330179"/>
            <a:ext cx="180975" cy="19169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lstStyle/>
          <a:p>
            <a:fld id="{7DC1BBB0-96F0-4077-A278-0F3FB5C104D3}" type="slidenum">
              <a:rPr lang="en-US" smtClean="0"/>
              <a:pPr/>
              <a:t>76</a:t>
            </a:fld>
            <a:endParaRPr lang="en-US"/>
          </a:p>
        </p:txBody>
      </p:sp>
      <p:grpSp>
        <p:nvGrpSpPr>
          <p:cNvPr id="27" name="Gruppieren 26"/>
          <p:cNvGrpSpPr/>
          <p:nvPr/>
        </p:nvGrpSpPr>
        <p:grpSpPr>
          <a:xfrm>
            <a:off x="465018" y="544981"/>
            <a:ext cx="589879" cy="469445"/>
            <a:chOff x="4862562" y="392253"/>
            <a:chExt cx="1041586" cy="828929"/>
          </a:xfrm>
        </p:grpSpPr>
        <p:sp>
          <p:nvSpPr>
            <p:cNvPr id="28" name="Rechteck 27"/>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7686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descr="Large confetti"/>
          <p:cNvSpPr>
            <a:spLocks noGrp="1"/>
          </p:cNvSpPr>
          <p:nvPr>
            <p:ph type="title"/>
          </p:nvPr>
        </p:nvSpPr>
        <p:spPr/>
        <p:txBody>
          <a:bodyPr/>
          <a:lstStyle/>
          <a:p>
            <a:r>
              <a:rPr lang="en-US" altLang="en-US" dirty="0" smtClean="0"/>
              <a:t>Temporal-continuous query</a:t>
            </a:r>
          </a:p>
        </p:txBody>
      </p:sp>
      <p:sp>
        <p:nvSpPr>
          <p:cNvPr id="3" name="Content Placeholder 2"/>
          <p:cNvSpPr>
            <a:spLocks noGrp="1"/>
          </p:cNvSpPr>
          <p:nvPr>
            <p:ph idx="1"/>
          </p:nvPr>
        </p:nvSpPr>
        <p:spPr>
          <a:xfrm>
            <a:off x="1543050" y="914400"/>
            <a:ext cx="6229350" cy="3143250"/>
          </a:xfrm>
        </p:spPr>
        <p:txBody>
          <a:bodyPr>
            <a:normAutofit/>
          </a:bodyPr>
          <a:lstStyle/>
          <a:p>
            <a:pPr lvl="1">
              <a:defRPr/>
            </a:pPr>
            <a:r>
              <a:rPr lang="en-US" sz="1275" b="1" dirty="0" smtClean="0">
                <a:solidFill>
                  <a:srgbClr val="003399"/>
                </a:solidFill>
              </a:rPr>
              <a:t>Only </a:t>
            </a:r>
            <a:r>
              <a:rPr lang="en-US" sz="1275" b="1" dirty="0">
                <a:solidFill>
                  <a:srgbClr val="003399"/>
                </a:solidFill>
              </a:rPr>
              <a:t>calculate the QPs for a few critical time instants: the earliest arriving time and latest departure time at each vertex along the possible path</a:t>
            </a:r>
          </a:p>
          <a:p>
            <a:pPr lvl="1">
              <a:defRPr/>
            </a:pPr>
            <a:r>
              <a:rPr lang="en-US" sz="1275" b="1" dirty="0">
                <a:solidFill>
                  <a:srgbClr val="003399"/>
                </a:solidFill>
              </a:rPr>
              <a:t>Easy to prove that the actual QP is monotonic in-between consecutive critical time instants</a:t>
            </a:r>
          </a:p>
          <a:p>
            <a:pPr lvl="1">
              <a:defRPr/>
            </a:pPr>
            <a:r>
              <a:rPr lang="en-US" sz="1275" b="1" dirty="0">
                <a:solidFill>
                  <a:srgbClr val="003399"/>
                </a:solidFill>
              </a:rPr>
              <a:t>The QPs critical time instants define an </a:t>
            </a:r>
            <a:r>
              <a:rPr lang="en-US" sz="1275" b="1" i="1" dirty="0">
                <a:solidFill>
                  <a:srgbClr val="003399"/>
                </a:solidFill>
              </a:rPr>
              <a:t>envelop function </a:t>
            </a:r>
            <a:r>
              <a:rPr lang="en-US" sz="1275" b="1" dirty="0">
                <a:solidFill>
                  <a:srgbClr val="003399"/>
                </a:solidFill>
              </a:rPr>
              <a:t>for the actual QPs</a:t>
            </a:r>
          </a:p>
          <a:p>
            <a:pPr lvl="1">
              <a:defRPr/>
            </a:pPr>
            <a:endParaRPr lang="en-US" dirty="0" smtClean="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43758"/>
            <a:ext cx="3662686" cy="152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DC1BBB0-96F0-4077-A278-0F3FB5C104D3}" type="slidenum">
              <a:rPr lang="en-US" smtClean="0"/>
              <a:pPr/>
              <a:t>77</a:t>
            </a:fld>
            <a:endParaRPr lang="en-US"/>
          </a:p>
        </p:txBody>
      </p:sp>
      <p:grpSp>
        <p:nvGrpSpPr>
          <p:cNvPr id="6" name="Gruppieren 5"/>
          <p:cNvGrpSpPr/>
          <p:nvPr/>
        </p:nvGrpSpPr>
        <p:grpSpPr>
          <a:xfrm>
            <a:off x="465018" y="544981"/>
            <a:ext cx="589879" cy="469445"/>
            <a:chOff x="4862562" y="392253"/>
            <a:chExt cx="1041586" cy="828929"/>
          </a:xfrm>
        </p:grpSpPr>
        <p:sp>
          <p:nvSpPr>
            <p:cNvPr id="7" name="Rechteck 6"/>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3873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20538"/>
            <a:ext cx="7339012" cy="504056"/>
          </a:xfrm>
        </p:spPr>
        <p:txBody>
          <a:bodyPr/>
          <a:lstStyle/>
          <a:p>
            <a:r>
              <a:rPr lang="en-US" dirty="0" smtClean="0"/>
              <a:t>Uncertainty – the flip-side</a:t>
            </a:r>
            <a:endParaRPr lang="en-US" dirty="0"/>
          </a:p>
        </p:txBody>
      </p:sp>
      <p:sp>
        <p:nvSpPr>
          <p:cNvPr id="3" name="Content Placeholder 2"/>
          <p:cNvSpPr>
            <a:spLocks noGrp="1"/>
          </p:cNvSpPr>
          <p:nvPr>
            <p:ph idx="1"/>
          </p:nvPr>
        </p:nvSpPr>
        <p:spPr>
          <a:xfrm>
            <a:off x="899592" y="987574"/>
            <a:ext cx="7339012" cy="2304256"/>
          </a:xfrm>
        </p:spPr>
        <p:txBody>
          <a:bodyPr>
            <a:normAutofit lnSpcReduction="10000"/>
          </a:bodyPr>
          <a:lstStyle/>
          <a:p>
            <a:r>
              <a:rPr lang="en-US" dirty="0" smtClean="0"/>
              <a:t>Data reduction:</a:t>
            </a:r>
          </a:p>
          <a:p>
            <a:pPr lvl="1"/>
            <a:r>
              <a:rPr lang="en-US" dirty="0" smtClean="0">
                <a:solidFill>
                  <a:srgbClr val="FF0000"/>
                </a:solidFill>
              </a:rPr>
              <a:t>Why transmitting every single location point?</a:t>
            </a:r>
          </a:p>
          <a:p>
            <a:pPr lvl="2"/>
            <a:r>
              <a:rPr lang="en-US" dirty="0" smtClean="0">
                <a:solidFill>
                  <a:srgbClr val="FF0000"/>
                </a:solidFill>
              </a:rPr>
              <a:t>Bandwidth</a:t>
            </a:r>
          </a:p>
          <a:p>
            <a:pPr lvl="2"/>
            <a:r>
              <a:rPr lang="en-US" dirty="0" smtClean="0">
                <a:solidFill>
                  <a:srgbClr val="FF0000"/>
                </a:solidFill>
              </a:rPr>
              <a:t>Energy</a:t>
            </a:r>
          </a:p>
          <a:p>
            <a:endParaRPr lang="en-US" dirty="0" smtClean="0"/>
          </a:p>
          <a:p>
            <a:r>
              <a:rPr lang="en-US" dirty="0" smtClean="0"/>
              <a:t>Adapt spatial/map approaches</a:t>
            </a:r>
          </a:p>
          <a:p>
            <a:pPr marL="274356" lvl="1" indent="0">
              <a:buNone/>
            </a:pPr>
            <a:r>
              <a:rPr lang="en-US" dirty="0" smtClean="0">
                <a:sym typeface="Symbol" panose="05050102010706020507" pitchFamily="18" charset="2"/>
              </a:rPr>
              <a:t> Define acceptable error; Save on data-size</a:t>
            </a:r>
            <a:endParaRPr lang="en-US" dirty="0" smtClean="0"/>
          </a:p>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78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495" y="3109673"/>
            <a:ext cx="3458745" cy="18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799609"/>
            <a:ext cx="2718417" cy="2188785"/>
          </a:xfrm>
          <a:prstGeom prst="rect">
            <a:avLst/>
          </a:prstGeom>
        </p:spPr>
      </p:pic>
      <p:sp>
        <p:nvSpPr>
          <p:cNvPr id="7" name="TextBox 6"/>
          <p:cNvSpPr txBox="1"/>
          <p:nvPr/>
        </p:nvSpPr>
        <p:spPr>
          <a:xfrm>
            <a:off x="1115616" y="4876006"/>
            <a:ext cx="5917004" cy="246221"/>
          </a:xfrm>
          <a:prstGeom prst="rect">
            <a:avLst/>
          </a:prstGeom>
          <a:noFill/>
        </p:spPr>
        <p:txBody>
          <a:bodyPr wrap="none" rtlCol="0">
            <a:spAutoFit/>
          </a:bodyPr>
          <a:lstStyle/>
          <a:p>
            <a:r>
              <a:rPr lang="en-US" sz="1000" i="1" dirty="0" smtClean="0">
                <a:latin typeface="Times New Roman" panose="02020603050405020304" pitchFamily="18" charset="0"/>
                <a:cs typeface="Times New Roman" panose="02020603050405020304" pitchFamily="18" charset="0"/>
              </a:rPr>
              <a:t>John Hershberger, Jack </a:t>
            </a:r>
            <a:r>
              <a:rPr lang="en-US" sz="1000" i="1" dirty="0" err="1" smtClean="0">
                <a:latin typeface="Times New Roman" panose="02020603050405020304" pitchFamily="18" charset="0"/>
                <a:cs typeface="Times New Roman" panose="02020603050405020304" pitchFamily="18" charset="0"/>
              </a:rPr>
              <a:t>Snoeyink</a:t>
            </a:r>
            <a:r>
              <a:rPr lang="en-US" sz="1000" i="1" dirty="0" smtClean="0">
                <a:latin typeface="Times New Roman" panose="02020603050405020304" pitchFamily="18" charset="0"/>
                <a:cs typeface="Times New Roman" panose="02020603050405020304" pitchFamily="18" charset="0"/>
              </a:rPr>
              <a:t> “Speeding up Douglas-</a:t>
            </a:r>
            <a:r>
              <a:rPr lang="en-US" sz="1000" i="1" dirty="0" err="1" smtClean="0">
                <a:latin typeface="Times New Roman" panose="02020603050405020304" pitchFamily="18" charset="0"/>
                <a:cs typeface="Times New Roman" panose="02020603050405020304" pitchFamily="18" charset="0"/>
              </a:rPr>
              <a:t>Peucker</a:t>
            </a:r>
            <a:r>
              <a:rPr lang="en-US" sz="1000" i="1" dirty="0" smtClean="0">
                <a:latin typeface="Times New Roman" panose="02020603050405020304" pitchFamily="18" charset="0"/>
                <a:cs typeface="Times New Roman" panose="02020603050405020304" pitchFamily="18" charset="0"/>
              </a:rPr>
              <a:t> Line-simplification Algorithm”, SSHD 1997.</a:t>
            </a:r>
            <a:endParaRPr lang="en-US" sz="1000" i="1" dirty="0">
              <a:latin typeface="Times New Roman" panose="02020603050405020304" pitchFamily="18" charset="0"/>
              <a:cs typeface="Times New Roman" panose="02020603050405020304" pitchFamily="18" charset="0"/>
            </a:endParaRPr>
          </a:p>
        </p:txBody>
      </p:sp>
      <p:grpSp>
        <p:nvGrpSpPr>
          <p:cNvPr id="8" name="Gruppieren 7"/>
          <p:cNvGrpSpPr/>
          <p:nvPr/>
        </p:nvGrpSpPr>
        <p:grpSpPr>
          <a:xfrm>
            <a:off x="465018" y="544981"/>
            <a:ext cx="589879" cy="469445"/>
            <a:chOff x="4862562" y="392253"/>
            <a:chExt cx="1041586" cy="828929"/>
          </a:xfrm>
        </p:grpSpPr>
        <p:sp>
          <p:nvSpPr>
            <p:cNvPr id="9" name="Rechteck 8"/>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307132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97438"/>
            <a:ext cx="7339012" cy="530096"/>
          </a:xfrm>
        </p:spPr>
        <p:txBody>
          <a:bodyPr/>
          <a:lstStyle/>
          <a:p>
            <a:r>
              <a:rPr lang="en-US" dirty="0"/>
              <a:t>Uncertainty – the </a:t>
            </a:r>
            <a:r>
              <a:rPr lang="en-US" dirty="0" smtClean="0"/>
              <a:t>other-flip-side</a:t>
            </a:r>
            <a:endParaRPr lang="en-US" dirty="0"/>
          </a:p>
        </p:txBody>
      </p:sp>
      <p:sp>
        <p:nvSpPr>
          <p:cNvPr id="3" name="Content Placeholder 2"/>
          <p:cNvSpPr>
            <a:spLocks noGrp="1"/>
          </p:cNvSpPr>
          <p:nvPr>
            <p:ph idx="1"/>
          </p:nvPr>
        </p:nvSpPr>
        <p:spPr>
          <a:xfrm>
            <a:off x="1049412" y="771550"/>
            <a:ext cx="7339012" cy="1944216"/>
          </a:xfrm>
        </p:spPr>
        <p:txBody>
          <a:bodyPr>
            <a:normAutofit/>
          </a:bodyPr>
          <a:lstStyle/>
          <a:p>
            <a:r>
              <a:rPr lang="en-US" sz="1400" dirty="0" smtClean="0"/>
              <a:t>What are the important properties not to be distorted with reduction?</a:t>
            </a:r>
          </a:p>
          <a:p>
            <a:pPr lvl="1"/>
            <a:r>
              <a:rPr lang="en-US" sz="1400" dirty="0" smtClean="0">
                <a:solidFill>
                  <a:srgbClr val="FF0000"/>
                </a:solidFill>
              </a:rPr>
              <a:t>Topological properties (e.g., two non-intersecting regions should not intersect after reduction)</a:t>
            </a:r>
          </a:p>
          <a:p>
            <a:r>
              <a:rPr lang="en-US" sz="1400" dirty="0" smtClean="0"/>
              <a:t>What is the impact/role of time in the picture?</a:t>
            </a:r>
          </a:p>
          <a:p>
            <a:pPr lvl="1"/>
            <a:r>
              <a:rPr lang="en-US" sz="1400" dirty="0" smtClean="0">
                <a:solidFill>
                  <a:srgbClr val="FF0000"/>
                </a:solidFill>
              </a:rPr>
              <a:t>Is it not “Z” axis… cannot travel back in time.</a:t>
            </a:r>
          </a:p>
          <a:p>
            <a:pPr lvl="1"/>
            <a:r>
              <a:rPr lang="en-US" sz="1400" dirty="0" smtClean="0">
                <a:solidFill>
                  <a:srgbClr val="FF0000"/>
                </a:solidFill>
              </a:rPr>
              <a:t>How long should the sink data to be “un-fresh”</a:t>
            </a:r>
            <a:endParaRPr lang="en-US" sz="1400" dirty="0">
              <a:solidFill>
                <a:srgbClr val="FF0000"/>
              </a:solidFill>
            </a:endParaRPr>
          </a:p>
        </p:txBody>
      </p:sp>
      <p:sp>
        <p:nvSpPr>
          <p:cNvPr id="4" name="Slide Number Placeholder 3"/>
          <p:cNvSpPr>
            <a:spLocks noGrp="1"/>
          </p:cNvSpPr>
          <p:nvPr>
            <p:ph type="sldNum" sz="quarter" idx="12"/>
          </p:nvPr>
        </p:nvSpPr>
        <p:spPr/>
        <p:txBody>
          <a:bodyPr/>
          <a:lstStyle/>
          <a:p>
            <a:fld id="{7DC1BBB0-96F0-4077-A278-0F3FB5C104D3}" type="slidenum">
              <a:rPr lang="en-US" smtClean="0"/>
              <a:pPr/>
              <a:t>79</a:t>
            </a:fld>
            <a:endParaRPr lang="en-US"/>
          </a:p>
        </p:txBody>
      </p:sp>
      <p:cxnSp>
        <p:nvCxnSpPr>
          <p:cNvPr id="6" name="Straight Arrow Connector 5"/>
          <p:cNvCxnSpPr/>
          <p:nvPr/>
        </p:nvCxnSpPr>
        <p:spPr>
          <a:xfrm flipH="1">
            <a:off x="1763688" y="3939902"/>
            <a:ext cx="1368152" cy="82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939902"/>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31840" y="2715766"/>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47864" y="4371950"/>
            <a:ext cx="432048" cy="395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79912" y="4299942"/>
            <a:ext cx="576064" cy="720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47864" y="4299942"/>
            <a:ext cx="1008112" cy="46732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47864" y="3435846"/>
            <a:ext cx="0" cy="133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41047" y="2535746"/>
            <a:ext cx="7465" cy="1764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79912" y="2859782"/>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347864" y="2814594"/>
            <a:ext cx="432048" cy="580656"/>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79912" y="2535746"/>
            <a:ext cx="561135" cy="27884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347864" y="2535746"/>
            <a:ext cx="993183" cy="8595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707904" y="2814594"/>
            <a:ext cx="72008" cy="26121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9912" y="2715766"/>
            <a:ext cx="360040" cy="9882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uppieren 21"/>
          <p:cNvGrpSpPr/>
          <p:nvPr/>
        </p:nvGrpSpPr>
        <p:grpSpPr>
          <a:xfrm>
            <a:off x="465018" y="544981"/>
            <a:ext cx="589879" cy="469445"/>
            <a:chOff x="4862562" y="392253"/>
            <a:chExt cx="1041586" cy="828929"/>
          </a:xfrm>
        </p:grpSpPr>
        <p:sp>
          <p:nvSpPr>
            <p:cNvPr id="23" name="Rechteck 22"/>
            <p:cNvSpPr/>
            <p:nvPr/>
          </p:nvSpPr>
          <p:spPr>
            <a:xfrm>
              <a:off x="4864895" y="392253"/>
              <a:ext cx="1039253" cy="82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562" y="392253"/>
              <a:ext cx="1041586" cy="828929"/>
            </a:xfrm>
            <a:prstGeom prst="rect">
              <a:avLst/>
            </a:prstGeom>
          </p:spPr>
        </p:pic>
      </p:grpSp>
    </p:spTree>
    <p:extLst>
      <p:ext uri="{BB962C8B-B14F-4D97-AF65-F5344CB8AC3E}">
        <p14:creationId xmlns:p14="http://schemas.microsoft.com/office/powerpoint/2010/main" val="13476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a:t>
            </a:r>
            <a:r>
              <a:rPr lang="de-DE" dirty="0" err="1" smtClean="0"/>
              <a:t>Spatial</a:t>
            </a:r>
            <a:r>
              <a:rPr lang="de-DE" dirty="0" smtClean="0"/>
              <a:t> Data</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a:t>
            </a:fld>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0"/>
            <a:ext cx="8372491" cy="5143500"/>
          </a:xfrm>
          <a:prstGeom prst="rect">
            <a:avLst/>
          </a:prstGeom>
        </p:spPr>
      </p:pic>
    </p:spTree>
    <p:extLst>
      <p:ext uri="{BB962C8B-B14F-4D97-AF65-F5344CB8AC3E}">
        <p14:creationId xmlns:p14="http://schemas.microsoft.com/office/powerpoint/2010/main" val="1698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15616" y="3579862"/>
            <a:ext cx="6552728" cy="1049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rmAutofit/>
          </a:bodyPr>
          <a:lstStyle/>
          <a:p>
            <a:r>
              <a:rPr lang="de-DE" dirty="0" err="1" smtClean="0"/>
              <a:t>Introduction</a:t>
            </a:r>
            <a:endParaRPr lang="de-DE" dirty="0" smtClean="0"/>
          </a:p>
          <a:p>
            <a:endParaRPr lang="de-DE" dirty="0" smtClean="0"/>
          </a:p>
          <a:p>
            <a:r>
              <a:rPr lang="de-DE" dirty="0" smtClean="0"/>
              <a:t>         </a:t>
            </a:r>
            <a:r>
              <a:rPr lang="de-DE" dirty="0" err="1" smtClean="0"/>
              <a:t>Uncertain</a:t>
            </a:r>
            <a:r>
              <a:rPr lang="de-DE" dirty="0" smtClean="0"/>
              <a:t> </a:t>
            </a:r>
            <a:r>
              <a:rPr lang="de-DE" dirty="0" err="1" smtClean="0"/>
              <a:t>Spatial</a:t>
            </a:r>
            <a:r>
              <a:rPr lang="de-DE" dirty="0" smtClean="0"/>
              <a:t> Data</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 </a:t>
            </a:r>
            <a:br>
              <a:rPr lang="de-DE" dirty="0" smtClean="0"/>
            </a:br>
            <a:r>
              <a:rPr lang="de-DE" dirty="0" smtClean="0"/>
              <a:t>		(</a:t>
            </a:r>
            <a:r>
              <a:rPr lang="de-DE" dirty="0" err="1" smtClean="0"/>
              <a:t>Geometric</a:t>
            </a:r>
            <a:r>
              <a:rPr lang="de-DE" dirty="0" smtClean="0"/>
              <a:t>	 Approach)</a:t>
            </a:r>
          </a:p>
          <a:p>
            <a:endParaRPr lang="de-DE" dirty="0" smtClean="0"/>
          </a:p>
          <a:p>
            <a:r>
              <a:rPr lang="de-DE" dirty="0" smtClean="0"/>
              <a:t>         </a:t>
            </a:r>
            <a:r>
              <a:rPr lang="de-DE" dirty="0" err="1" smtClean="0"/>
              <a:t>Uncertain</a:t>
            </a:r>
            <a:r>
              <a:rPr lang="de-DE" dirty="0" smtClean="0"/>
              <a:t> </a:t>
            </a:r>
            <a:r>
              <a:rPr lang="de-DE" dirty="0" err="1" smtClean="0"/>
              <a:t>Spatio</a:t>
            </a:r>
            <a:r>
              <a:rPr lang="de-DE" dirty="0" smtClean="0"/>
              <a:t>-Temporal Data</a:t>
            </a:r>
            <a:br>
              <a:rPr lang="de-DE" dirty="0" smtClean="0"/>
            </a:br>
            <a:r>
              <a:rPr lang="de-DE" dirty="0" smtClean="0"/>
              <a:t>		(</a:t>
            </a:r>
            <a:r>
              <a:rPr lang="de-DE" dirty="0" err="1" smtClean="0"/>
              <a:t>Probabilistic</a:t>
            </a:r>
            <a:r>
              <a:rPr lang="de-DE" dirty="0" smtClean="0"/>
              <a:t> Approach)</a:t>
            </a:r>
          </a:p>
        </p:txBody>
      </p:sp>
      <p:sp>
        <p:nvSpPr>
          <p:cNvPr id="4" name="Foliennummernplatzhalter 3"/>
          <p:cNvSpPr>
            <a:spLocks noGrp="1"/>
          </p:cNvSpPr>
          <p:nvPr>
            <p:ph type="sldNum" sz="quarter" idx="12"/>
          </p:nvPr>
        </p:nvSpPr>
        <p:spPr/>
        <p:txBody>
          <a:bodyPr/>
          <a:lstStyle/>
          <a:p>
            <a:fld id="{7DC1BBB0-96F0-4077-A278-0F3FB5C104D3}" type="slidenum">
              <a:rPr lang="de-DE" smtClean="0"/>
              <a:pPr/>
              <a:t>80</a:t>
            </a:fld>
            <a:endParaRPr lang="de-DE"/>
          </a:p>
        </p:txBody>
      </p:sp>
      <p:pic>
        <p:nvPicPr>
          <p:cNvPr id="5" name="Grafik 4"/>
          <p:cNvPicPr>
            <a:picLocks noChangeAspect="1"/>
          </p:cNvPicPr>
          <p:nvPr/>
        </p:nvPicPr>
        <p:blipFill>
          <a:blip r:embed="rId2"/>
          <a:stretch>
            <a:fillRect/>
          </a:stretch>
        </p:blipFill>
        <p:spPr>
          <a:xfrm>
            <a:off x="1403648" y="1563638"/>
            <a:ext cx="1101623" cy="833156"/>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771550"/>
            <a:ext cx="648072" cy="648072"/>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685" y="2678925"/>
            <a:ext cx="1041586" cy="828929"/>
          </a:xfrm>
          <a:prstGeom prst="rect">
            <a:avLst/>
          </a:prstGeom>
        </p:spPr>
      </p:pic>
      <p:pic>
        <p:nvPicPr>
          <p:cNvPr id="15" name="Picture 6"/>
          <p:cNvPicPr>
            <a:picLocks noChangeAspect="1" noChangeArrowheads="1"/>
          </p:cNvPicPr>
          <p:nvPr/>
        </p:nvPicPr>
        <p:blipFill>
          <a:blip r:embed="rId5" cstate="print"/>
          <a:srcRect/>
          <a:stretch>
            <a:fillRect/>
          </a:stretch>
        </p:blipFill>
        <p:spPr bwMode="auto">
          <a:xfrm>
            <a:off x="1557167" y="3709186"/>
            <a:ext cx="932445" cy="786762"/>
          </a:xfrm>
          <a:prstGeom prst="rect">
            <a:avLst/>
          </a:prstGeom>
          <a:noFill/>
          <a:ln w="9525">
            <a:noFill/>
            <a:miter lim="800000"/>
            <a:headEnd/>
            <a:tailEnd/>
          </a:ln>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635646"/>
            <a:ext cx="648072" cy="648072"/>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571750"/>
            <a:ext cx="648072" cy="648072"/>
          </a:xfrm>
          <a:prstGeom prst="rect">
            <a:avLst/>
          </a:prstGeom>
        </p:spPr>
      </p:pic>
    </p:spTree>
    <p:extLst>
      <p:ext uri="{BB962C8B-B14F-4D97-AF65-F5344CB8AC3E}">
        <p14:creationId xmlns:p14="http://schemas.microsoft.com/office/powerpoint/2010/main" val="6236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 </a:t>
            </a:r>
            <a:r>
              <a:rPr lang="de-DE" dirty="0" err="1" smtClean="0"/>
              <a:t>far</a:t>
            </a:r>
            <a:r>
              <a:rPr lang="de-DE" dirty="0" smtClean="0"/>
              <a:t> …</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81</a:t>
            </a:fld>
            <a:endParaRPr lang="de-DE"/>
          </a:p>
        </p:txBody>
      </p:sp>
      <p:sp>
        <p:nvSpPr>
          <p:cNvPr id="6" name="Rechteck 5"/>
          <p:cNvSpPr/>
          <p:nvPr/>
        </p:nvSpPr>
        <p:spPr>
          <a:xfrm>
            <a:off x="1547664" y="1779662"/>
            <a:ext cx="2448272" cy="280831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dirty="0" err="1" smtClean="0">
                <a:solidFill>
                  <a:schemeClr val="tx2"/>
                </a:solidFill>
              </a:rPr>
              <a:t>Stochastic</a:t>
            </a:r>
            <a:r>
              <a:rPr lang="de-DE" sz="1600" b="1" dirty="0" smtClean="0">
                <a:solidFill>
                  <a:schemeClr val="tx2"/>
                </a:solidFill>
              </a:rPr>
              <a:t> </a:t>
            </a:r>
            <a:r>
              <a:rPr lang="de-DE" sz="1600" b="1" dirty="0" err="1" smtClean="0">
                <a:solidFill>
                  <a:schemeClr val="tx2"/>
                </a:solidFill>
              </a:rPr>
              <a:t>methods</a:t>
            </a:r>
            <a:r>
              <a:rPr lang="de-DE" sz="1600" b="1" dirty="0" smtClean="0">
                <a:solidFill>
                  <a:schemeClr val="tx2"/>
                </a:solidFill>
              </a:rPr>
              <a:t> </a:t>
            </a:r>
            <a:r>
              <a:rPr lang="de-DE" sz="1600" b="1" dirty="0" err="1" smtClean="0">
                <a:solidFill>
                  <a:schemeClr val="tx2"/>
                </a:solidFill>
              </a:rPr>
              <a:t>for</a:t>
            </a:r>
            <a:r>
              <a:rPr lang="de-DE" sz="1600" b="1" dirty="0" smtClean="0">
                <a:solidFill>
                  <a:schemeClr val="tx2"/>
                </a:solidFill>
              </a:rPr>
              <a:t> </a:t>
            </a:r>
            <a:r>
              <a:rPr lang="de-DE" sz="1600" b="1" dirty="0" err="1" smtClean="0">
                <a:solidFill>
                  <a:schemeClr val="tx2"/>
                </a:solidFill>
              </a:rPr>
              <a:t>uncertain</a:t>
            </a:r>
            <a:r>
              <a:rPr lang="de-DE" sz="1600" b="1" dirty="0" smtClean="0">
                <a:solidFill>
                  <a:schemeClr val="tx2"/>
                </a:solidFill>
              </a:rPr>
              <a:t> </a:t>
            </a:r>
            <a:r>
              <a:rPr lang="de-DE" sz="1600" b="1" dirty="0" err="1" smtClean="0">
                <a:solidFill>
                  <a:schemeClr val="tx2"/>
                </a:solidFill>
              </a:rPr>
              <a:t>spatial</a:t>
            </a:r>
            <a:r>
              <a:rPr lang="de-DE" sz="1600" b="1" dirty="0" smtClean="0">
                <a:solidFill>
                  <a:schemeClr val="tx2"/>
                </a:solidFill>
              </a:rPr>
              <a:t> </a:t>
            </a:r>
            <a:r>
              <a:rPr lang="de-DE" sz="1600" b="1" dirty="0" err="1" smtClean="0">
                <a:solidFill>
                  <a:schemeClr val="tx2"/>
                </a:solidFill>
              </a:rPr>
              <a:t>data</a:t>
            </a:r>
            <a:endParaRPr lang="de-DE" sz="1600" b="1" dirty="0" smtClean="0">
              <a:solidFill>
                <a:schemeClr val="tx2"/>
              </a:solidFill>
            </a:endParaRPr>
          </a:p>
          <a:p>
            <a:pPr algn="ctr"/>
            <a:endParaRPr lang="de-DE" sz="1600" dirty="0">
              <a:solidFill>
                <a:schemeClr val="tx2"/>
              </a:solidFill>
            </a:endParaRPr>
          </a:p>
          <a:p>
            <a:pPr algn="ctr"/>
            <a:endParaRPr lang="de-DE" sz="1600" dirty="0" smtClean="0">
              <a:solidFill>
                <a:schemeClr val="tx2"/>
              </a:solidFill>
            </a:endParaRPr>
          </a:p>
          <a:p>
            <a:pPr algn="ctr"/>
            <a:endParaRPr lang="de-DE" sz="1600" dirty="0">
              <a:solidFill>
                <a:schemeClr val="tx2"/>
              </a:solidFill>
            </a:endParaRPr>
          </a:p>
          <a:p>
            <a:pPr algn="ctr"/>
            <a:endParaRPr lang="de-DE" sz="1600" dirty="0" smtClean="0">
              <a:solidFill>
                <a:schemeClr val="tx2"/>
              </a:solidFill>
            </a:endParaRPr>
          </a:p>
          <a:p>
            <a:pPr algn="ctr"/>
            <a:endParaRPr lang="de-DE" sz="1600" dirty="0">
              <a:solidFill>
                <a:schemeClr val="tx2"/>
              </a:solidFill>
            </a:endParaRPr>
          </a:p>
          <a:p>
            <a:pPr marL="285750" indent="-285750">
              <a:buFontTx/>
              <a:buChar char="-"/>
            </a:pPr>
            <a:endParaRPr lang="de-DE" sz="1600" dirty="0" smtClean="0">
              <a:solidFill>
                <a:schemeClr val="tx2"/>
              </a:solidFill>
            </a:endParaRPr>
          </a:p>
          <a:p>
            <a:pPr>
              <a:lnSpc>
                <a:spcPct val="150000"/>
              </a:lnSpc>
            </a:pPr>
            <a:r>
              <a:rPr lang="de-DE" sz="1600" dirty="0">
                <a:solidFill>
                  <a:schemeClr val="tx2"/>
                </a:solidFill>
              </a:rPr>
              <a:t> </a:t>
            </a:r>
            <a:r>
              <a:rPr lang="de-DE" sz="1600" dirty="0" smtClean="0">
                <a:solidFill>
                  <a:schemeClr val="tx2"/>
                </a:solidFill>
              </a:rPr>
              <a:t>   </a:t>
            </a:r>
            <a:r>
              <a:rPr lang="de-DE" sz="1600" dirty="0" err="1" smtClean="0">
                <a:solidFill>
                  <a:schemeClr val="tx2"/>
                </a:solidFill>
              </a:rPr>
              <a:t>Probabilisitc</a:t>
            </a:r>
            <a:r>
              <a:rPr lang="de-DE" sz="1600" dirty="0" smtClean="0">
                <a:solidFill>
                  <a:schemeClr val="tx2"/>
                </a:solidFill>
              </a:rPr>
              <a:t> </a:t>
            </a:r>
            <a:r>
              <a:rPr lang="de-DE" sz="1600" dirty="0" err="1" smtClean="0">
                <a:solidFill>
                  <a:schemeClr val="tx2"/>
                </a:solidFill>
              </a:rPr>
              <a:t>results</a:t>
            </a:r>
            <a:endParaRPr lang="de-DE" sz="1600" dirty="0" smtClean="0">
              <a:solidFill>
                <a:schemeClr val="tx2"/>
              </a:solidFill>
            </a:endParaRPr>
          </a:p>
          <a:p>
            <a:pPr>
              <a:lnSpc>
                <a:spcPct val="150000"/>
              </a:lnSpc>
            </a:pPr>
            <a:r>
              <a:rPr lang="de-DE" sz="1600" dirty="0" smtClean="0">
                <a:solidFill>
                  <a:schemeClr val="tx2"/>
                </a:solidFill>
              </a:rPr>
              <a:t>    Time </a:t>
            </a:r>
            <a:r>
              <a:rPr lang="de-DE" sz="1600" dirty="0" err="1" smtClean="0">
                <a:solidFill>
                  <a:schemeClr val="tx2"/>
                </a:solidFill>
              </a:rPr>
              <a:t>dimension</a:t>
            </a:r>
            <a:endParaRPr lang="de-DE" sz="1600" dirty="0">
              <a:solidFill>
                <a:schemeClr val="tx2"/>
              </a:solidFill>
            </a:endParaRPr>
          </a:p>
        </p:txBody>
      </p:sp>
      <p:pic>
        <p:nvPicPr>
          <p:cNvPr id="7" name="Grafik 6"/>
          <p:cNvPicPr>
            <a:picLocks noChangeAspect="1"/>
          </p:cNvPicPr>
          <p:nvPr/>
        </p:nvPicPr>
        <p:blipFill>
          <a:blip r:embed="rId2"/>
          <a:stretch>
            <a:fillRect/>
          </a:stretch>
        </p:blipFill>
        <p:spPr>
          <a:xfrm>
            <a:off x="2247326" y="2639838"/>
            <a:ext cx="1100538" cy="832335"/>
          </a:xfrm>
          <a:prstGeom prst="rect">
            <a:avLst/>
          </a:prstGeom>
        </p:spPr>
      </p:pic>
      <p:sp>
        <p:nvSpPr>
          <p:cNvPr id="8" name="Rechteck 7"/>
          <p:cNvSpPr/>
          <p:nvPr/>
        </p:nvSpPr>
        <p:spPr>
          <a:xfrm>
            <a:off x="5827550" y="1783037"/>
            <a:ext cx="2448272" cy="28049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dirty="0" err="1" smtClean="0">
                <a:solidFill>
                  <a:schemeClr val="tx2"/>
                </a:solidFill>
              </a:rPr>
              <a:t>Geometric</a:t>
            </a:r>
            <a:r>
              <a:rPr lang="de-DE" sz="1600" b="1" dirty="0" smtClean="0">
                <a:solidFill>
                  <a:schemeClr val="tx2"/>
                </a:solidFill>
              </a:rPr>
              <a:t> </a:t>
            </a:r>
            <a:r>
              <a:rPr lang="de-DE" sz="1600" b="1" dirty="0" err="1" smtClean="0">
                <a:solidFill>
                  <a:schemeClr val="tx2"/>
                </a:solidFill>
              </a:rPr>
              <a:t>models</a:t>
            </a:r>
            <a:r>
              <a:rPr lang="de-DE" sz="1600" b="1" dirty="0" smtClean="0">
                <a:solidFill>
                  <a:schemeClr val="tx2"/>
                </a:solidFill>
              </a:rPr>
              <a:t> </a:t>
            </a:r>
            <a:r>
              <a:rPr lang="de-DE" sz="1600" b="1" dirty="0" err="1" smtClean="0">
                <a:solidFill>
                  <a:schemeClr val="tx2"/>
                </a:solidFill>
              </a:rPr>
              <a:t>for</a:t>
            </a:r>
            <a:r>
              <a:rPr lang="de-DE" sz="1600" b="1" dirty="0" smtClean="0">
                <a:solidFill>
                  <a:schemeClr val="tx2"/>
                </a:solidFill>
              </a:rPr>
              <a:t> </a:t>
            </a:r>
            <a:r>
              <a:rPr lang="de-DE" sz="1600" b="1" dirty="0" err="1" smtClean="0">
                <a:solidFill>
                  <a:schemeClr val="tx2"/>
                </a:solidFill>
              </a:rPr>
              <a:t>uncertain</a:t>
            </a:r>
            <a:r>
              <a:rPr lang="de-DE" sz="1600" b="1" dirty="0" smtClean="0">
                <a:solidFill>
                  <a:schemeClr val="tx2"/>
                </a:solidFill>
              </a:rPr>
              <a:t> </a:t>
            </a:r>
            <a:r>
              <a:rPr lang="de-DE" sz="1600" b="1" dirty="0" err="1" smtClean="0">
                <a:solidFill>
                  <a:schemeClr val="tx2"/>
                </a:solidFill>
              </a:rPr>
              <a:t>spatio</a:t>
            </a:r>
            <a:r>
              <a:rPr lang="de-DE" sz="1600" b="1" dirty="0" smtClean="0">
                <a:solidFill>
                  <a:schemeClr val="tx2"/>
                </a:solidFill>
              </a:rPr>
              <a:t>-temporal </a:t>
            </a:r>
            <a:r>
              <a:rPr lang="de-DE" sz="1600" b="1" dirty="0" err="1" smtClean="0">
                <a:solidFill>
                  <a:schemeClr val="tx2"/>
                </a:solidFill>
              </a:rPr>
              <a:t>data</a:t>
            </a:r>
            <a:endParaRPr lang="de-DE" sz="1600" b="1" dirty="0" smtClean="0">
              <a:solidFill>
                <a:schemeClr val="tx2"/>
              </a:solidFill>
            </a:endParaRPr>
          </a:p>
          <a:p>
            <a:pPr algn="ctr"/>
            <a:endParaRPr lang="de-DE" sz="1600" dirty="0">
              <a:solidFill>
                <a:schemeClr val="tx2"/>
              </a:solidFill>
            </a:endParaRPr>
          </a:p>
          <a:p>
            <a:pPr algn="ctr"/>
            <a:endParaRPr lang="de-DE" sz="1600" dirty="0" smtClean="0">
              <a:solidFill>
                <a:schemeClr val="tx2"/>
              </a:solidFill>
            </a:endParaRPr>
          </a:p>
          <a:p>
            <a:pPr algn="ctr"/>
            <a:endParaRPr lang="de-DE" sz="1600" dirty="0">
              <a:solidFill>
                <a:schemeClr val="tx2"/>
              </a:solidFill>
            </a:endParaRPr>
          </a:p>
          <a:p>
            <a:pPr algn="ctr"/>
            <a:endParaRPr lang="de-DE" sz="1600" dirty="0" smtClean="0">
              <a:solidFill>
                <a:schemeClr val="tx2"/>
              </a:solidFill>
            </a:endParaRPr>
          </a:p>
          <a:p>
            <a:endParaRPr lang="de-DE" sz="1600" dirty="0">
              <a:solidFill>
                <a:schemeClr val="tx2"/>
              </a:solidFill>
            </a:endParaRPr>
          </a:p>
          <a:p>
            <a:pPr>
              <a:lnSpc>
                <a:spcPct val="150000"/>
              </a:lnSpc>
            </a:pPr>
            <a:r>
              <a:rPr lang="de-DE" sz="1600" dirty="0" smtClean="0">
                <a:solidFill>
                  <a:schemeClr val="tx2"/>
                </a:solidFill>
              </a:rPr>
              <a:t>    </a:t>
            </a:r>
            <a:r>
              <a:rPr lang="de-DE" sz="1600" dirty="0" err="1" smtClean="0">
                <a:solidFill>
                  <a:schemeClr val="tx2"/>
                </a:solidFill>
              </a:rPr>
              <a:t>Probabilisitc</a:t>
            </a:r>
            <a:r>
              <a:rPr lang="de-DE" sz="1600" dirty="0" smtClean="0">
                <a:solidFill>
                  <a:schemeClr val="tx2"/>
                </a:solidFill>
              </a:rPr>
              <a:t> </a:t>
            </a:r>
            <a:r>
              <a:rPr lang="de-DE" sz="1600" dirty="0" err="1" smtClean="0">
                <a:solidFill>
                  <a:schemeClr val="tx2"/>
                </a:solidFill>
              </a:rPr>
              <a:t>results</a:t>
            </a:r>
            <a:endParaRPr lang="de-DE" sz="1600" dirty="0" smtClean="0">
              <a:solidFill>
                <a:schemeClr val="tx2"/>
              </a:solidFill>
            </a:endParaRPr>
          </a:p>
          <a:p>
            <a:pPr>
              <a:lnSpc>
                <a:spcPct val="150000"/>
              </a:lnSpc>
            </a:pPr>
            <a:r>
              <a:rPr lang="de-DE" sz="1600" dirty="0">
                <a:solidFill>
                  <a:schemeClr val="tx2"/>
                </a:solidFill>
              </a:rPr>
              <a:t> </a:t>
            </a:r>
            <a:r>
              <a:rPr lang="de-DE" sz="1600" dirty="0" smtClean="0">
                <a:solidFill>
                  <a:schemeClr val="tx2"/>
                </a:solidFill>
              </a:rPr>
              <a:t>   Time </a:t>
            </a:r>
            <a:r>
              <a:rPr lang="de-DE" sz="1600" dirty="0" err="1" smtClean="0">
                <a:solidFill>
                  <a:schemeClr val="tx2"/>
                </a:solidFill>
              </a:rPr>
              <a:t>dimension</a:t>
            </a:r>
            <a:endParaRPr lang="de-DE" sz="1600" dirty="0">
              <a:solidFill>
                <a:schemeClr val="tx2"/>
              </a:solidFill>
            </a:endParaRPr>
          </a:p>
          <a:p>
            <a:r>
              <a:rPr lang="de-DE" sz="1600" dirty="0"/>
              <a:t> </a:t>
            </a:r>
            <a:r>
              <a:rPr lang="de-DE" sz="1600" dirty="0" smtClean="0"/>
              <a:t>  </a:t>
            </a:r>
          </a:p>
        </p:txBody>
      </p:sp>
      <p:sp>
        <p:nvSpPr>
          <p:cNvPr id="12" name="Rechteck 11"/>
          <p:cNvSpPr/>
          <p:nvPr/>
        </p:nvSpPr>
        <p:spPr>
          <a:xfrm>
            <a:off x="6444208" y="2639838"/>
            <a:ext cx="1146085" cy="832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716016" y="2840037"/>
            <a:ext cx="542136" cy="461665"/>
          </a:xfrm>
          <a:prstGeom prst="rect">
            <a:avLst/>
          </a:prstGeom>
          <a:noFill/>
        </p:spPr>
        <p:txBody>
          <a:bodyPr wrap="none" rtlCol="0">
            <a:spAutoFit/>
          </a:bodyPr>
          <a:lstStyle/>
          <a:p>
            <a:r>
              <a:rPr lang="de-DE" sz="2400" b="1" dirty="0"/>
              <a:t>v</a:t>
            </a:r>
            <a:r>
              <a:rPr lang="de-DE" sz="2400" b="1" dirty="0" smtClean="0"/>
              <a:t>s.</a:t>
            </a:r>
            <a:endParaRPr lang="de-DE" sz="2400" b="1"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155926"/>
            <a:ext cx="360040" cy="360040"/>
          </a:xfrm>
          <a:prstGeom prst="rect">
            <a:avLst/>
          </a:prstGeom>
        </p:spPr>
      </p:pic>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795886"/>
            <a:ext cx="360040" cy="36004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786" y="4227934"/>
            <a:ext cx="259665" cy="255901"/>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3867894"/>
            <a:ext cx="259665" cy="255901"/>
          </a:xfrm>
          <a:prstGeom prst="rect">
            <a:avLst/>
          </a:prstGeom>
        </p:spPr>
      </p:pic>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973" y="2656404"/>
            <a:ext cx="1041586" cy="828929"/>
          </a:xfrm>
          <a:prstGeom prst="rect">
            <a:avLst/>
          </a:prstGeom>
        </p:spPr>
      </p:pic>
    </p:spTree>
    <p:extLst>
      <p:ext uri="{BB962C8B-B14F-4D97-AF65-F5344CB8AC3E}">
        <p14:creationId xmlns:p14="http://schemas.microsoft.com/office/powerpoint/2010/main" val="74270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Merge</a:t>
            </a:r>
            <a:r>
              <a:rPr lang="de-DE" dirty="0" smtClean="0"/>
              <a:t> </a:t>
            </a:r>
            <a:r>
              <a:rPr lang="de-DE" dirty="0" err="1" smtClean="0"/>
              <a:t>the</a:t>
            </a:r>
            <a:r>
              <a:rPr lang="de-DE" dirty="0" smtClean="0"/>
              <a:t> </a:t>
            </a:r>
            <a:r>
              <a:rPr lang="de-DE" dirty="0" err="1" smtClean="0"/>
              <a:t>approaches</a:t>
            </a:r>
            <a:endParaRPr lang="de-DE" dirty="0"/>
          </a:p>
        </p:txBody>
      </p:sp>
      <p:sp>
        <p:nvSpPr>
          <p:cNvPr id="3" name="Inhaltsplatzhalter 2"/>
          <p:cNvSpPr>
            <a:spLocks noGrp="1"/>
          </p:cNvSpPr>
          <p:nvPr>
            <p:ph idx="1"/>
          </p:nvPr>
        </p:nvSpPr>
        <p:spPr/>
        <p:txBody>
          <a:bodyPr>
            <a:normAutofit/>
          </a:bodyPr>
          <a:lstStyle/>
          <a:p>
            <a:endParaRPr lang="de-DE" dirty="0" smtClean="0"/>
          </a:p>
          <a:p>
            <a:r>
              <a:rPr lang="de-DE" dirty="0" err="1" smtClean="0"/>
              <a:t>Idea</a:t>
            </a:r>
            <a:endParaRPr lang="de-DE" dirty="0" smtClean="0"/>
          </a:p>
          <a:p>
            <a:pPr lvl="1"/>
            <a:r>
              <a:rPr lang="de-DE" dirty="0" err="1" smtClean="0"/>
              <a:t>Discretize</a:t>
            </a:r>
            <a:r>
              <a:rPr lang="de-DE" dirty="0" smtClean="0"/>
              <a:t> </a:t>
            </a:r>
            <a:r>
              <a:rPr lang="de-DE" dirty="0" err="1" smtClean="0"/>
              <a:t>the</a:t>
            </a:r>
            <a:r>
              <a:rPr lang="de-DE" dirty="0" smtClean="0"/>
              <a:t> time</a:t>
            </a:r>
          </a:p>
          <a:p>
            <a:pPr lvl="1"/>
            <a:r>
              <a:rPr lang="de-DE" dirty="0" err="1" smtClean="0"/>
              <a:t>For</a:t>
            </a:r>
            <a:r>
              <a:rPr lang="de-DE" dirty="0" smtClean="0"/>
              <a:t> </a:t>
            </a:r>
            <a:r>
              <a:rPr lang="de-DE" dirty="0" err="1" smtClean="0"/>
              <a:t>each</a:t>
            </a:r>
            <a:r>
              <a:rPr lang="de-DE" dirty="0" smtClean="0"/>
              <a:t> time a </a:t>
            </a:r>
            <a:r>
              <a:rPr lang="de-DE" dirty="0" err="1" smtClean="0"/>
              <a:t>pdf</a:t>
            </a:r>
            <a:r>
              <a:rPr lang="de-DE" dirty="0" smtClean="0"/>
              <a:t> (</a:t>
            </a:r>
            <a:r>
              <a:rPr lang="de-DE" dirty="0" err="1" smtClean="0"/>
              <a:t>pmf</a:t>
            </a:r>
            <a:r>
              <a:rPr lang="de-DE" dirty="0" smtClean="0"/>
              <a:t>) </a:t>
            </a:r>
            <a:r>
              <a:rPr lang="de-DE" dirty="0" err="1" smtClean="0"/>
              <a:t>over</a:t>
            </a:r>
            <a:r>
              <a:rPr lang="de-DE" dirty="0"/>
              <a:t> </a:t>
            </a:r>
            <a:r>
              <a:rPr lang="de-DE" dirty="0" err="1" smtClean="0"/>
              <a:t>the</a:t>
            </a:r>
            <a:r>
              <a:rPr lang="de-DE" dirty="0" smtClean="0"/>
              <a:t> </a:t>
            </a:r>
            <a:r>
              <a:rPr lang="de-DE" dirty="0" err="1" smtClean="0"/>
              <a:t>possible</a:t>
            </a:r>
            <a:r>
              <a:rPr lang="de-DE" dirty="0" smtClean="0"/>
              <a:t> </a:t>
            </a:r>
            <a:r>
              <a:rPr lang="de-DE" dirty="0" err="1" smtClean="0"/>
              <a:t>position</a:t>
            </a:r>
            <a:r>
              <a:rPr lang="de-DE" dirty="0" smtClean="0"/>
              <a:t> </a:t>
            </a:r>
            <a:r>
              <a:rPr lang="de-DE" dirty="0" err="1" smtClean="0"/>
              <a:t>is</a:t>
            </a:r>
            <a:r>
              <a:rPr lang="de-DE" dirty="0" smtClean="0"/>
              <a:t> </a:t>
            </a:r>
            <a:r>
              <a:rPr lang="de-DE" dirty="0" err="1" smtClean="0"/>
              <a:t>given</a:t>
            </a:r>
            <a:endParaRPr lang="de-DE" dirty="0" smtClean="0"/>
          </a:p>
          <a:p>
            <a:r>
              <a:rPr lang="de-DE" dirty="0" err="1" smtClean="0"/>
              <a:t>Examples</a:t>
            </a:r>
            <a:endParaRPr lang="de-DE" dirty="0" smtClean="0"/>
          </a:p>
          <a:p>
            <a:pPr lvl="1"/>
            <a:r>
              <a:rPr lang="de-DE" dirty="0" err="1" smtClean="0"/>
              <a:t>Nearest</a:t>
            </a:r>
            <a:r>
              <a:rPr lang="de-DE" dirty="0" smtClean="0"/>
              <a:t> </a:t>
            </a:r>
            <a:r>
              <a:rPr lang="de-DE" dirty="0" err="1" smtClean="0"/>
              <a:t>Neighbour</a:t>
            </a:r>
            <a:r>
              <a:rPr lang="de-DE" dirty="0" smtClean="0"/>
              <a:t> </a:t>
            </a:r>
            <a:r>
              <a:rPr lang="de-DE" dirty="0" err="1" smtClean="0"/>
              <a:t>Queries</a:t>
            </a:r>
            <a:r>
              <a:rPr lang="de-DE" dirty="0" smtClean="0"/>
              <a:t> on </a:t>
            </a:r>
            <a:r>
              <a:rPr lang="de-DE" dirty="0" err="1" smtClean="0"/>
              <a:t>uncertain</a:t>
            </a:r>
            <a:r>
              <a:rPr lang="de-DE" dirty="0" smtClean="0"/>
              <a:t> </a:t>
            </a:r>
            <a:r>
              <a:rPr lang="de-DE" dirty="0" err="1" smtClean="0"/>
              <a:t>moving</a:t>
            </a:r>
            <a:r>
              <a:rPr lang="de-DE" dirty="0" smtClean="0"/>
              <a:t> </a:t>
            </a:r>
            <a:r>
              <a:rPr lang="de-DE" dirty="0" err="1" smtClean="0"/>
              <a:t>objects</a:t>
            </a:r>
            <a:endParaRPr lang="de-DE" sz="1400" dirty="0"/>
          </a:p>
          <a:p>
            <a:pPr lvl="1"/>
            <a:r>
              <a:rPr lang="de-DE" dirty="0" err="1"/>
              <a:t>Similarity</a:t>
            </a:r>
            <a:r>
              <a:rPr lang="de-DE" dirty="0"/>
              <a:t> Search on </a:t>
            </a:r>
            <a:r>
              <a:rPr lang="de-DE" dirty="0" err="1"/>
              <a:t>uncertain</a:t>
            </a:r>
            <a:r>
              <a:rPr lang="de-DE" dirty="0"/>
              <a:t> time </a:t>
            </a:r>
            <a:r>
              <a:rPr lang="de-DE" dirty="0" err="1" smtClean="0"/>
              <a:t>series</a:t>
            </a:r>
            <a:endParaRPr lang="de-DE" sz="2300" dirty="0" smtClean="0"/>
          </a:p>
          <a:p>
            <a:r>
              <a:rPr lang="de-DE" sz="2300" dirty="0" smtClean="0"/>
              <a:t>Problem: </a:t>
            </a:r>
            <a:r>
              <a:rPr lang="de-DE" sz="2300" b="1" dirty="0" err="1" smtClean="0"/>
              <a:t>Independency</a:t>
            </a:r>
            <a:r>
              <a:rPr lang="de-DE" sz="2300" dirty="0" smtClean="0"/>
              <a:t> </a:t>
            </a:r>
            <a:r>
              <a:rPr lang="de-DE" sz="2300" dirty="0" err="1" smtClean="0"/>
              <a:t>assumption</a:t>
            </a:r>
            <a:r>
              <a:rPr lang="de-DE" sz="2300" dirty="0" smtClean="0"/>
              <a:t> </a:t>
            </a:r>
            <a:r>
              <a:rPr lang="de-DE" sz="2300" dirty="0" err="1" smtClean="0"/>
              <a:t>prohibits</a:t>
            </a:r>
            <a:r>
              <a:rPr lang="de-DE" sz="2300" dirty="0" smtClean="0"/>
              <a:t> </a:t>
            </a:r>
            <a:r>
              <a:rPr lang="de-DE" sz="2300" b="1" dirty="0" smtClean="0"/>
              <a:t>time-</a:t>
            </a:r>
            <a:r>
              <a:rPr lang="de-DE" sz="2300" b="1" dirty="0" err="1" smtClean="0"/>
              <a:t>parametrized</a:t>
            </a:r>
            <a:r>
              <a:rPr lang="de-DE" sz="2300" dirty="0" smtClean="0"/>
              <a:t> </a:t>
            </a:r>
            <a:r>
              <a:rPr lang="de-DE" sz="2300" dirty="0" err="1" smtClean="0"/>
              <a:t>queries</a:t>
            </a:r>
            <a:endParaRPr lang="de-DE" sz="2300" dirty="0" smtClean="0"/>
          </a:p>
        </p:txBody>
      </p:sp>
      <p:sp>
        <p:nvSpPr>
          <p:cNvPr id="4" name="Foliennummernplatzhalter 3"/>
          <p:cNvSpPr>
            <a:spLocks noGrp="1"/>
          </p:cNvSpPr>
          <p:nvPr>
            <p:ph type="sldNum" sz="quarter" idx="12"/>
          </p:nvPr>
        </p:nvSpPr>
        <p:spPr/>
        <p:txBody>
          <a:bodyPr/>
          <a:lstStyle/>
          <a:p>
            <a:fld id="{7DC1BBB0-96F0-4077-A278-0F3FB5C104D3}" type="slidenum">
              <a:rPr lang="de-DE" smtClean="0"/>
              <a:pPr/>
              <a:t>82</a:t>
            </a:fld>
            <a:endParaRPr lang="de-DE"/>
          </a:p>
        </p:txBody>
      </p:sp>
      <p:pic>
        <p:nvPicPr>
          <p:cNvPr id="5" name="Grafik 4"/>
          <p:cNvPicPr>
            <a:picLocks noChangeAspect="1"/>
          </p:cNvPicPr>
          <p:nvPr/>
        </p:nvPicPr>
        <p:blipFill>
          <a:blip r:embed="rId2"/>
          <a:stretch>
            <a:fillRect/>
          </a:stretch>
        </p:blipFill>
        <p:spPr>
          <a:xfrm>
            <a:off x="5467269" y="627534"/>
            <a:ext cx="1332955" cy="1008112"/>
          </a:xfrm>
          <a:prstGeom prst="rect">
            <a:avLst/>
          </a:prstGeom>
        </p:spPr>
      </p:pic>
      <p:sp>
        <p:nvSpPr>
          <p:cNvPr id="6" name="Rechteck 5"/>
          <p:cNvSpPr/>
          <p:nvPr/>
        </p:nvSpPr>
        <p:spPr>
          <a:xfrm>
            <a:off x="966789" y="4333041"/>
            <a:ext cx="7339012" cy="830997"/>
          </a:xfrm>
          <a:prstGeom prst="rect">
            <a:avLst/>
          </a:prstGeom>
        </p:spPr>
        <p:txBody>
          <a:bodyPr wrap="square">
            <a:spAutoFit/>
          </a:bodyPr>
          <a:lstStyle/>
          <a:p>
            <a:pPr marL="185191" lvl="1">
              <a:spcBef>
                <a:spcPts val="1050"/>
              </a:spcBef>
            </a:pPr>
            <a:r>
              <a:rPr lang="de-DE" sz="1200" i="1" dirty="0" smtClean="0">
                <a:solidFill>
                  <a:schemeClr val="accent5">
                    <a:lumMod val="75000"/>
                  </a:schemeClr>
                </a:solidFill>
              </a:rPr>
              <a:t>R</a:t>
            </a:r>
            <a:r>
              <a:rPr lang="de-DE" sz="1200" i="1" dirty="0">
                <a:solidFill>
                  <a:schemeClr val="accent5">
                    <a:lumMod val="75000"/>
                  </a:schemeClr>
                </a:solidFill>
              </a:rPr>
              <a:t>. Cheng, D. </a:t>
            </a:r>
            <a:r>
              <a:rPr lang="de-DE" sz="1200" i="1" dirty="0" err="1">
                <a:solidFill>
                  <a:schemeClr val="accent5">
                    <a:lumMod val="75000"/>
                  </a:schemeClr>
                </a:solidFill>
              </a:rPr>
              <a:t>Kalashnikov</a:t>
            </a:r>
            <a:r>
              <a:rPr lang="de-DE" sz="1200" i="1" dirty="0">
                <a:solidFill>
                  <a:schemeClr val="accent5">
                    <a:lumMod val="75000"/>
                  </a:schemeClr>
                </a:solidFill>
              </a:rPr>
              <a:t>, </a:t>
            </a:r>
            <a:r>
              <a:rPr lang="de-DE" sz="1200" i="1" dirty="0" err="1">
                <a:solidFill>
                  <a:schemeClr val="accent5">
                    <a:lumMod val="75000"/>
                  </a:schemeClr>
                </a:solidFill>
              </a:rPr>
              <a:t>and</a:t>
            </a:r>
            <a:r>
              <a:rPr lang="de-DE" sz="1200" i="1" dirty="0">
                <a:solidFill>
                  <a:schemeClr val="accent5">
                    <a:lumMod val="75000"/>
                  </a:schemeClr>
                </a:solidFill>
              </a:rPr>
              <a:t> S. </a:t>
            </a:r>
            <a:r>
              <a:rPr lang="de-DE" sz="1200" i="1" dirty="0" err="1">
                <a:solidFill>
                  <a:schemeClr val="accent5">
                    <a:lumMod val="75000"/>
                  </a:schemeClr>
                </a:solidFill>
              </a:rPr>
              <a:t>Prabhakar</a:t>
            </a:r>
            <a:r>
              <a:rPr lang="de-DE" sz="1200" i="1" dirty="0">
                <a:solidFill>
                  <a:schemeClr val="accent5">
                    <a:lumMod val="75000"/>
                  </a:schemeClr>
                </a:solidFill>
              </a:rPr>
              <a:t>, “</a:t>
            </a:r>
            <a:r>
              <a:rPr lang="de-DE" sz="1200" i="1" dirty="0" err="1">
                <a:solidFill>
                  <a:schemeClr val="accent5">
                    <a:lumMod val="75000"/>
                  </a:schemeClr>
                </a:solidFill>
              </a:rPr>
              <a:t>Querying</a:t>
            </a:r>
            <a:r>
              <a:rPr lang="de-DE" sz="1200" i="1" dirty="0">
                <a:solidFill>
                  <a:schemeClr val="accent5">
                    <a:lumMod val="75000"/>
                  </a:schemeClr>
                </a:solidFill>
              </a:rPr>
              <a:t> </a:t>
            </a:r>
            <a:r>
              <a:rPr lang="de-DE" sz="1200" i="1" dirty="0" err="1">
                <a:solidFill>
                  <a:schemeClr val="accent5">
                    <a:lumMod val="75000"/>
                  </a:schemeClr>
                </a:solidFill>
              </a:rPr>
              <a:t>imprecise</a:t>
            </a:r>
            <a:r>
              <a:rPr lang="de-DE" sz="1200" i="1" dirty="0">
                <a:solidFill>
                  <a:schemeClr val="accent5">
                    <a:lumMod val="75000"/>
                  </a:schemeClr>
                </a:solidFill>
              </a:rPr>
              <a:t> </a:t>
            </a:r>
            <a:r>
              <a:rPr lang="de-DE" sz="1200" i="1" dirty="0" err="1">
                <a:solidFill>
                  <a:schemeClr val="accent5">
                    <a:lumMod val="75000"/>
                  </a:schemeClr>
                </a:solidFill>
              </a:rPr>
              <a:t>data</a:t>
            </a:r>
            <a:r>
              <a:rPr lang="de-DE" sz="1200" i="1" dirty="0">
                <a:solidFill>
                  <a:schemeClr val="accent5">
                    <a:lumMod val="75000"/>
                  </a:schemeClr>
                </a:solidFill>
              </a:rPr>
              <a:t> in </a:t>
            </a:r>
            <a:r>
              <a:rPr lang="en-US" sz="1200" i="1" dirty="0">
                <a:solidFill>
                  <a:schemeClr val="accent5">
                    <a:lumMod val="75000"/>
                  </a:schemeClr>
                </a:solidFill>
              </a:rPr>
              <a:t>moving object environments,” in IEEE TKDE, vol. 16, no. 9, 2004, pp. </a:t>
            </a:r>
            <a:r>
              <a:rPr lang="de-DE" sz="1200" i="1" dirty="0">
                <a:solidFill>
                  <a:schemeClr val="accent5">
                    <a:lumMod val="75000"/>
                  </a:schemeClr>
                </a:solidFill>
              </a:rPr>
              <a:t>1112–1127</a:t>
            </a:r>
            <a:r>
              <a:rPr lang="de-DE" sz="1200" i="1" dirty="0" smtClean="0">
                <a:solidFill>
                  <a:schemeClr val="accent5">
                    <a:lumMod val="75000"/>
                  </a:schemeClr>
                </a:solidFill>
              </a:rPr>
              <a:t>.</a:t>
            </a:r>
            <a:br>
              <a:rPr lang="de-DE" sz="1200" i="1" dirty="0" smtClean="0">
                <a:solidFill>
                  <a:schemeClr val="accent5">
                    <a:lumMod val="75000"/>
                  </a:schemeClr>
                </a:solidFill>
              </a:rPr>
            </a:br>
            <a:r>
              <a:rPr lang="de-DE" sz="1200" i="1" dirty="0" smtClean="0">
                <a:solidFill>
                  <a:schemeClr val="accent5">
                    <a:lumMod val="75000"/>
                  </a:schemeClr>
                </a:solidFill>
              </a:rPr>
              <a:t>Johannes </a:t>
            </a:r>
            <a:r>
              <a:rPr lang="de-DE" sz="1200" i="1" dirty="0" err="1">
                <a:solidFill>
                  <a:schemeClr val="accent5">
                    <a:lumMod val="75000"/>
                  </a:schemeClr>
                </a:solidFill>
              </a:rPr>
              <a:t>Aßfalg</a:t>
            </a:r>
            <a:r>
              <a:rPr lang="de-DE" sz="1200" i="1" dirty="0">
                <a:solidFill>
                  <a:schemeClr val="accent5">
                    <a:lumMod val="75000"/>
                  </a:schemeClr>
                </a:solidFill>
              </a:rPr>
              <a:t>, Hans-Peter Kriegel, Peer Kröger, Matthias Renz: „</a:t>
            </a:r>
            <a:r>
              <a:rPr lang="de-DE" sz="1200" i="1" dirty="0" err="1">
                <a:solidFill>
                  <a:schemeClr val="accent5">
                    <a:lumMod val="75000"/>
                  </a:schemeClr>
                </a:solidFill>
              </a:rPr>
              <a:t>Probabilistic</a:t>
            </a:r>
            <a:r>
              <a:rPr lang="de-DE" sz="1200" i="1" dirty="0">
                <a:solidFill>
                  <a:schemeClr val="accent5">
                    <a:lumMod val="75000"/>
                  </a:schemeClr>
                </a:solidFill>
              </a:rPr>
              <a:t> </a:t>
            </a:r>
            <a:r>
              <a:rPr lang="de-DE" sz="1200" i="1" dirty="0" err="1">
                <a:solidFill>
                  <a:schemeClr val="accent5">
                    <a:lumMod val="75000"/>
                  </a:schemeClr>
                </a:solidFill>
              </a:rPr>
              <a:t>Similarity</a:t>
            </a:r>
            <a:r>
              <a:rPr lang="de-DE" sz="1200" i="1" dirty="0">
                <a:solidFill>
                  <a:schemeClr val="accent5">
                    <a:lumMod val="75000"/>
                  </a:schemeClr>
                </a:solidFill>
              </a:rPr>
              <a:t> Search </a:t>
            </a:r>
            <a:r>
              <a:rPr lang="de-DE" sz="1200" i="1" dirty="0" err="1">
                <a:solidFill>
                  <a:schemeClr val="accent5">
                    <a:lumMod val="75000"/>
                  </a:schemeClr>
                </a:solidFill>
              </a:rPr>
              <a:t>for</a:t>
            </a:r>
            <a:r>
              <a:rPr lang="de-DE" sz="1200" i="1" dirty="0">
                <a:solidFill>
                  <a:schemeClr val="accent5">
                    <a:lumMod val="75000"/>
                  </a:schemeClr>
                </a:solidFill>
              </a:rPr>
              <a:t> </a:t>
            </a:r>
            <a:r>
              <a:rPr lang="de-DE" sz="1200" i="1" dirty="0" err="1">
                <a:solidFill>
                  <a:schemeClr val="accent5">
                    <a:lumMod val="75000"/>
                  </a:schemeClr>
                </a:solidFill>
              </a:rPr>
              <a:t>Uncertain</a:t>
            </a:r>
            <a:r>
              <a:rPr lang="de-DE" sz="1200" i="1" dirty="0">
                <a:solidFill>
                  <a:schemeClr val="accent5">
                    <a:lumMod val="75000"/>
                  </a:schemeClr>
                </a:solidFill>
              </a:rPr>
              <a:t> Time Series“ SSDBM 2009: 435-443</a:t>
            </a: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959" y="501101"/>
            <a:ext cx="1041586" cy="828929"/>
          </a:xfrm>
          <a:prstGeom prst="rect">
            <a:avLst/>
          </a:prstGeom>
        </p:spPr>
      </p:pic>
    </p:spTree>
    <p:extLst>
      <p:ext uri="{BB962C8B-B14F-4D97-AF65-F5344CB8AC3E}">
        <p14:creationId xmlns:p14="http://schemas.microsoft.com/office/powerpoint/2010/main" val="256168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83</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3" name="Rechteck 1042"/>
          <p:cNvSpPr/>
          <p:nvPr/>
        </p:nvSpPr>
        <p:spPr>
          <a:xfrm>
            <a:off x="1475657" y="4515966"/>
            <a:ext cx="5386494" cy="46367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sp>
        <p:nvSpPr>
          <p:cNvPr id="3" name="Textfeld 2"/>
          <p:cNvSpPr txBox="1"/>
          <p:nvPr/>
        </p:nvSpPr>
        <p:spPr>
          <a:xfrm>
            <a:off x="4864895" y="2760454"/>
            <a:ext cx="3843933" cy="923330"/>
          </a:xfrm>
          <a:prstGeom prst="rect">
            <a:avLst/>
          </a:prstGeom>
          <a:noFill/>
        </p:spPr>
        <p:txBody>
          <a:bodyPr wrap="square" rtlCol="0">
            <a:spAutoFit/>
          </a:bodyPr>
          <a:lstStyle/>
          <a:p>
            <a:r>
              <a:rPr lang="en-US" sz="1800" dirty="0" smtClean="0"/>
              <a:t>What is the probability that the car is in some area at least once during some time?</a:t>
            </a:r>
            <a:endParaRPr lang="de-DE" sz="1800" dirty="0"/>
          </a:p>
        </p:txBody>
      </p:sp>
      <p:cxnSp>
        <p:nvCxnSpPr>
          <p:cNvPr id="6" name="Gerader Verbinder 5"/>
          <p:cNvCxnSpPr/>
          <p:nvPr/>
        </p:nvCxnSpPr>
        <p:spPr>
          <a:xfrm>
            <a:off x="3221272" y="1743578"/>
            <a:ext cx="0" cy="2556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4378461" y="1743578"/>
            <a:ext cx="0" cy="2556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a:off x="1403648" y="2285512"/>
            <a:ext cx="297481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H="1">
            <a:off x="1403649" y="1743578"/>
            <a:ext cx="297481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0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p:cNvSpPr/>
          <p:nvPr/>
        </p:nvSpPr>
        <p:spPr>
          <a:xfrm>
            <a:off x="1475657" y="4515966"/>
            <a:ext cx="5386494" cy="46367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84</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cxnSp>
        <p:nvCxnSpPr>
          <p:cNvPr id="43" name="Gerade Verbindung mit Pfeil 42"/>
          <p:cNvCxnSpPr/>
          <p:nvPr/>
        </p:nvCxnSpPr>
        <p:spPr>
          <a:xfrm flipV="1">
            <a:off x="1536192" y="1219282"/>
            <a:ext cx="2745658" cy="297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V="1">
            <a:off x="1536192" y="1300589"/>
            <a:ext cx="5421690" cy="289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4204572" y="892913"/>
            <a:ext cx="546945" cy="369332"/>
          </a:xfrm>
          <a:prstGeom prst="rect">
            <a:avLst/>
          </a:prstGeom>
          <a:noFill/>
        </p:spPr>
        <p:txBody>
          <a:bodyPr wrap="none" rtlCol="0">
            <a:spAutoFit/>
          </a:bodyPr>
          <a:lstStyle/>
          <a:p>
            <a:r>
              <a:rPr lang="de-DE" sz="1800" dirty="0" err="1" smtClean="0"/>
              <a:t>v</a:t>
            </a:r>
            <a:r>
              <a:rPr lang="de-DE" sz="1800" baseline="-25000" dirty="0" err="1" smtClean="0"/>
              <a:t>min</a:t>
            </a:r>
            <a:endParaRPr lang="de-DE" sz="1800" baseline="-25000" dirty="0"/>
          </a:p>
        </p:txBody>
      </p:sp>
      <p:sp>
        <p:nvSpPr>
          <p:cNvPr id="46" name="Textfeld 45"/>
          <p:cNvSpPr txBox="1"/>
          <p:nvPr/>
        </p:nvSpPr>
        <p:spPr>
          <a:xfrm>
            <a:off x="6862151" y="986494"/>
            <a:ext cx="580608" cy="369332"/>
          </a:xfrm>
          <a:prstGeom prst="rect">
            <a:avLst/>
          </a:prstGeom>
          <a:noFill/>
        </p:spPr>
        <p:txBody>
          <a:bodyPr wrap="none" rtlCol="0">
            <a:spAutoFit/>
          </a:bodyPr>
          <a:lstStyle/>
          <a:p>
            <a:r>
              <a:rPr lang="de-DE" sz="1800" dirty="0" err="1" smtClean="0"/>
              <a:t>v</a:t>
            </a:r>
            <a:r>
              <a:rPr lang="de-DE" sz="1800" baseline="-25000" dirty="0" err="1" smtClean="0"/>
              <a:t>max</a:t>
            </a:r>
            <a:endParaRPr lang="de-DE" sz="1800" baseline="-25000" dirty="0"/>
          </a:p>
        </p:txBody>
      </p:sp>
      <p:sp>
        <p:nvSpPr>
          <p:cNvPr id="47" name="Textfeld 46"/>
          <p:cNvSpPr txBox="1"/>
          <p:nvPr/>
        </p:nvSpPr>
        <p:spPr>
          <a:xfrm>
            <a:off x="4864895" y="2760454"/>
            <a:ext cx="3843933" cy="923330"/>
          </a:xfrm>
          <a:prstGeom prst="rect">
            <a:avLst/>
          </a:prstGeom>
          <a:noFill/>
        </p:spPr>
        <p:txBody>
          <a:bodyPr wrap="square" rtlCol="0">
            <a:spAutoFit/>
          </a:bodyPr>
          <a:lstStyle/>
          <a:p>
            <a:r>
              <a:rPr lang="en-US" sz="1800" dirty="0" smtClean="0"/>
              <a:t>What is the probability that the car is in some area at least once during some time?</a:t>
            </a:r>
            <a:endParaRPr lang="de-DE" sz="1800" dirty="0"/>
          </a:p>
        </p:txBody>
      </p:sp>
    </p:spTree>
    <p:extLst>
      <p:ext uri="{BB962C8B-B14F-4D97-AF65-F5344CB8AC3E}">
        <p14:creationId xmlns:p14="http://schemas.microsoft.com/office/powerpoint/2010/main" val="28337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475657" y="4515966"/>
            <a:ext cx="5386494" cy="46367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85</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p:cNvGrpSpPr/>
          <p:nvPr/>
        </p:nvGrpSpPr>
        <p:grpSpPr>
          <a:xfrm>
            <a:off x="1804989" y="3831810"/>
            <a:ext cx="265500" cy="144000"/>
            <a:chOff x="1691680" y="3723878"/>
            <a:chExt cx="360040" cy="144016"/>
          </a:xfrm>
        </p:grpSpPr>
        <p:cxnSp>
          <p:nvCxnSpPr>
            <p:cNvPr id="54" name="Gerader Verbinder 5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2071688" y="3543778"/>
            <a:ext cx="538800" cy="144000"/>
            <a:chOff x="1691680" y="3723878"/>
            <a:chExt cx="360040" cy="144016"/>
          </a:xfrm>
        </p:grpSpPr>
        <p:cxnSp>
          <p:nvCxnSpPr>
            <p:cNvPr id="70" name="Gerader Verbinder 6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2338388" y="3255746"/>
            <a:ext cx="812100" cy="144016"/>
            <a:chOff x="1691680" y="3723878"/>
            <a:chExt cx="360040" cy="144016"/>
          </a:xfrm>
        </p:grpSpPr>
        <p:cxnSp>
          <p:nvCxnSpPr>
            <p:cNvPr id="74" name="Gerader Verbinder 7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5" name="Gruppieren 84"/>
          <p:cNvGrpSpPr/>
          <p:nvPr/>
        </p:nvGrpSpPr>
        <p:grpSpPr>
          <a:xfrm>
            <a:off x="2614613" y="2967714"/>
            <a:ext cx="1075875" cy="144016"/>
            <a:chOff x="1691680" y="3723878"/>
            <a:chExt cx="360040" cy="144016"/>
          </a:xfrm>
        </p:grpSpPr>
        <p:cxnSp>
          <p:nvCxnSpPr>
            <p:cNvPr id="86" name="Gerader Verbinder 85"/>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2876550" y="2679682"/>
            <a:ext cx="1353938" cy="144016"/>
            <a:chOff x="1691680" y="3723878"/>
            <a:chExt cx="360040" cy="144016"/>
          </a:xfrm>
        </p:grpSpPr>
        <p:cxnSp>
          <p:nvCxnSpPr>
            <p:cNvPr id="90" name="Gerader Verbinder 8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3138488" y="2391650"/>
            <a:ext cx="1632000" cy="144016"/>
            <a:chOff x="1691680" y="3723878"/>
            <a:chExt cx="360040" cy="144016"/>
          </a:xfrm>
        </p:grpSpPr>
        <p:cxnSp>
          <p:nvCxnSpPr>
            <p:cNvPr id="94" name="Gerader Verbinder 9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a:xfrm>
            <a:off x="3409950" y="2103618"/>
            <a:ext cx="1900538" cy="144016"/>
            <a:chOff x="1691680" y="3723878"/>
            <a:chExt cx="360040" cy="144016"/>
          </a:xfrm>
        </p:grpSpPr>
        <p:cxnSp>
          <p:nvCxnSpPr>
            <p:cNvPr id="99" name="Gerader Verbinder 98"/>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p:nvGrpSpPr>
        <p:grpSpPr>
          <a:xfrm>
            <a:off x="3671888" y="1815586"/>
            <a:ext cx="2178600" cy="144016"/>
            <a:chOff x="1691680" y="3723878"/>
            <a:chExt cx="360040" cy="144016"/>
          </a:xfrm>
        </p:grpSpPr>
        <p:cxnSp>
          <p:nvCxnSpPr>
            <p:cNvPr id="103" name="Gerader Verbinder 102"/>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7" name="Gruppieren 106"/>
          <p:cNvGrpSpPr/>
          <p:nvPr/>
        </p:nvGrpSpPr>
        <p:grpSpPr>
          <a:xfrm>
            <a:off x="3943350" y="1527554"/>
            <a:ext cx="2447138" cy="144016"/>
            <a:chOff x="1691680" y="3723878"/>
            <a:chExt cx="360040" cy="144016"/>
          </a:xfrm>
        </p:grpSpPr>
        <p:cxnSp>
          <p:nvCxnSpPr>
            <p:cNvPr id="108" name="Gerader Verbinder 107"/>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cxnSp>
        <p:nvCxnSpPr>
          <p:cNvPr id="1025" name="Gerade Verbindung mit Pfeil 1024"/>
          <p:cNvCxnSpPr/>
          <p:nvPr/>
        </p:nvCxnSpPr>
        <p:spPr>
          <a:xfrm flipV="1">
            <a:off x="1536192" y="1219282"/>
            <a:ext cx="2745658" cy="297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flipV="1">
            <a:off x="1536192" y="1300589"/>
            <a:ext cx="5421690" cy="289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2" name="Textfeld 1031"/>
          <p:cNvSpPr txBox="1"/>
          <p:nvPr/>
        </p:nvSpPr>
        <p:spPr>
          <a:xfrm>
            <a:off x="4204572" y="892913"/>
            <a:ext cx="546945" cy="369332"/>
          </a:xfrm>
          <a:prstGeom prst="rect">
            <a:avLst/>
          </a:prstGeom>
          <a:noFill/>
        </p:spPr>
        <p:txBody>
          <a:bodyPr wrap="none" rtlCol="0">
            <a:spAutoFit/>
          </a:bodyPr>
          <a:lstStyle/>
          <a:p>
            <a:r>
              <a:rPr lang="de-DE" sz="1800" dirty="0" err="1" smtClean="0"/>
              <a:t>v</a:t>
            </a:r>
            <a:r>
              <a:rPr lang="de-DE" sz="1800" baseline="-25000" dirty="0" err="1" smtClean="0"/>
              <a:t>min</a:t>
            </a:r>
            <a:endParaRPr lang="de-DE" sz="1800" baseline="-25000" dirty="0"/>
          </a:p>
        </p:txBody>
      </p:sp>
      <p:sp>
        <p:nvSpPr>
          <p:cNvPr id="138" name="Textfeld 137"/>
          <p:cNvSpPr txBox="1"/>
          <p:nvPr/>
        </p:nvSpPr>
        <p:spPr>
          <a:xfrm>
            <a:off x="6862151" y="986494"/>
            <a:ext cx="580608" cy="369332"/>
          </a:xfrm>
          <a:prstGeom prst="rect">
            <a:avLst/>
          </a:prstGeom>
          <a:noFill/>
        </p:spPr>
        <p:txBody>
          <a:bodyPr wrap="none" rtlCol="0">
            <a:spAutoFit/>
          </a:bodyPr>
          <a:lstStyle/>
          <a:p>
            <a:r>
              <a:rPr lang="de-DE" sz="1800" dirty="0" err="1" smtClean="0"/>
              <a:t>v</a:t>
            </a:r>
            <a:r>
              <a:rPr lang="de-DE" sz="1800" baseline="-25000" dirty="0" err="1" smtClean="0"/>
              <a:t>max</a:t>
            </a:r>
            <a:endParaRPr lang="de-DE" sz="1800" baseline="-25000"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sp>
        <p:nvSpPr>
          <p:cNvPr id="79" name="Textfeld 78"/>
          <p:cNvSpPr txBox="1"/>
          <p:nvPr/>
        </p:nvSpPr>
        <p:spPr>
          <a:xfrm>
            <a:off x="5427008" y="2027384"/>
            <a:ext cx="3504293" cy="369332"/>
          </a:xfrm>
          <a:prstGeom prst="rect">
            <a:avLst/>
          </a:prstGeom>
          <a:noFill/>
        </p:spPr>
        <p:txBody>
          <a:bodyPr wrap="none" rtlCol="0">
            <a:spAutoFit/>
          </a:bodyPr>
          <a:lstStyle/>
          <a:p>
            <a:r>
              <a:rPr lang="en-US" sz="1800" dirty="0" smtClean="0"/>
              <a:t>Assuming uniform distribution…</a:t>
            </a:r>
            <a:endParaRPr lang="de-DE" sz="1800" dirty="0"/>
          </a:p>
        </p:txBody>
      </p:sp>
    </p:spTree>
    <p:extLst>
      <p:ext uri="{BB962C8B-B14F-4D97-AF65-F5344CB8AC3E}">
        <p14:creationId xmlns:p14="http://schemas.microsoft.com/office/powerpoint/2010/main" val="3597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475657" y="4515966"/>
            <a:ext cx="5386494" cy="46367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86</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p:cNvGrpSpPr/>
          <p:nvPr/>
        </p:nvGrpSpPr>
        <p:grpSpPr>
          <a:xfrm>
            <a:off x="1804989" y="3831810"/>
            <a:ext cx="265500" cy="144000"/>
            <a:chOff x="1691680" y="3723878"/>
            <a:chExt cx="360040" cy="144016"/>
          </a:xfrm>
        </p:grpSpPr>
        <p:cxnSp>
          <p:nvCxnSpPr>
            <p:cNvPr id="54" name="Gerader Verbinder 5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2071688" y="3543778"/>
            <a:ext cx="538800" cy="144000"/>
            <a:chOff x="1691680" y="3723878"/>
            <a:chExt cx="360040" cy="144016"/>
          </a:xfrm>
        </p:grpSpPr>
        <p:cxnSp>
          <p:nvCxnSpPr>
            <p:cNvPr id="70" name="Gerader Verbinder 6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2338388" y="3255746"/>
            <a:ext cx="812100" cy="144016"/>
            <a:chOff x="1691680" y="3723878"/>
            <a:chExt cx="360040" cy="144016"/>
          </a:xfrm>
        </p:grpSpPr>
        <p:cxnSp>
          <p:nvCxnSpPr>
            <p:cNvPr id="74" name="Gerader Verbinder 7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5" name="Gruppieren 84"/>
          <p:cNvGrpSpPr/>
          <p:nvPr/>
        </p:nvGrpSpPr>
        <p:grpSpPr>
          <a:xfrm>
            <a:off x="2614613" y="2967714"/>
            <a:ext cx="1075875" cy="144016"/>
            <a:chOff x="1691680" y="3723878"/>
            <a:chExt cx="360040" cy="144016"/>
          </a:xfrm>
        </p:grpSpPr>
        <p:cxnSp>
          <p:nvCxnSpPr>
            <p:cNvPr id="86" name="Gerader Verbinder 85"/>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2876550" y="2679682"/>
            <a:ext cx="1353938" cy="144016"/>
            <a:chOff x="1691680" y="3723878"/>
            <a:chExt cx="360040" cy="144016"/>
          </a:xfrm>
        </p:grpSpPr>
        <p:cxnSp>
          <p:nvCxnSpPr>
            <p:cNvPr id="90" name="Gerader Verbinder 8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3138488" y="2391650"/>
            <a:ext cx="1632000" cy="144016"/>
            <a:chOff x="1691680" y="3723878"/>
            <a:chExt cx="360040" cy="144016"/>
          </a:xfrm>
        </p:grpSpPr>
        <p:cxnSp>
          <p:nvCxnSpPr>
            <p:cNvPr id="94" name="Gerader Verbinder 9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a:xfrm>
            <a:off x="3409950" y="2103618"/>
            <a:ext cx="1900538" cy="144016"/>
            <a:chOff x="1691680" y="3723878"/>
            <a:chExt cx="360040" cy="144016"/>
          </a:xfrm>
        </p:grpSpPr>
        <p:cxnSp>
          <p:nvCxnSpPr>
            <p:cNvPr id="99" name="Gerader Verbinder 98"/>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p:nvGrpSpPr>
        <p:grpSpPr>
          <a:xfrm>
            <a:off x="3671888" y="1815586"/>
            <a:ext cx="2178600" cy="144016"/>
            <a:chOff x="1691680" y="3723878"/>
            <a:chExt cx="360040" cy="144016"/>
          </a:xfrm>
        </p:grpSpPr>
        <p:cxnSp>
          <p:nvCxnSpPr>
            <p:cNvPr id="103" name="Gerader Verbinder 102"/>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7" name="Gruppieren 106"/>
          <p:cNvGrpSpPr/>
          <p:nvPr/>
        </p:nvGrpSpPr>
        <p:grpSpPr>
          <a:xfrm>
            <a:off x="3943350" y="1527554"/>
            <a:ext cx="2447138" cy="144016"/>
            <a:chOff x="1691680" y="3723878"/>
            <a:chExt cx="360040" cy="144016"/>
          </a:xfrm>
        </p:grpSpPr>
        <p:cxnSp>
          <p:nvCxnSpPr>
            <p:cNvPr id="108" name="Gerader Verbinder 107"/>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Textfeld 1035"/>
          <p:cNvSpPr txBox="1"/>
          <p:nvPr/>
        </p:nvSpPr>
        <p:spPr>
          <a:xfrm>
            <a:off x="5436096" y="2031610"/>
            <a:ext cx="558166" cy="307777"/>
          </a:xfrm>
          <a:prstGeom prst="rect">
            <a:avLst/>
          </a:prstGeom>
          <a:noFill/>
        </p:spPr>
        <p:txBody>
          <a:bodyPr wrap="none" rtlCol="0">
            <a:spAutoFit/>
          </a:bodyPr>
          <a:lstStyle/>
          <a:p>
            <a:r>
              <a:rPr lang="de-DE" b="1" dirty="0" smtClean="0"/>
              <a:t>50%</a:t>
            </a:r>
            <a:endParaRPr lang="de-DE" b="1" dirty="0"/>
          </a:p>
        </p:txBody>
      </p:sp>
      <p:sp>
        <p:nvSpPr>
          <p:cNvPr id="143" name="Textfeld 142"/>
          <p:cNvSpPr txBox="1"/>
          <p:nvPr/>
        </p:nvSpPr>
        <p:spPr>
          <a:xfrm>
            <a:off x="5958050" y="1743578"/>
            <a:ext cx="558166" cy="307777"/>
          </a:xfrm>
          <a:prstGeom prst="rect">
            <a:avLst/>
          </a:prstGeom>
          <a:noFill/>
        </p:spPr>
        <p:txBody>
          <a:bodyPr wrap="none" rtlCol="0">
            <a:spAutoFit/>
          </a:bodyPr>
          <a:lstStyle/>
          <a:p>
            <a:r>
              <a:rPr lang="de-DE" b="1" dirty="0" smtClean="0"/>
              <a:t>30%</a:t>
            </a:r>
            <a:endParaRPr lang="de-DE" b="1" dirty="0"/>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0" name="Textfeld 1039"/>
          <p:cNvSpPr txBox="1"/>
          <p:nvPr/>
        </p:nvSpPr>
        <p:spPr>
          <a:xfrm>
            <a:off x="5004048" y="2595557"/>
            <a:ext cx="3744416" cy="646331"/>
          </a:xfrm>
          <a:prstGeom prst="rect">
            <a:avLst/>
          </a:prstGeom>
          <a:noFill/>
        </p:spPr>
        <p:txBody>
          <a:bodyPr wrap="square" rtlCol="0">
            <a:spAutoFit/>
          </a:bodyPr>
          <a:lstStyle/>
          <a:p>
            <a:pPr marL="0" lvl="2"/>
            <a:r>
              <a:rPr lang="de-DE" sz="1800" dirty="0" smtClean="0"/>
              <a:t>Independence </a:t>
            </a:r>
            <a:r>
              <a:rPr lang="de-DE" sz="1800" dirty="0" err="1" smtClean="0"/>
              <a:t>assumption</a:t>
            </a:r>
            <a:r>
              <a:rPr lang="de-DE" sz="1800" dirty="0" smtClean="0"/>
              <a:t>: </a:t>
            </a:r>
          </a:p>
          <a:p>
            <a:pPr marL="0" lvl="2"/>
            <a:r>
              <a:rPr lang="de-DE" sz="1800" dirty="0"/>
              <a:t>	</a:t>
            </a:r>
            <a:r>
              <a:rPr lang="en-US" sz="1800" dirty="0" smtClean="0"/>
              <a:t>1 </a:t>
            </a:r>
            <a:r>
              <a:rPr lang="en-US" sz="1800" dirty="0"/>
              <a:t>– (1-0.5)*(1-0.3) </a:t>
            </a:r>
            <a:r>
              <a:rPr lang="en-US" sz="1800" dirty="0" smtClean="0"/>
              <a:t>= 0.65</a:t>
            </a:r>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spTree>
    <p:extLst>
      <p:ext uri="{BB962C8B-B14F-4D97-AF65-F5344CB8AC3E}">
        <p14:creationId xmlns:p14="http://schemas.microsoft.com/office/powerpoint/2010/main" val="21692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hteck 78"/>
          <p:cNvSpPr/>
          <p:nvPr/>
        </p:nvSpPr>
        <p:spPr>
          <a:xfrm>
            <a:off x="1475657" y="4515966"/>
            <a:ext cx="5386494" cy="46367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87</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p:cNvGrpSpPr/>
          <p:nvPr/>
        </p:nvGrpSpPr>
        <p:grpSpPr>
          <a:xfrm>
            <a:off x="1804989" y="3831810"/>
            <a:ext cx="265500" cy="144000"/>
            <a:chOff x="1691680" y="3723878"/>
            <a:chExt cx="360040" cy="144016"/>
          </a:xfrm>
        </p:grpSpPr>
        <p:cxnSp>
          <p:nvCxnSpPr>
            <p:cNvPr id="54" name="Gerader Verbinder 5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2071688" y="3543778"/>
            <a:ext cx="538800" cy="144000"/>
            <a:chOff x="1691680" y="3723878"/>
            <a:chExt cx="360040" cy="144016"/>
          </a:xfrm>
        </p:grpSpPr>
        <p:cxnSp>
          <p:nvCxnSpPr>
            <p:cNvPr id="70" name="Gerader Verbinder 6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2338388" y="3255746"/>
            <a:ext cx="812100" cy="144016"/>
            <a:chOff x="1691680" y="3723878"/>
            <a:chExt cx="360040" cy="144016"/>
          </a:xfrm>
        </p:grpSpPr>
        <p:cxnSp>
          <p:nvCxnSpPr>
            <p:cNvPr id="74" name="Gerader Verbinder 7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5" name="Gruppieren 84"/>
          <p:cNvGrpSpPr/>
          <p:nvPr/>
        </p:nvGrpSpPr>
        <p:grpSpPr>
          <a:xfrm>
            <a:off x="2614613" y="2967714"/>
            <a:ext cx="1075875" cy="144016"/>
            <a:chOff x="1691680" y="3723878"/>
            <a:chExt cx="360040" cy="144016"/>
          </a:xfrm>
        </p:grpSpPr>
        <p:cxnSp>
          <p:nvCxnSpPr>
            <p:cNvPr id="86" name="Gerader Verbinder 85"/>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2876550" y="2679682"/>
            <a:ext cx="1353938" cy="144016"/>
            <a:chOff x="1691680" y="3723878"/>
            <a:chExt cx="360040" cy="144016"/>
          </a:xfrm>
        </p:grpSpPr>
        <p:cxnSp>
          <p:nvCxnSpPr>
            <p:cNvPr id="90" name="Gerader Verbinder 8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3138488" y="2391650"/>
            <a:ext cx="1632000" cy="144016"/>
            <a:chOff x="1691680" y="3723878"/>
            <a:chExt cx="360040" cy="144016"/>
          </a:xfrm>
        </p:grpSpPr>
        <p:cxnSp>
          <p:nvCxnSpPr>
            <p:cNvPr id="94" name="Gerader Verbinder 9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a:xfrm>
            <a:off x="3409950" y="2103618"/>
            <a:ext cx="1900538" cy="144016"/>
            <a:chOff x="1691680" y="3723878"/>
            <a:chExt cx="360040" cy="144016"/>
          </a:xfrm>
        </p:grpSpPr>
        <p:cxnSp>
          <p:nvCxnSpPr>
            <p:cNvPr id="99" name="Gerader Verbinder 98"/>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p:nvGrpSpPr>
        <p:grpSpPr>
          <a:xfrm>
            <a:off x="3671888" y="1815586"/>
            <a:ext cx="2178600" cy="144016"/>
            <a:chOff x="1691680" y="3723878"/>
            <a:chExt cx="360040" cy="144016"/>
          </a:xfrm>
        </p:grpSpPr>
        <p:cxnSp>
          <p:nvCxnSpPr>
            <p:cNvPr id="103" name="Gerader Verbinder 102"/>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7" name="Gruppieren 106"/>
          <p:cNvGrpSpPr/>
          <p:nvPr/>
        </p:nvGrpSpPr>
        <p:grpSpPr>
          <a:xfrm>
            <a:off x="3943350" y="1527554"/>
            <a:ext cx="2447138" cy="144016"/>
            <a:chOff x="1691680" y="3723878"/>
            <a:chExt cx="360040" cy="144016"/>
          </a:xfrm>
        </p:grpSpPr>
        <p:cxnSp>
          <p:nvCxnSpPr>
            <p:cNvPr id="108" name="Gerader Verbinder 107"/>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Textfeld 1035"/>
          <p:cNvSpPr txBox="1"/>
          <p:nvPr/>
        </p:nvSpPr>
        <p:spPr>
          <a:xfrm>
            <a:off x="5436096" y="2031610"/>
            <a:ext cx="558166" cy="307777"/>
          </a:xfrm>
          <a:prstGeom prst="rect">
            <a:avLst/>
          </a:prstGeom>
          <a:noFill/>
        </p:spPr>
        <p:txBody>
          <a:bodyPr wrap="none" rtlCol="0">
            <a:spAutoFit/>
          </a:bodyPr>
          <a:lstStyle/>
          <a:p>
            <a:r>
              <a:rPr lang="de-DE" b="1" dirty="0" smtClean="0"/>
              <a:t>50%</a:t>
            </a:r>
            <a:endParaRPr lang="de-DE" b="1" dirty="0"/>
          </a:p>
        </p:txBody>
      </p:sp>
      <p:sp>
        <p:nvSpPr>
          <p:cNvPr id="143" name="Textfeld 142"/>
          <p:cNvSpPr txBox="1"/>
          <p:nvPr/>
        </p:nvSpPr>
        <p:spPr>
          <a:xfrm>
            <a:off x="5958050" y="1743578"/>
            <a:ext cx="558166" cy="307777"/>
          </a:xfrm>
          <a:prstGeom prst="rect">
            <a:avLst/>
          </a:prstGeom>
          <a:noFill/>
        </p:spPr>
        <p:txBody>
          <a:bodyPr wrap="none" rtlCol="0">
            <a:spAutoFit/>
          </a:bodyPr>
          <a:lstStyle/>
          <a:p>
            <a:r>
              <a:rPr lang="de-DE" b="1" dirty="0" smtClean="0"/>
              <a:t>30%</a:t>
            </a:r>
            <a:endParaRPr lang="de-DE" b="1" dirty="0"/>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0" name="Textfeld 1039"/>
          <p:cNvSpPr txBox="1"/>
          <p:nvPr/>
        </p:nvSpPr>
        <p:spPr>
          <a:xfrm>
            <a:off x="5004048" y="2595557"/>
            <a:ext cx="3744416" cy="646331"/>
          </a:xfrm>
          <a:prstGeom prst="rect">
            <a:avLst/>
          </a:prstGeom>
          <a:noFill/>
        </p:spPr>
        <p:txBody>
          <a:bodyPr wrap="square" rtlCol="0">
            <a:spAutoFit/>
          </a:bodyPr>
          <a:lstStyle/>
          <a:p>
            <a:pPr marL="0" lvl="2"/>
            <a:r>
              <a:rPr lang="de-DE" sz="1800" dirty="0" smtClean="0"/>
              <a:t>Independence </a:t>
            </a:r>
            <a:r>
              <a:rPr lang="de-DE" sz="1800" dirty="0" err="1" smtClean="0"/>
              <a:t>assumption</a:t>
            </a:r>
            <a:r>
              <a:rPr lang="de-DE" sz="1800" dirty="0" smtClean="0"/>
              <a:t>: </a:t>
            </a:r>
          </a:p>
          <a:p>
            <a:pPr marL="0" lvl="2"/>
            <a:r>
              <a:rPr lang="de-DE" sz="1800" dirty="0"/>
              <a:t>	</a:t>
            </a:r>
            <a:r>
              <a:rPr lang="en-US" sz="1800" dirty="0" smtClean="0"/>
              <a:t>1 </a:t>
            </a:r>
            <a:r>
              <a:rPr lang="en-US" sz="1800" dirty="0"/>
              <a:t>– (1-0.5)*(1-0.3) </a:t>
            </a:r>
            <a:r>
              <a:rPr lang="en-US" sz="1800" dirty="0" smtClean="0"/>
              <a:t>= 0.65</a:t>
            </a:r>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sp>
        <p:nvSpPr>
          <p:cNvPr id="77" name="Freihandform 76"/>
          <p:cNvSpPr/>
          <p:nvPr/>
        </p:nvSpPr>
        <p:spPr>
          <a:xfrm>
            <a:off x="1536192" y="1591056"/>
            <a:ext cx="3108960" cy="2596896"/>
          </a:xfrm>
          <a:custGeom>
            <a:avLst/>
            <a:gdLst>
              <a:gd name="connsiteX0" fmla="*/ 0 w 3108960"/>
              <a:gd name="connsiteY0" fmla="*/ 2596896 h 2596896"/>
              <a:gd name="connsiteX1" fmla="*/ 448056 w 3108960"/>
              <a:gd name="connsiteY1" fmla="*/ 2304288 h 2596896"/>
              <a:gd name="connsiteX2" fmla="*/ 777240 w 3108960"/>
              <a:gd name="connsiteY2" fmla="*/ 2029968 h 2596896"/>
              <a:gd name="connsiteX3" fmla="*/ 1325880 w 3108960"/>
              <a:gd name="connsiteY3" fmla="*/ 1719072 h 2596896"/>
              <a:gd name="connsiteX4" fmla="*/ 1645920 w 3108960"/>
              <a:gd name="connsiteY4" fmla="*/ 1435608 h 2596896"/>
              <a:gd name="connsiteX5" fmla="*/ 2185416 w 3108960"/>
              <a:gd name="connsiteY5" fmla="*/ 1161288 h 2596896"/>
              <a:gd name="connsiteX6" fmla="*/ 2752344 w 3108960"/>
              <a:gd name="connsiteY6" fmla="*/ 877824 h 2596896"/>
              <a:gd name="connsiteX7" fmla="*/ 2953512 w 3108960"/>
              <a:gd name="connsiteY7" fmla="*/ 576072 h 2596896"/>
              <a:gd name="connsiteX8" fmla="*/ 2715768 w 3108960"/>
              <a:gd name="connsiteY8" fmla="*/ 292608 h 2596896"/>
              <a:gd name="connsiteX9" fmla="*/ 3108960 w 3108960"/>
              <a:gd name="connsiteY9"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8960" h="2596896">
                <a:moveTo>
                  <a:pt x="0" y="2596896"/>
                </a:moveTo>
                <a:cubicBezTo>
                  <a:pt x="159258" y="2497836"/>
                  <a:pt x="318516" y="2398776"/>
                  <a:pt x="448056" y="2304288"/>
                </a:cubicBezTo>
                <a:cubicBezTo>
                  <a:pt x="577596" y="2209800"/>
                  <a:pt x="630936" y="2127504"/>
                  <a:pt x="777240" y="2029968"/>
                </a:cubicBezTo>
                <a:cubicBezTo>
                  <a:pt x="923544" y="1932432"/>
                  <a:pt x="1181100" y="1818132"/>
                  <a:pt x="1325880" y="1719072"/>
                </a:cubicBezTo>
                <a:cubicBezTo>
                  <a:pt x="1470660" y="1620012"/>
                  <a:pt x="1502664" y="1528572"/>
                  <a:pt x="1645920" y="1435608"/>
                </a:cubicBezTo>
                <a:cubicBezTo>
                  <a:pt x="1789176" y="1342644"/>
                  <a:pt x="2185416" y="1161288"/>
                  <a:pt x="2185416" y="1161288"/>
                </a:cubicBezTo>
                <a:cubicBezTo>
                  <a:pt x="2369820" y="1068324"/>
                  <a:pt x="2624328" y="975360"/>
                  <a:pt x="2752344" y="877824"/>
                </a:cubicBezTo>
                <a:cubicBezTo>
                  <a:pt x="2880360" y="780288"/>
                  <a:pt x="2959608" y="673608"/>
                  <a:pt x="2953512" y="576072"/>
                </a:cubicBezTo>
                <a:cubicBezTo>
                  <a:pt x="2947416" y="478536"/>
                  <a:pt x="2689860" y="388620"/>
                  <a:pt x="2715768" y="292608"/>
                </a:cubicBezTo>
                <a:cubicBezTo>
                  <a:pt x="2741676" y="196596"/>
                  <a:pt x="2925318" y="98298"/>
                  <a:pt x="3108960" y="0"/>
                </a:cubicBez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 rechteckige Legende 77"/>
          <p:cNvSpPr/>
          <p:nvPr/>
        </p:nvSpPr>
        <p:spPr>
          <a:xfrm>
            <a:off x="4974567" y="556667"/>
            <a:ext cx="1751842" cy="625241"/>
          </a:xfrm>
          <a:prstGeom prst="wedgeRoundRectCallout">
            <a:avLst>
              <a:gd name="adj1" fmla="val -79668"/>
              <a:gd name="adj2" fmla="val 179168"/>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6600"/>
                </a:solidFill>
              </a:rPr>
              <a:t>Violation of the </a:t>
            </a:r>
          </a:p>
          <a:p>
            <a:r>
              <a:rPr lang="en-US" b="1" dirty="0">
                <a:solidFill>
                  <a:srgbClr val="FF6600"/>
                </a:solidFill>
              </a:rPr>
              <a:t>speed constraints!</a:t>
            </a:r>
            <a:endParaRPr lang="de-DE" b="1" dirty="0">
              <a:solidFill>
                <a:srgbClr val="FF6600"/>
              </a:solidFill>
            </a:endParaRPr>
          </a:p>
        </p:txBody>
      </p:sp>
    </p:spTree>
    <p:extLst>
      <p:ext uri="{BB962C8B-B14F-4D97-AF65-F5344CB8AC3E}">
        <p14:creationId xmlns:p14="http://schemas.microsoft.com/office/powerpoint/2010/main" val="385018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475657" y="4515966"/>
            <a:ext cx="5386494" cy="46367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A </a:t>
            </a:r>
            <a:r>
              <a:rPr lang="de-DE" dirty="0" err="1" smtClean="0"/>
              <a:t>highway</a:t>
            </a:r>
            <a:r>
              <a:rPr lang="de-DE" dirty="0" smtClean="0"/>
              <a:t> </a:t>
            </a:r>
            <a:r>
              <a:rPr lang="de-DE" dirty="0" err="1" smtClean="0"/>
              <a:t>example</a:t>
            </a:r>
            <a:r>
              <a:rPr lang="de-DE" dirty="0" smtClean="0"/>
              <a:t>…</a:t>
            </a:r>
            <a:endParaRPr lang="de-DE" dirty="0"/>
          </a:p>
        </p:txBody>
      </p:sp>
      <p:sp>
        <p:nvSpPr>
          <p:cNvPr id="4" name="Foliennummernplatzhalter 3"/>
          <p:cNvSpPr>
            <a:spLocks noGrp="1"/>
          </p:cNvSpPr>
          <p:nvPr>
            <p:ph type="sldNum" sz="quarter" idx="12"/>
          </p:nvPr>
        </p:nvSpPr>
        <p:spPr/>
        <p:txBody>
          <a:bodyPr/>
          <a:lstStyle/>
          <a:p>
            <a:fld id="{7DC1BBB0-96F0-4077-A278-0F3FB5C104D3}" type="slidenum">
              <a:rPr lang="de-DE" smtClean="0"/>
              <a:pPr/>
              <a:t>88</a:t>
            </a:fld>
            <a:endParaRPr lang="de-DE"/>
          </a:p>
        </p:txBody>
      </p:sp>
      <p:cxnSp>
        <p:nvCxnSpPr>
          <p:cNvPr id="21" name="Gerade Verbindung mit Pfeil 20"/>
          <p:cNvCxnSpPr/>
          <p:nvPr/>
        </p:nvCxnSpPr>
        <p:spPr>
          <a:xfrm flipH="1" flipV="1">
            <a:off x="1520232" y="1328863"/>
            <a:ext cx="12568" cy="2862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20232" y="4191850"/>
            <a:ext cx="4923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475656" y="390381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475656" y="361578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1475656" y="332775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1475656" y="303972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475656" y="2751690"/>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475656" y="2463658"/>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1475656" y="2175626"/>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75656" y="1887594"/>
            <a:ext cx="99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75656" y="1599562"/>
            <a:ext cx="99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52364" y="1173956"/>
            <a:ext cx="263214" cy="369332"/>
          </a:xfrm>
          <a:prstGeom prst="rect">
            <a:avLst/>
          </a:prstGeom>
          <a:noFill/>
        </p:spPr>
        <p:txBody>
          <a:bodyPr wrap="none" rtlCol="0">
            <a:spAutoFit/>
          </a:bodyPr>
          <a:lstStyle/>
          <a:p>
            <a:r>
              <a:rPr lang="de-DE" sz="1800" b="1" dirty="0" smtClean="0"/>
              <a:t>t</a:t>
            </a:r>
            <a:endParaRPr lang="de-DE" sz="1800" b="1" dirty="0"/>
          </a:p>
        </p:txBody>
      </p:sp>
      <p:sp>
        <p:nvSpPr>
          <p:cNvPr id="42" name="Ellipse 41"/>
          <p:cNvSpPr/>
          <p:nvPr/>
        </p:nvSpPr>
        <p:spPr>
          <a:xfrm>
            <a:off x="1502694" y="4161869"/>
            <a:ext cx="72008" cy="7200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p:cNvGrpSpPr/>
          <p:nvPr/>
        </p:nvGrpSpPr>
        <p:grpSpPr>
          <a:xfrm>
            <a:off x="1804989" y="3831810"/>
            <a:ext cx="265500" cy="144000"/>
            <a:chOff x="1691680" y="3723878"/>
            <a:chExt cx="360040" cy="144016"/>
          </a:xfrm>
        </p:grpSpPr>
        <p:cxnSp>
          <p:nvCxnSpPr>
            <p:cNvPr id="54" name="Gerader Verbinder 5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2071688" y="3543778"/>
            <a:ext cx="538800" cy="144000"/>
            <a:chOff x="1691680" y="3723878"/>
            <a:chExt cx="360040" cy="144016"/>
          </a:xfrm>
        </p:grpSpPr>
        <p:cxnSp>
          <p:nvCxnSpPr>
            <p:cNvPr id="70" name="Gerader Verbinder 6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2338388" y="3255746"/>
            <a:ext cx="812100" cy="144016"/>
            <a:chOff x="1691680" y="3723878"/>
            <a:chExt cx="360040" cy="144016"/>
          </a:xfrm>
        </p:grpSpPr>
        <p:cxnSp>
          <p:nvCxnSpPr>
            <p:cNvPr id="74" name="Gerader Verbinder 7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5" name="Gruppieren 84"/>
          <p:cNvGrpSpPr/>
          <p:nvPr/>
        </p:nvGrpSpPr>
        <p:grpSpPr>
          <a:xfrm>
            <a:off x="2614613" y="2967714"/>
            <a:ext cx="1075875" cy="144016"/>
            <a:chOff x="1691680" y="3723878"/>
            <a:chExt cx="360040" cy="144016"/>
          </a:xfrm>
        </p:grpSpPr>
        <p:cxnSp>
          <p:nvCxnSpPr>
            <p:cNvPr id="86" name="Gerader Verbinder 85"/>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2876550" y="2679682"/>
            <a:ext cx="1353938" cy="144016"/>
            <a:chOff x="1691680" y="3723878"/>
            <a:chExt cx="360040" cy="144016"/>
          </a:xfrm>
        </p:grpSpPr>
        <p:cxnSp>
          <p:nvCxnSpPr>
            <p:cNvPr id="90" name="Gerader Verbinder 89"/>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3138488" y="2391650"/>
            <a:ext cx="1632000" cy="144016"/>
            <a:chOff x="1691680" y="3723878"/>
            <a:chExt cx="360040" cy="144016"/>
          </a:xfrm>
        </p:grpSpPr>
        <p:cxnSp>
          <p:nvCxnSpPr>
            <p:cNvPr id="94" name="Gerader Verbinder 93"/>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a:xfrm>
            <a:off x="3409950" y="2103618"/>
            <a:ext cx="1900538" cy="144016"/>
            <a:chOff x="1691680" y="3723878"/>
            <a:chExt cx="360040" cy="144016"/>
          </a:xfrm>
        </p:grpSpPr>
        <p:cxnSp>
          <p:nvCxnSpPr>
            <p:cNvPr id="99" name="Gerader Verbinder 98"/>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p:nvGrpSpPr>
        <p:grpSpPr>
          <a:xfrm>
            <a:off x="3671888" y="1815586"/>
            <a:ext cx="2178600" cy="144016"/>
            <a:chOff x="1691680" y="3723878"/>
            <a:chExt cx="360040" cy="144016"/>
          </a:xfrm>
        </p:grpSpPr>
        <p:cxnSp>
          <p:nvCxnSpPr>
            <p:cNvPr id="103" name="Gerader Verbinder 102"/>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7" name="Gruppieren 106"/>
          <p:cNvGrpSpPr/>
          <p:nvPr/>
        </p:nvGrpSpPr>
        <p:grpSpPr>
          <a:xfrm>
            <a:off x="3943350" y="1527554"/>
            <a:ext cx="2447138" cy="144016"/>
            <a:chOff x="1691680" y="3723878"/>
            <a:chExt cx="360040" cy="144016"/>
          </a:xfrm>
        </p:grpSpPr>
        <p:cxnSp>
          <p:nvCxnSpPr>
            <p:cNvPr id="108" name="Gerader Verbinder 107"/>
            <p:cNvCxnSpPr/>
            <p:nvPr/>
          </p:nvCxnSpPr>
          <p:spPr>
            <a:xfrm>
              <a:off x="1691680" y="3795886"/>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a:xfrm>
              <a:off x="169168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a:xfrm>
              <a:off x="2051720" y="3723878"/>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1" name="Textfeld 110"/>
          <p:cNvSpPr txBox="1"/>
          <p:nvPr/>
        </p:nvSpPr>
        <p:spPr>
          <a:xfrm>
            <a:off x="6372200" y="4083918"/>
            <a:ext cx="567784" cy="369332"/>
          </a:xfrm>
          <a:prstGeom prst="rect">
            <a:avLst/>
          </a:prstGeom>
          <a:noFill/>
        </p:spPr>
        <p:txBody>
          <a:bodyPr wrap="none" rtlCol="0">
            <a:spAutoFit/>
          </a:bodyPr>
          <a:lstStyle/>
          <a:p>
            <a:r>
              <a:rPr lang="de-DE" sz="1800" b="1" dirty="0" err="1" smtClean="0"/>
              <a:t>pos</a:t>
            </a:r>
            <a:endParaRPr lang="de-DE" sz="1800" b="1" dirty="0"/>
          </a:p>
        </p:txBody>
      </p:sp>
      <p:sp>
        <p:nvSpPr>
          <p:cNvPr id="1033" name="Rechteck 1032"/>
          <p:cNvSpPr/>
          <p:nvPr/>
        </p:nvSpPr>
        <p:spPr>
          <a:xfrm>
            <a:off x="3226114" y="1743578"/>
            <a:ext cx="1144718" cy="541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Textfeld 1035"/>
          <p:cNvSpPr txBox="1"/>
          <p:nvPr/>
        </p:nvSpPr>
        <p:spPr>
          <a:xfrm>
            <a:off x="5436096" y="2031610"/>
            <a:ext cx="558166" cy="307777"/>
          </a:xfrm>
          <a:prstGeom prst="rect">
            <a:avLst/>
          </a:prstGeom>
          <a:noFill/>
        </p:spPr>
        <p:txBody>
          <a:bodyPr wrap="none" rtlCol="0">
            <a:spAutoFit/>
          </a:bodyPr>
          <a:lstStyle/>
          <a:p>
            <a:r>
              <a:rPr lang="de-DE" b="1" dirty="0" smtClean="0"/>
              <a:t>50%</a:t>
            </a:r>
            <a:endParaRPr lang="de-DE" b="1" dirty="0"/>
          </a:p>
        </p:txBody>
      </p:sp>
      <p:sp>
        <p:nvSpPr>
          <p:cNvPr id="143" name="Textfeld 142"/>
          <p:cNvSpPr txBox="1"/>
          <p:nvPr/>
        </p:nvSpPr>
        <p:spPr>
          <a:xfrm>
            <a:off x="5958050" y="1743578"/>
            <a:ext cx="558166" cy="307777"/>
          </a:xfrm>
          <a:prstGeom prst="rect">
            <a:avLst/>
          </a:prstGeom>
          <a:noFill/>
        </p:spPr>
        <p:txBody>
          <a:bodyPr wrap="none" rtlCol="0">
            <a:spAutoFit/>
          </a:bodyPr>
          <a:lstStyle/>
          <a:p>
            <a:r>
              <a:rPr lang="de-DE" b="1" dirty="0" smtClean="0"/>
              <a:t>30%</a:t>
            </a:r>
            <a:endParaRPr lang="de-DE" b="1" dirty="0"/>
          </a:p>
        </p:txBody>
      </p:sp>
      <p:sp>
        <p:nvSpPr>
          <p:cNvPr id="1039" name="Textfeld 1038"/>
          <p:cNvSpPr txBox="1"/>
          <p:nvPr/>
        </p:nvSpPr>
        <p:spPr>
          <a:xfrm>
            <a:off x="2782064" y="1455546"/>
            <a:ext cx="349776" cy="338554"/>
          </a:xfrm>
          <a:prstGeom prst="rect">
            <a:avLst/>
          </a:prstGeom>
          <a:noFill/>
        </p:spPr>
        <p:txBody>
          <a:bodyPr wrap="none" rtlCol="0">
            <a:spAutoFit/>
          </a:bodyPr>
          <a:lstStyle/>
          <a:p>
            <a:r>
              <a:rPr lang="de-DE" sz="1600" b="1" dirty="0" smtClean="0">
                <a:solidFill>
                  <a:srgbClr val="FF0000"/>
                </a:solidFill>
              </a:rPr>
              <a:t>Q</a:t>
            </a:r>
            <a:endParaRPr lang="de-DE" sz="1600" b="1" dirty="0">
              <a:solidFill>
                <a:srgbClr val="FF0000"/>
              </a:solidFill>
            </a:endParaRPr>
          </a:p>
        </p:txBody>
      </p:sp>
      <p:sp>
        <p:nvSpPr>
          <p:cNvPr id="1040" name="Textfeld 1039"/>
          <p:cNvSpPr txBox="1"/>
          <p:nvPr/>
        </p:nvSpPr>
        <p:spPr>
          <a:xfrm>
            <a:off x="5004048" y="2595557"/>
            <a:ext cx="3744416" cy="1200329"/>
          </a:xfrm>
          <a:prstGeom prst="rect">
            <a:avLst/>
          </a:prstGeom>
          <a:noFill/>
        </p:spPr>
        <p:txBody>
          <a:bodyPr wrap="square" rtlCol="0">
            <a:spAutoFit/>
          </a:bodyPr>
          <a:lstStyle/>
          <a:p>
            <a:pPr marL="0" lvl="2"/>
            <a:r>
              <a:rPr lang="de-DE" sz="1800" dirty="0" smtClean="0"/>
              <a:t>Independence </a:t>
            </a:r>
            <a:r>
              <a:rPr lang="de-DE" sz="1800" dirty="0" err="1" smtClean="0"/>
              <a:t>assumption</a:t>
            </a:r>
            <a:r>
              <a:rPr lang="de-DE" sz="1800" dirty="0" smtClean="0"/>
              <a:t>: </a:t>
            </a:r>
          </a:p>
          <a:p>
            <a:pPr marL="0" lvl="2"/>
            <a:r>
              <a:rPr lang="de-DE" sz="1800" dirty="0"/>
              <a:t>	</a:t>
            </a:r>
            <a:r>
              <a:rPr lang="en-US" sz="1800" dirty="0" smtClean="0"/>
              <a:t>1 </a:t>
            </a:r>
            <a:r>
              <a:rPr lang="en-US" sz="1800" dirty="0"/>
              <a:t>– (1-0.5)*(1-0.3) </a:t>
            </a:r>
            <a:r>
              <a:rPr lang="en-US" sz="1800" dirty="0" smtClean="0"/>
              <a:t>= 0.65</a:t>
            </a:r>
          </a:p>
          <a:p>
            <a:pPr marL="0" lvl="2"/>
            <a:r>
              <a:rPr lang="en-US" sz="1800" dirty="0" smtClean="0"/>
              <a:t>Consideration of dependency:</a:t>
            </a:r>
          </a:p>
          <a:p>
            <a:pPr marL="0" lvl="2"/>
            <a:r>
              <a:rPr lang="en-US" sz="1800" dirty="0"/>
              <a:t>	</a:t>
            </a:r>
            <a:r>
              <a:rPr lang="en-US" sz="1800" dirty="0" smtClean="0"/>
              <a:t>		     = 0.5</a:t>
            </a:r>
          </a:p>
        </p:txBody>
      </p:sp>
      <p:sp>
        <p:nvSpPr>
          <p:cNvPr id="1044" name="Rechteck 1043"/>
          <p:cNvSpPr/>
          <p:nvPr/>
        </p:nvSpPr>
        <p:spPr>
          <a:xfrm>
            <a:off x="161967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206754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a:off x="251541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p:cNvSpPr/>
          <p:nvPr/>
        </p:nvSpPr>
        <p:spPr>
          <a:xfrm>
            <a:off x="296328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p:cNvSpPr/>
          <p:nvPr/>
        </p:nvSpPr>
        <p:spPr>
          <a:xfrm>
            <a:off x="341116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p:cNvSpPr/>
          <p:nvPr/>
        </p:nvSpPr>
        <p:spPr>
          <a:xfrm>
            <a:off x="385903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p:cNvSpPr/>
          <p:nvPr/>
        </p:nvSpPr>
        <p:spPr>
          <a:xfrm>
            <a:off x="430690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4754776"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p:cNvSpPr/>
          <p:nvPr/>
        </p:nvSpPr>
        <p:spPr>
          <a:xfrm>
            <a:off x="5202648"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5650520"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6098392"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a:off x="6546264" y="4731990"/>
            <a:ext cx="257984" cy="47844"/>
          </a:xfrm>
          <a:prstGeom prst="rect">
            <a:avLst/>
          </a:pr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Grafik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338" y="4299942"/>
            <a:ext cx="631358" cy="325416"/>
          </a:xfrm>
          <a:prstGeom prst="rect">
            <a:avLst/>
          </a:prstGeom>
        </p:spPr>
      </p:pic>
      <p:sp>
        <p:nvSpPr>
          <p:cNvPr id="3" name="Ellipse 2"/>
          <p:cNvSpPr/>
          <p:nvPr/>
        </p:nvSpPr>
        <p:spPr>
          <a:xfrm>
            <a:off x="3923928" y="2103618"/>
            <a:ext cx="144016" cy="144016"/>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4499992" y="2105835"/>
            <a:ext cx="144016" cy="144016"/>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flipV="1">
            <a:off x="3988563" y="1887594"/>
            <a:ext cx="318341" cy="28803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a:stCxn id="3" idx="6"/>
          </p:cNvCxnSpPr>
          <p:nvPr/>
        </p:nvCxnSpPr>
        <p:spPr>
          <a:xfrm flipV="1">
            <a:off x="4067944" y="1887594"/>
            <a:ext cx="496944" cy="28803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flipV="1">
            <a:off x="4572000" y="1869632"/>
            <a:ext cx="318341" cy="28803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1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89</a:t>
            </a:fld>
            <a:endParaRPr lang="de-DE"/>
          </a:p>
        </p:txBody>
      </p:sp>
      <p:sp>
        <p:nvSpPr>
          <p:cNvPr id="5" name="Titel 1"/>
          <p:cNvSpPr txBox="1">
            <a:spLocks/>
          </p:cNvSpPr>
          <p:nvPr/>
        </p:nvSpPr>
        <p:spPr>
          <a:xfrm>
            <a:off x="1195389" y="1928808"/>
            <a:ext cx="7339012" cy="929878"/>
          </a:xfrm>
          <a:prstGeom prst="rect">
            <a:avLst/>
          </a:prstGeom>
        </p:spPr>
        <p:txBody>
          <a:bodyPr vert="horz" lIns="68589" tIns="34295" rIns="68589" bIns="34295" rtlCol="0" anchor="b">
            <a:normAutofit/>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pPr algn="ctr"/>
            <a:r>
              <a:rPr lang="en-US" dirty="0" smtClean="0"/>
              <a:t>An adequate </a:t>
            </a:r>
            <a:r>
              <a:rPr lang="en-US" dirty="0"/>
              <a:t>m</a:t>
            </a:r>
            <a:r>
              <a:rPr lang="en-US" dirty="0" smtClean="0"/>
              <a:t>odel</a:t>
            </a:r>
            <a:br>
              <a:rPr lang="en-US" dirty="0" smtClean="0"/>
            </a:br>
            <a:endParaRPr lang="en-US" dirty="0"/>
          </a:p>
        </p:txBody>
      </p:sp>
    </p:spTree>
    <p:extLst>
      <p:ext uri="{BB962C8B-B14F-4D97-AF65-F5344CB8AC3E}">
        <p14:creationId xmlns:p14="http://schemas.microsoft.com/office/powerpoint/2010/main" val="15595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675423"/>
            <a:ext cx="5832648" cy="4091841"/>
          </a:xfrm>
          <a:prstGeom prst="rect">
            <a:avLst/>
          </a:prstGeom>
        </p:spPr>
      </p:pic>
      <p:pic>
        <p:nvPicPr>
          <p:cNvPr id="5" name="Grafik 4"/>
          <p:cNvPicPr>
            <a:picLocks noChangeAspect="1"/>
          </p:cNvPicPr>
          <p:nvPr/>
        </p:nvPicPr>
        <p:blipFill>
          <a:blip r:embed="rId4"/>
          <a:stretch>
            <a:fillRect/>
          </a:stretch>
        </p:blipFill>
        <p:spPr>
          <a:xfrm>
            <a:off x="467544" y="545225"/>
            <a:ext cx="653757" cy="494436"/>
          </a:xfrm>
          <a:prstGeom prst="rect">
            <a:avLst/>
          </a:prstGeom>
        </p:spPr>
      </p:pic>
    </p:spTree>
    <p:extLst>
      <p:ext uri="{BB962C8B-B14F-4D97-AF65-F5344CB8AC3E}">
        <p14:creationId xmlns:p14="http://schemas.microsoft.com/office/powerpoint/2010/main" val="42589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90</a:t>
            </a:fld>
            <a:endParaRPr lang="de-DE"/>
          </a:p>
        </p:txBody>
      </p:sp>
      <p:sp>
        <p:nvSpPr>
          <p:cNvPr id="42" name="Titel 1"/>
          <p:cNvSpPr>
            <a:spLocks noGrp="1"/>
          </p:cNvSpPr>
          <p:nvPr>
            <p:ph type="title"/>
          </p:nvPr>
        </p:nvSpPr>
        <p:spPr>
          <a:xfrm>
            <a:off x="1195389" y="95844"/>
            <a:ext cx="7339012" cy="675706"/>
          </a:xfrm>
        </p:spPr>
        <p:txBody>
          <a:bodyPr>
            <a:normAutofit/>
          </a:bodyPr>
          <a:lstStyle/>
          <a:p>
            <a:r>
              <a:rPr lang="en-US" dirty="0" smtClean="0"/>
              <a:t>Stochastic Processes</a:t>
            </a:r>
            <a:endParaRPr lang="en-US" sz="1400" i="1" dirty="0">
              <a:solidFill>
                <a:schemeClr val="accent5">
                  <a:lumMod val="75000"/>
                </a:schemeClr>
              </a:solidFill>
            </a:endParaRPr>
          </a:p>
        </p:txBody>
      </p:sp>
      <p:sp>
        <p:nvSpPr>
          <p:cNvPr id="43" name="Inhaltsplatzhalter 2"/>
          <p:cNvSpPr>
            <a:spLocks noGrp="1"/>
          </p:cNvSpPr>
          <p:nvPr>
            <p:ph idx="1"/>
          </p:nvPr>
        </p:nvSpPr>
        <p:spPr>
          <a:xfrm>
            <a:off x="1195389" y="915566"/>
            <a:ext cx="7339012" cy="4032448"/>
          </a:xfrm>
        </p:spPr>
        <p:txBody>
          <a:bodyPr>
            <a:normAutofit/>
          </a:bodyPr>
          <a:lstStyle/>
          <a:p>
            <a:r>
              <a:rPr lang="en-US" dirty="0" smtClean="0"/>
              <a:t>Stochastic </a:t>
            </a:r>
            <a:r>
              <a:rPr lang="en-US" dirty="0"/>
              <a:t>Processes are used </a:t>
            </a:r>
            <a:r>
              <a:rPr lang="en-US" dirty="0" smtClean="0"/>
              <a:t>to </a:t>
            </a:r>
            <a:r>
              <a:rPr lang="en-US" dirty="0"/>
              <a:t>represent the evolution of some random </a:t>
            </a:r>
            <a:r>
              <a:rPr lang="en-US" dirty="0" smtClean="0"/>
              <a:t>value, </a:t>
            </a:r>
            <a:r>
              <a:rPr lang="en-US" dirty="0"/>
              <a:t>or system, over </a:t>
            </a:r>
            <a:r>
              <a:rPr lang="en-US" dirty="0" smtClean="0"/>
              <a:t>time.</a:t>
            </a:r>
          </a:p>
          <a:p>
            <a:endParaRPr lang="en-US" dirty="0" smtClean="0"/>
          </a:p>
          <a:p>
            <a:r>
              <a:rPr lang="en-US" dirty="0" smtClean="0"/>
              <a:t>A sound mathematical model which can be used to describe the uncertain location of an object over time.</a:t>
            </a:r>
          </a:p>
          <a:p>
            <a:endParaRPr lang="en-US" dirty="0" smtClean="0"/>
          </a:p>
          <a:p>
            <a:r>
              <a:rPr lang="en-US" dirty="0" smtClean="0"/>
              <a:t>Many Stochastic Processes for different settings:</a:t>
            </a:r>
          </a:p>
          <a:p>
            <a:pPr lvl="1"/>
            <a:r>
              <a:rPr lang="en-US" dirty="0" smtClean="0"/>
              <a:t>Discrete Time + Discrete Space (e.g. Markov Chain)</a:t>
            </a:r>
          </a:p>
          <a:p>
            <a:pPr lvl="1"/>
            <a:r>
              <a:rPr lang="en-US" dirty="0"/>
              <a:t>Discrete Time + Continuous </a:t>
            </a:r>
            <a:r>
              <a:rPr lang="en-US" dirty="0" smtClean="0"/>
              <a:t>Space </a:t>
            </a:r>
            <a:r>
              <a:rPr lang="en-US" dirty="0"/>
              <a:t>(e.g. </a:t>
            </a:r>
            <a:r>
              <a:rPr lang="en-US" dirty="0" smtClean="0"/>
              <a:t>Harris Chain</a:t>
            </a:r>
            <a:r>
              <a:rPr lang="en-US" dirty="0"/>
              <a:t>)</a:t>
            </a:r>
          </a:p>
          <a:p>
            <a:pPr lvl="1"/>
            <a:r>
              <a:rPr lang="en-US" dirty="0"/>
              <a:t>Continuous </a:t>
            </a:r>
            <a:r>
              <a:rPr lang="en-US" dirty="0" smtClean="0"/>
              <a:t>Time </a:t>
            </a:r>
            <a:r>
              <a:rPr lang="en-US" dirty="0"/>
              <a:t>+ Discrete Space (e.g. Markov </a:t>
            </a:r>
            <a:r>
              <a:rPr lang="en-US" dirty="0" smtClean="0"/>
              <a:t>Process)</a:t>
            </a:r>
            <a:endParaRPr lang="en-US" dirty="0"/>
          </a:p>
          <a:p>
            <a:pPr lvl="1"/>
            <a:r>
              <a:rPr lang="en-US" dirty="0" smtClean="0"/>
              <a:t>Continuous Time </a:t>
            </a:r>
            <a:r>
              <a:rPr lang="en-US" dirty="0"/>
              <a:t>+ Continuous </a:t>
            </a:r>
            <a:r>
              <a:rPr lang="en-US" dirty="0" smtClean="0"/>
              <a:t>Space </a:t>
            </a:r>
            <a:r>
              <a:rPr lang="en-US" dirty="0"/>
              <a:t>(e.g. </a:t>
            </a:r>
            <a:r>
              <a:rPr lang="en-US" dirty="0" smtClean="0"/>
              <a:t>Wiener Process)</a:t>
            </a:r>
            <a:endParaRPr lang="en-US" dirty="0"/>
          </a:p>
        </p:txBody>
      </p:sp>
      <p:sp>
        <p:nvSpPr>
          <p:cNvPr id="2" name="Rechteck 1"/>
          <p:cNvSpPr/>
          <p:nvPr/>
        </p:nvSpPr>
        <p:spPr>
          <a:xfrm>
            <a:off x="1195389" y="4856261"/>
            <a:ext cx="6881811" cy="307777"/>
          </a:xfrm>
          <a:prstGeom prst="rect">
            <a:avLst/>
          </a:prstGeom>
        </p:spPr>
        <p:txBody>
          <a:bodyPr wrap="square">
            <a:spAutoFit/>
          </a:bodyPr>
          <a:lstStyle/>
          <a:p>
            <a:r>
              <a:rPr lang="en-US" sz="1200" i="1" dirty="0" err="1" smtClean="0">
                <a:solidFill>
                  <a:schemeClr val="accent5">
                    <a:lumMod val="75000"/>
                  </a:schemeClr>
                </a:solidFill>
              </a:rPr>
              <a:t>Doob</a:t>
            </a:r>
            <a:r>
              <a:rPr lang="en-US" sz="1200" i="1" dirty="0">
                <a:solidFill>
                  <a:schemeClr val="accent5">
                    <a:lumMod val="75000"/>
                  </a:schemeClr>
                </a:solidFill>
              </a:rPr>
              <a:t>, J. L. (1953). Stochastic Processes. Wiley</a:t>
            </a:r>
            <a:r>
              <a:rPr lang="en-US" dirty="0"/>
              <a:t>.</a:t>
            </a:r>
          </a:p>
        </p:txBody>
      </p:sp>
    </p:spTree>
    <p:extLst>
      <p:ext uri="{BB962C8B-B14F-4D97-AF65-F5344CB8AC3E}">
        <p14:creationId xmlns:p14="http://schemas.microsoft.com/office/powerpoint/2010/main" val="30526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91</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A simple example</a:t>
            </a:r>
            <a:endParaRPr lang="en-US" dirty="0"/>
          </a:p>
        </p:txBody>
      </p:sp>
      <p:sp>
        <p:nvSpPr>
          <p:cNvPr id="43" name="Inhaltsplatzhalter 2"/>
          <p:cNvSpPr>
            <a:spLocks noGrp="1"/>
          </p:cNvSpPr>
          <p:nvPr>
            <p:ph idx="1"/>
          </p:nvPr>
        </p:nvSpPr>
        <p:spPr>
          <a:xfrm>
            <a:off x="1195389" y="915566"/>
            <a:ext cx="7339012" cy="4032448"/>
          </a:xfrm>
        </p:spPr>
        <p:txBody>
          <a:bodyPr/>
          <a:lstStyle/>
          <a:p>
            <a:r>
              <a:rPr lang="de-DE" dirty="0" err="1"/>
              <a:t>Whenever</a:t>
            </a:r>
            <a:r>
              <a:rPr lang="de-DE" dirty="0"/>
              <a:t> </a:t>
            </a:r>
            <a:r>
              <a:rPr lang="de-DE" dirty="0" err="1"/>
              <a:t>the</a:t>
            </a:r>
            <a:r>
              <a:rPr lang="de-DE" dirty="0"/>
              <a:t> </a:t>
            </a:r>
            <a:r>
              <a:rPr lang="de-DE" dirty="0" err="1"/>
              <a:t>wooden</a:t>
            </a:r>
            <a:r>
              <a:rPr lang="de-DE" dirty="0"/>
              <a:t> </a:t>
            </a:r>
            <a:r>
              <a:rPr lang="de-DE" dirty="0" err="1"/>
              <a:t>board</a:t>
            </a:r>
            <a:r>
              <a:rPr lang="de-DE" dirty="0"/>
              <a:t> </a:t>
            </a:r>
            <a:r>
              <a:rPr lang="de-DE" dirty="0" err="1"/>
              <a:t>is</a:t>
            </a:r>
            <a:r>
              <a:rPr lang="de-DE" dirty="0"/>
              <a:t> </a:t>
            </a:r>
            <a:r>
              <a:rPr lang="de-DE" dirty="0" err="1" smtClean="0"/>
              <a:t>hit</a:t>
            </a:r>
            <a:r>
              <a:rPr lang="de-DE" dirty="0" smtClean="0"/>
              <a:t>, </a:t>
            </a:r>
            <a:r>
              <a:rPr lang="de-DE" dirty="0" err="1"/>
              <a:t>the</a:t>
            </a:r>
            <a:r>
              <a:rPr lang="de-DE" dirty="0"/>
              <a:t> ball </a:t>
            </a:r>
            <a:r>
              <a:rPr lang="de-DE" dirty="0" err="1"/>
              <a:t>stays</a:t>
            </a:r>
            <a:r>
              <a:rPr lang="de-DE" dirty="0"/>
              <a:t> </a:t>
            </a:r>
            <a:r>
              <a:rPr lang="de-DE" dirty="0" err="1"/>
              <a:t>or</a:t>
            </a:r>
            <a:r>
              <a:rPr lang="de-DE" dirty="0"/>
              <a:t> </a:t>
            </a:r>
            <a:r>
              <a:rPr lang="de-DE" dirty="0" err="1"/>
              <a:t>drops</a:t>
            </a:r>
            <a:r>
              <a:rPr lang="de-DE" dirty="0"/>
              <a:t> </a:t>
            </a:r>
            <a:r>
              <a:rPr lang="de-DE" dirty="0" err="1"/>
              <a:t>into</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neighbour</a:t>
            </a:r>
            <a:r>
              <a:rPr lang="de-DE" dirty="0"/>
              <a:t> </a:t>
            </a:r>
            <a:r>
              <a:rPr lang="de-DE" dirty="0" err="1"/>
              <a:t>holes</a:t>
            </a:r>
            <a:r>
              <a:rPr lang="de-DE" dirty="0"/>
              <a:t> </a:t>
            </a:r>
            <a:r>
              <a:rPr lang="de-DE" dirty="0" err="1"/>
              <a:t>with</a:t>
            </a:r>
            <a:r>
              <a:rPr lang="de-DE" dirty="0"/>
              <a:t> </a:t>
            </a:r>
            <a:r>
              <a:rPr lang="de-DE" dirty="0" err="1"/>
              <a:t>certain</a:t>
            </a:r>
            <a:r>
              <a:rPr lang="de-DE" dirty="0"/>
              <a:t> </a:t>
            </a:r>
            <a:r>
              <a:rPr lang="de-DE" dirty="0" err="1"/>
              <a:t>probabilities</a:t>
            </a:r>
            <a:r>
              <a:rPr lang="de-DE" dirty="0" smtClean="0"/>
              <a:t>.</a:t>
            </a:r>
          </a:p>
          <a:p>
            <a:endParaRPr lang="de-DE" dirty="0"/>
          </a:p>
          <a:p>
            <a:pPr marL="0" indent="0">
              <a:buNone/>
            </a:pPr>
            <a:endParaRPr lang="de-DE" dirty="0"/>
          </a:p>
          <a:p>
            <a:r>
              <a:rPr lang="de-DE" dirty="0"/>
              <a:t>At </a:t>
            </a:r>
            <a:r>
              <a:rPr lang="de-DE" dirty="0" err="1"/>
              <a:t>the</a:t>
            </a:r>
            <a:r>
              <a:rPr lang="de-DE" dirty="0"/>
              <a:t> </a:t>
            </a:r>
            <a:r>
              <a:rPr lang="de-DE" dirty="0" err="1"/>
              <a:t>border</a:t>
            </a:r>
            <a:r>
              <a:rPr lang="de-DE" dirty="0"/>
              <a:t> </a:t>
            </a:r>
            <a:r>
              <a:rPr lang="de-DE" dirty="0" err="1"/>
              <a:t>of</a:t>
            </a:r>
            <a:r>
              <a:rPr lang="de-DE" dirty="0"/>
              <a:t> </a:t>
            </a:r>
            <a:r>
              <a:rPr lang="de-DE" dirty="0" err="1"/>
              <a:t>the</a:t>
            </a:r>
            <a:r>
              <a:rPr lang="de-DE" dirty="0"/>
              <a:t> </a:t>
            </a:r>
            <a:r>
              <a:rPr lang="de-DE" dirty="0" err="1"/>
              <a:t>wood</a:t>
            </a:r>
            <a:r>
              <a:rPr lang="de-DE" dirty="0"/>
              <a:t> </a:t>
            </a:r>
            <a:r>
              <a:rPr lang="de-DE" dirty="0" err="1"/>
              <a:t>board</a:t>
            </a:r>
            <a:r>
              <a:rPr lang="de-DE" dirty="0"/>
              <a:t> </a:t>
            </a:r>
            <a:r>
              <a:rPr lang="de-DE" dirty="0" err="1"/>
              <a:t>these</a:t>
            </a:r>
            <a:r>
              <a:rPr lang="de-DE" dirty="0"/>
              <a:t> </a:t>
            </a:r>
            <a:r>
              <a:rPr lang="de-DE" dirty="0" err="1"/>
              <a:t>probabilities</a:t>
            </a:r>
            <a:r>
              <a:rPr lang="de-DE" dirty="0"/>
              <a:t> </a:t>
            </a:r>
            <a:r>
              <a:rPr lang="de-DE" dirty="0" err="1"/>
              <a:t>are</a:t>
            </a:r>
            <a:r>
              <a:rPr lang="de-DE" dirty="0"/>
              <a:t> </a:t>
            </a:r>
            <a:r>
              <a:rPr lang="de-DE" dirty="0" smtClean="0"/>
              <a:t>different</a:t>
            </a:r>
          </a:p>
          <a:p>
            <a:endParaRPr lang="de-DE" dirty="0"/>
          </a:p>
          <a:p>
            <a:endParaRPr lang="de-DE" dirty="0" smtClean="0"/>
          </a:p>
          <a:p>
            <a:r>
              <a:rPr lang="de-DE" dirty="0" smtClean="0"/>
              <a:t>This </a:t>
            </a:r>
            <a:r>
              <a:rPr lang="de-DE" dirty="0" err="1" smtClean="0"/>
              <a:t>model</a:t>
            </a:r>
            <a:r>
              <a:rPr lang="de-DE" dirty="0" smtClean="0"/>
              <a:t> </a:t>
            </a:r>
            <a:r>
              <a:rPr lang="de-DE" dirty="0" err="1" smtClean="0"/>
              <a:t>is</a:t>
            </a:r>
            <a:r>
              <a:rPr lang="de-DE" dirty="0" smtClean="0"/>
              <a:t> </a:t>
            </a:r>
            <a:r>
              <a:rPr lang="de-DE" dirty="0" err="1" smtClean="0"/>
              <a:t>usually</a:t>
            </a:r>
            <a:r>
              <a:rPr lang="de-DE" dirty="0" smtClean="0"/>
              <a:t> </a:t>
            </a:r>
            <a:r>
              <a:rPr lang="de-DE" dirty="0" err="1" smtClean="0"/>
              <a:t>learned</a:t>
            </a:r>
            <a:r>
              <a:rPr lang="de-DE" dirty="0" smtClean="0"/>
              <a:t> </a:t>
            </a:r>
            <a:r>
              <a:rPr lang="de-DE" dirty="0" err="1" smtClean="0"/>
              <a:t>or</a:t>
            </a:r>
            <a:r>
              <a:rPr lang="de-DE" dirty="0" smtClean="0"/>
              <a:t> </a:t>
            </a:r>
            <a:r>
              <a:rPr lang="de-DE" dirty="0" err="1" smtClean="0"/>
              <a:t>given</a:t>
            </a:r>
            <a:r>
              <a:rPr lang="de-DE" dirty="0" smtClean="0"/>
              <a:t> </a:t>
            </a:r>
            <a:r>
              <a:rPr lang="de-DE" dirty="0" err="1" smtClean="0"/>
              <a:t>by</a:t>
            </a:r>
            <a:r>
              <a:rPr lang="de-DE" dirty="0" smtClean="0"/>
              <a:t> </a:t>
            </a:r>
            <a:r>
              <a:rPr lang="de-DE" dirty="0" err="1" smtClean="0"/>
              <a:t>experts</a:t>
            </a:r>
            <a:endParaRPr lang="de-DE" dirty="0"/>
          </a:p>
          <a:p>
            <a:endParaRPr lang="de-DE" dirty="0"/>
          </a:p>
          <a:p>
            <a:endParaRPr lang="en-US" dirty="0" smtClean="0"/>
          </a:p>
        </p:txBody>
      </p:sp>
      <p:grpSp>
        <p:nvGrpSpPr>
          <p:cNvPr id="5" name="Gruppieren 4"/>
          <p:cNvGrpSpPr/>
          <p:nvPr/>
        </p:nvGrpSpPr>
        <p:grpSpPr>
          <a:xfrm>
            <a:off x="2904432" y="1902243"/>
            <a:ext cx="3611784" cy="451473"/>
            <a:chOff x="1403648" y="2996952"/>
            <a:chExt cx="4608512" cy="576064"/>
          </a:xfrm>
        </p:grpSpPr>
        <p:sp>
          <p:nvSpPr>
            <p:cNvPr id="6" name="Rechteck 5"/>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llipse 6"/>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Ellipse 7"/>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Ellipse 8"/>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Ellipse 10"/>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Ellipse 11"/>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Ellipse 13"/>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6" name="Ellipse 15"/>
          <p:cNvSpPr/>
          <p:nvPr/>
        </p:nvSpPr>
        <p:spPr>
          <a:xfrm>
            <a:off x="4572903" y="1966005"/>
            <a:ext cx="274843" cy="274843"/>
          </a:xfrm>
          <a:prstGeom prst="ellipse">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7" name="Gerade Verbindung mit Pfeil 16"/>
          <p:cNvCxnSpPr/>
          <p:nvPr/>
        </p:nvCxnSpPr>
        <p:spPr>
          <a:xfrm>
            <a:off x="4847745" y="1845809"/>
            <a:ext cx="314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a:off x="4271509" y="1845809"/>
            <a:ext cx="3013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4251721" y="1621213"/>
            <a:ext cx="396262" cy="276999"/>
          </a:xfrm>
          <a:prstGeom prst="rect">
            <a:avLst/>
          </a:prstGeom>
          <a:noFill/>
        </p:spPr>
        <p:txBody>
          <a:bodyPr wrap="none" rtlCol="0">
            <a:spAutoFit/>
          </a:bodyPr>
          <a:lstStyle/>
          <a:p>
            <a:r>
              <a:rPr lang="de-DE" sz="1200" dirty="0" smtClean="0"/>
              <a:t>0.4</a:t>
            </a:r>
            <a:endParaRPr lang="de-DE" sz="1200" dirty="0"/>
          </a:p>
        </p:txBody>
      </p:sp>
      <p:sp>
        <p:nvSpPr>
          <p:cNvPr id="20" name="Textfeld 19"/>
          <p:cNvSpPr txBox="1"/>
          <p:nvPr/>
        </p:nvSpPr>
        <p:spPr>
          <a:xfrm>
            <a:off x="4777038" y="1620727"/>
            <a:ext cx="396262" cy="276999"/>
          </a:xfrm>
          <a:prstGeom prst="rect">
            <a:avLst/>
          </a:prstGeom>
          <a:noFill/>
        </p:spPr>
        <p:txBody>
          <a:bodyPr wrap="none" rtlCol="0">
            <a:spAutoFit/>
          </a:bodyPr>
          <a:lstStyle/>
          <a:p>
            <a:r>
              <a:rPr lang="de-DE" sz="1200" dirty="0" smtClean="0"/>
              <a:t>0.4</a:t>
            </a:r>
            <a:endParaRPr lang="de-DE" sz="1200" dirty="0"/>
          </a:p>
        </p:txBody>
      </p:sp>
      <p:sp>
        <p:nvSpPr>
          <p:cNvPr id="21" name="Pfeil nach rechts 20"/>
          <p:cNvSpPr/>
          <p:nvPr/>
        </p:nvSpPr>
        <p:spPr>
          <a:xfrm>
            <a:off x="2452959" y="2078873"/>
            <a:ext cx="395039" cy="27484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p:cNvSpPr txBox="1"/>
          <p:nvPr/>
        </p:nvSpPr>
        <p:spPr>
          <a:xfrm>
            <a:off x="4499992" y="1563638"/>
            <a:ext cx="396262" cy="276999"/>
          </a:xfrm>
          <a:prstGeom prst="rect">
            <a:avLst/>
          </a:prstGeom>
          <a:noFill/>
        </p:spPr>
        <p:txBody>
          <a:bodyPr wrap="none" rtlCol="0">
            <a:spAutoFit/>
          </a:bodyPr>
          <a:lstStyle/>
          <a:p>
            <a:r>
              <a:rPr lang="de-DE" sz="1200" dirty="0" smtClean="0"/>
              <a:t>0.2</a:t>
            </a:r>
            <a:endParaRPr lang="de-DE" sz="1200" dirty="0"/>
          </a:p>
        </p:txBody>
      </p:sp>
      <p:cxnSp>
        <p:nvCxnSpPr>
          <p:cNvPr id="23" name="Gerade Verbindung mit Pfeil 22"/>
          <p:cNvCxnSpPr/>
          <p:nvPr/>
        </p:nvCxnSpPr>
        <p:spPr>
          <a:xfrm>
            <a:off x="4712664" y="1808950"/>
            <a:ext cx="0" cy="15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4" name="Gruppieren 23"/>
          <p:cNvGrpSpPr/>
          <p:nvPr/>
        </p:nvGrpSpPr>
        <p:grpSpPr>
          <a:xfrm>
            <a:off x="2904432" y="3200397"/>
            <a:ext cx="3611784" cy="451473"/>
            <a:chOff x="1403648" y="2996952"/>
            <a:chExt cx="4608512" cy="576064"/>
          </a:xfrm>
        </p:grpSpPr>
        <p:sp>
          <p:nvSpPr>
            <p:cNvPr id="25" name="Rechteck 24"/>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Ellipse 25"/>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Ellipse 26"/>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Ellipse 27"/>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Ellipse 28"/>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Ellipse 29"/>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Ellipse 30"/>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Ellipse 31"/>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Ellipse 32"/>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Ellipse 33"/>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5" name="Ellipse 34"/>
          <p:cNvSpPr/>
          <p:nvPr/>
        </p:nvSpPr>
        <p:spPr>
          <a:xfrm>
            <a:off x="6158894" y="3264159"/>
            <a:ext cx="274843" cy="274843"/>
          </a:xfrm>
          <a:prstGeom prst="ellipse">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 name="Gerade Verbindung mit Pfeil 35"/>
          <p:cNvCxnSpPr/>
          <p:nvPr/>
        </p:nvCxnSpPr>
        <p:spPr>
          <a:xfrm flipH="1">
            <a:off x="5851664" y="3143963"/>
            <a:ext cx="3013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feld 36"/>
          <p:cNvSpPr txBox="1"/>
          <p:nvPr/>
        </p:nvSpPr>
        <p:spPr>
          <a:xfrm>
            <a:off x="5831876" y="2926973"/>
            <a:ext cx="396262" cy="276999"/>
          </a:xfrm>
          <a:prstGeom prst="rect">
            <a:avLst/>
          </a:prstGeom>
          <a:noFill/>
        </p:spPr>
        <p:txBody>
          <a:bodyPr wrap="none" rtlCol="0">
            <a:spAutoFit/>
          </a:bodyPr>
          <a:lstStyle/>
          <a:p>
            <a:r>
              <a:rPr lang="de-DE" sz="1200" dirty="0" smtClean="0"/>
              <a:t>0.6</a:t>
            </a:r>
            <a:endParaRPr lang="de-DE" sz="1200" dirty="0"/>
          </a:p>
        </p:txBody>
      </p:sp>
      <p:sp>
        <p:nvSpPr>
          <p:cNvPr id="38" name="Pfeil nach rechts 37"/>
          <p:cNvSpPr/>
          <p:nvPr/>
        </p:nvSpPr>
        <p:spPr>
          <a:xfrm>
            <a:off x="2452959" y="3377027"/>
            <a:ext cx="395039" cy="27484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Textfeld 38"/>
          <p:cNvSpPr txBox="1"/>
          <p:nvPr/>
        </p:nvSpPr>
        <p:spPr>
          <a:xfrm>
            <a:off x="6114047" y="2861792"/>
            <a:ext cx="396262" cy="276999"/>
          </a:xfrm>
          <a:prstGeom prst="rect">
            <a:avLst/>
          </a:prstGeom>
          <a:noFill/>
        </p:spPr>
        <p:txBody>
          <a:bodyPr wrap="none" rtlCol="0">
            <a:spAutoFit/>
          </a:bodyPr>
          <a:lstStyle/>
          <a:p>
            <a:r>
              <a:rPr lang="de-DE" sz="1200" dirty="0" smtClean="0"/>
              <a:t>0.4</a:t>
            </a:r>
            <a:endParaRPr lang="de-DE" sz="1200" dirty="0"/>
          </a:p>
        </p:txBody>
      </p:sp>
      <p:cxnSp>
        <p:nvCxnSpPr>
          <p:cNvPr id="40" name="Gerade Verbindung mit Pfeil 39"/>
          <p:cNvCxnSpPr/>
          <p:nvPr/>
        </p:nvCxnSpPr>
        <p:spPr>
          <a:xfrm>
            <a:off x="6292820" y="3107104"/>
            <a:ext cx="0" cy="15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74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077201" y="4746178"/>
            <a:ext cx="457200" cy="273844"/>
          </a:xfrm>
        </p:spPr>
        <p:txBody>
          <a:bodyPr/>
          <a:lstStyle/>
          <a:p>
            <a:fld id="{7DC1BBB0-96F0-4077-A278-0F3FB5C104D3}" type="slidenum">
              <a:rPr lang="de-DE" smtClean="0"/>
              <a:pPr/>
              <a:t>92</a:t>
            </a:fld>
            <a:endParaRPr lang="de-DE" dirty="0"/>
          </a:p>
        </p:txBody>
      </p:sp>
      <p:grpSp>
        <p:nvGrpSpPr>
          <p:cNvPr id="86" name="Gruppieren 85"/>
          <p:cNvGrpSpPr/>
          <p:nvPr/>
        </p:nvGrpSpPr>
        <p:grpSpPr>
          <a:xfrm>
            <a:off x="3571980" y="2103698"/>
            <a:ext cx="3600400" cy="450050"/>
            <a:chOff x="1403648" y="2996952"/>
            <a:chExt cx="4608512" cy="576064"/>
          </a:xfrm>
        </p:grpSpPr>
        <p:sp>
          <p:nvSpPr>
            <p:cNvPr id="155" name="Rechteck 154"/>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6" name="Ellipse 155"/>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7" name="Ellipse 156"/>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8" name="Ellipse 157"/>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9" name="Ellipse 158"/>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0" name="Ellipse 159"/>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1" name="Ellipse 160"/>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2" name="Ellipse 161"/>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3" name="Ellipse 162"/>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4" name="Ellipse 163"/>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Ellipse 86"/>
          <p:cNvSpPr/>
          <p:nvPr/>
        </p:nvSpPr>
        <p:spPr>
          <a:xfrm>
            <a:off x="4064672" y="2167259"/>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8" name="Ellipse 87"/>
          <p:cNvSpPr/>
          <p:nvPr/>
        </p:nvSpPr>
        <p:spPr>
          <a:xfrm>
            <a:off x="4848145" y="2167474"/>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Textfeld 88"/>
          <p:cNvSpPr txBox="1"/>
          <p:nvPr/>
        </p:nvSpPr>
        <p:spPr>
          <a:xfrm>
            <a:off x="3999245" y="2167259"/>
            <a:ext cx="377026" cy="261610"/>
          </a:xfrm>
          <a:prstGeom prst="rect">
            <a:avLst/>
          </a:prstGeom>
          <a:noFill/>
        </p:spPr>
        <p:txBody>
          <a:bodyPr wrap="none" rtlCol="0">
            <a:spAutoFit/>
          </a:bodyPr>
          <a:lstStyle/>
          <a:p>
            <a:r>
              <a:rPr lang="de-DE" sz="1100" dirty="0" smtClean="0"/>
              <a:t>0.4</a:t>
            </a:r>
            <a:endParaRPr lang="de-DE" sz="1100" dirty="0"/>
          </a:p>
        </p:txBody>
      </p:sp>
      <p:sp>
        <p:nvSpPr>
          <p:cNvPr id="90" name="Textfeld 89"/>
          <p:cNvSpPr txBox="1"/>
          <p:nvPr/>
        </p:nvSpPr>
        <p:spPr>
          <a:xfrm>
            <a:off x="4776464" y="2167259"/>
            <a:ext cx="377026" cy="261610"/>
          </a:xfrm>
          <a:prstGeom prst="rect">
            <a:avLst/>
          </a:prstGeom>
          <a:noFill/>
        </p:spPr>
        <p:txBody>
          <a:bodyPr wrap="none" rtlCol="0">
            <a:spAutoFit/>
          </a:bodyPr>
          <a:lstStyle/>
          <a:p>
            <a:r>
              <a:rPr lang="de-DE" sz="1100" dirty="0" smtClean="0"/>
              <a:t>0.4</a:t>
            </a:r>
            <a:endParaRPr lang="de-DE" sz="1100" dirty="0"/>
          </a:p>
        </p:txBody>
      </p:sp>
      <p:grpSp>
        <p:nvGrpSpPr>
          <p:cNvPr id="91" name="Gruppieren 90"/>
          <p:cNvGrpSpPr/>
          <p:nvPr/>
        </p:nvGrpSpPr>
        <p:grpSpPr>
          <a:xfrm>
            <a:off x="3571980" y="2985796"/>
            <a:ext cx="3600400" cy="450050"/>
            <a:chOff x="1403648" y="2996952"/>
            <a:chExt cx="4608512" cy="576064"/>
          </a:xfrm>
        </p:grpSpPr>
        <p:sp>
          <p:nvSpPr>
            <p:cNvPr id="145" name="Rechteck 144"/>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6" name="Ellipse 145"/>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7" name="Ellipse 146"/>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8" name="Ellipse 147"/>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9" name="Ellipse 148"/>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0" name="Ellipse 149"/>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1" name="Ellipse 150"/>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2" name="Ellipse 151"/>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 name="Ellipse 152"/>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4" name="Ellipse 153"/>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92" name="Gruppieren 91"/>
          <p:cNvGrpSpPr/>
          <p:nvPr/>
        </p:nvGrpSpPr>
        <p:grpSpPr>
          <a:xfrm>
            <a:off x="3571980" y="1203598"/>
            <a:ext cx="3600400" cy="450050"/>
            <a:chOff x="1403648" y="2996952"/>
            <a:chExt cx="4608512" cy="576064"/>
          </a:xfrm>
        </p:grpSpPr>
        <p:sp>
          <p:nvSpPr>
            <p:cNvPr id="135" name="Rechteck 134"/>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6" name="Ellipse 135"/>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7" name="Ellipse 136"/>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8" name="Ellipse 137"/>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9" name="Ellipse 138"/>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0" name="Ellipse 139"/>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1" name="Ellipse 140"/>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2" name="Ellipse 141"/>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3" name="Ellipse 142"/>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4" name="Ellipse 143"/>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93" name="Ellipse 92"/>
          <p:cNvSpPr/>
          <p:nvPr/>
        </p:nvSpPr>
        <p:spPr>
          <a:xfrm>
            <a:off x="4452649" y="1267159"/>
            <a:ext cx="273977" cy="273977"/>
          </a:xfrm>
          <a:prstGeom prst="ellipse">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4" name="Ellipse 93"/>
          <p:cNvSpPr/>
          <p:nvPr/>
        </p:nvSpPr>
        <p:spPr>
          <a:xfrm>
            <a:off x="4461165" y="2167259"/>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5" name="Textfeld 94"/>
          <p:cNvSpPr txBox="1"/>
          <p:nvPr/>
        </p:nvSpPr>
        <p:spPr>
          <a:xfrm>
            <a:off x="4404112" y="2167474"/>
            <a:ext cx="377026" cy="261610"/>
          </a:xfrm>
          <a:prstGeom prst="rect">
            <a:avLst/>
          </a:prstGeom>
          <a:noFill/>
        </p:spPr>
        <p:txBody>
          <a:bodyPr wrap="none" rtlCol="0">
            <a:spAutoFit/>
          </a:bodyPr>
          <a:lstStyle/>
          <a:p>
            <a:r>
              <a:rPr lang="de-DE" sz="1100" dirty="0" smtClean="0"/>
              <a:t>0.2</a:t>
            </a:r>
            <a:endParaRPr lang="de-DE" sz="1100" dirty="0"/>
          </a:p>
        </p:txBody>
      </p:sp>
      <p:sp>
        <p:nvSpPr>
          <p:cNvPr id="96" name="Ellipse 95"/>
          <p:cNvSpPr/>
          <p:nvPr/>
        </p:nvSpPr>
        <p:spPr>
          <a:xfrm>
            <a:off x="4068226" y="3045242"/>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7" name="Ellipse 96"/>
          <p:cNvSpPr/>
          <p:nvPr/>
        </p:nvSpPr>
        <p:spPr>
          <a:xfrm>
            <a:off x="4851699" y="3045457"/>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8" name="Textfeld 97"/>
          <p:cNvSpPr txBox="1"/>
          <p:nvPr/>
        </p:nvSpPr>
        <p:spPr>
          <a:xfrm>
            <a:off x="3972720" y="3045242"/>
            <a:ext cx="458780" cy="261610"/>
          </a:xfrm>
          <a:prstGeom prst="rect">
            <a:avLst/>
          </a:prstGeom>
          <a:noFill/>
        </p:spPr>
        <p:txBody>
          <a:bodyPr wrap="none" rtlCol="0">
            <a:spAutoFit/>
          </a:bodyPr>
          <a:lstStyle/>
          <a:p>
            <a:r>
              <a:rPr lang="de-DE" sz="1100" dirty="0" smtClean="0"/>
              <a:t>0.16</a:t>
            </a:r>
            <a:endParaRPr lang="de-DE" sz="1100" dirty="0"/>
          </a:p>
        </p:txBody>
      </p:sp>
      <p:sp>
        <p:nvSpPr>
          <p:cNvPr id="99" name="Textfeld 98"/>
          <p:cNvSpPr txBox="1"/>
          <p:nvPr/>
        </p:nvSpPr>
        <p:spPr>
          <a:xfrm>
            <a:off x="4749169" y="3045242"/>
            <a:ext cx="458780" cy="261610"/>
          </a:xfrm>
          <a:prstGeom prst="rect">
            <a:avLst/>
          </a:prstGeom>
          <a:noFill/>
        </p:spPr>
        <p:txBody>
          <a:bodyPr wrap="none" rtlCol="0">
            <a:spAutoFit/>
          </a:bodyPr>
          <a:lstStyle/>
          <a:p>
            <a:r>
              <a:rPr lang="de-DE" sz="1100" dirty="0" smtClean="0"/>
              <a:t>0.16</a:t>
            </a:r>
            <a:endParaRPr lang="de-DE" sz="1100" dirty="0"/>
          </a:p>
        </p:txBody>
      </p:sp>
      <p:sp>
        <p:nvSpPr>
          <p:cNvPr id="100" name="Ellipse 99"/>
          <p:cNvSpPr/>
          <p:nvPr/>
        </p:nvSpPr>
        <p:spPr>
          <a:xfrm>
            <a:off x="4464719" y="3045242"/>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1" name="Textfeld 100"/>
          <p:cNvSpPr txBox="1"/>
          <p:nvPr/>
        </p:nvSpPr>
        <p:spPr>
          <a:xfrm>
            <a:off x="4365590" y="3045457"/>
            <a:ext cx="458780" cy="261610"/>
          </a:xfrm>
          <a:prstGeom prst="rect">
            <a:avLst/>
          </a:prstGeom>
          <a:noFill/>
        </p:spPr>
        <p:txBody>
          <a:bodyPr wrap="none" rtlCol="0">
            <a:spAutoFit/>
          </a:bodyPr>
          <a:lstStyle/>
          <a:p>
            <a:r>
              <a:rPr lang="de-DE" sz="1100" dirty="0" smtClean="0"/>
              <a:t>0.36</a:t>
            </a:r>
            <a:endParaRPr lang="de-DE" sz="1100" dirty="0"/>
          </a:p>
        </p:txBody>
      </p:sp>
      <p:sp>
        <p:nvSpPr>
          <p:cNvPr id="102" name="Ellipse 101"/>
          <p:cNvSpPr/>
          <p:nvPr/>
        </p:nvSpPr>
        <p:spPr>
          <a:xfrm>
            <a:off x="5246053" y="3049357"/>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3" name="Ellipse 102"/>
          <p:cNvSpPr/>
          <p:nvPr/>
        </p:nvSpPr>
        <p:spPr>
          <a:xfrm>
            <a:off x="3661367" y="305542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4" name="Textfeld 103"/>
          <p:cNvSpPr txBox="1"/>
          <p:nvPr/>
        </p:nvSpPr>
        <p:spPr>
          <a:xfrm>
            <a:off x="5145658" y="3043799"/>
            <a:ext cx="458780" cy="261610"/>
          </a:xfrm>
          <a:prstGeom prst="rect">
            <a:avLst/>
          </a:prstGeom>
          <a:noFill/>
        </p:spPr>
        <p:txBody>
          <a:bodyPr wrap="none" rtlCol="0">
            <a:spAutoFit/>
          </a:bodyPr>
          <a:lstStyle/>
          <a:p>
            <a:r>
              <a:rPr lang="de-DE" sz="1100" dirty="0" smtClean="0"/>
              <a:t>0.16</a:t>
            </a:r>
            <a:endParaRPr lang="de-DE" sz="1100" dirty="0"/>
          </a:p>
        </p:txBody>
      </p:sp>
      <p:sp>
        <p:nvSpPr>
          <p:cNvPr id="105" name="Textfeld 104"/>
          <p:cNvSpPr txBox="1"/>
          <p:nvPr/>
        </p:nvSpPr>
        <p:spPr>
          <a:xfrm>
            <a:off x="3563888" y="3049572"/>
            <a:ext cx="458780" cy="261610"/>
          </a:xfrm>
          <a:prstGeom prst="rect">
            <a:avLst/>
          </a:prstGeom>
          <a:noFill/>
        </p:spPr>
        <p:txBody>
          <a:bodyPr wrap="none" rtlCol="0">
            <a:spAutoFit/>
          </a:bodyPr>
          <a:lstStyle/>
          <a:p>
            <a:r>
              <a:rPr lang="de-DE" sz="1100" dirty="0" smtClean="0"/>
              <a:t>0.16</a:t>
            </a:r>
            <a:endParaRPr lang="de-DE" sz="1100" dirty="0"/>
          </a:p>
        </p:txBody>
      </p:sp>
      <p:grpSp>
        <p:nvGrpSpPr>
          <p:cNvPr id="106" name="Gruppieren 105"/>
          <p:cNvGrpSpPr/>
          <p:nvPr/>
        </p:nvGrpSpPr>
        <p:grpSpPr>
          <a:xfrm>
            <a:off x="3571980" y="3795886"/>
            <a:ext cx="3600400" cy="450050"/>
            <a:chOff x="1403648" y="2996952"/>
            <a:chExt cx="4608512" cy="576064"/>
          </a:xfrm>
        </p:grpSpPr>
        <p:sp>
          <p:nvSpPr>
            <p:cNvPr id="125" name="Rechteck 124"/>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6" name="Ellipse 125"/>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7" name="Ellipse 126"/>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8" name="Ellipse 127"/>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9" name="Ellipse 128"/>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Ellipse 129"/>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1" name="Ellipse 130"/>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2" name="Ellipse 131"/>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3" name="Ellipse 132"/>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4" name="Ellipse 133"/>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07" name="Ellipse 106"/>
          <p:cNvSpPr/>
          <p:nvPr/>
        </p:nvSpPr>
        <p:spPr>
          <a:xfrm>
            <a:off x="4443910"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8" name="Textfeld 107"/>
          <p:cNvSpPr txBox="1"/>
          <p:nvPr/>
        </p:nvSpPr>
        <p:spPr>
          <a:xfrm>
            <a:off x="4346431" y="3859662"/>
            <a:ext cx="458780" cy="261610"/>
          </a:xfrm>
          <a:prstGeom prst="rect">
            <a:avLst/>
          </a:prstGeom>
          <a:noFill/>
        </p:spPr>
        <p:txBody>
          <a:bodyPr wrap="none" rtlCol="0">
            <a:spAutoFit/>
          </a:bodyPr>
          <a:lstStyle/>
          <a:p>
            <a:r>
              <a:rPr lang="de-DE" sz="1100" dirty="0" smtClean="0"/>
              <a:t>0.12</a:t>
            </a:r>
            <a:endParaRPr lang="de-DE" sz="1100" dirty="0"/>
          </a:p>
        </p:txBody>
      </p:sp>
      <p:sp>
        <p:nvSpPr>
          <p:cNvPr id="109" name="Ellipse 108"/>
          <p:cNvSpPr/>
          <p:nvPr/>
        </p:nvSpPr>
        <p:spPr>
          <a:xfrm>
            <a:off x="3668879"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0" name="Textfeld 109"/>
          <p:cNvSpPr txBox="1"/>
          <p:nvPr/>
        </p:nvSpPr>
        <p:spPr>
          <a:xfrm>
            <a:off x="3571399" y="3867181"/>
            <a:ext cx="458780" cy="261610"/>
          </a:xfrm>
          <a:prstGeom prst="rect">
            <a:avLst/>
          </a:prstGeom>
          <a:noFill/>
        </p:spPr>
        <p:txBody>
          <a:bodyPr wrap="none" rtlCol="0">
            <a:spAutoFit/>
          </a:bodyPr>
          <a:lstStyle/>
          <a:p>
            <a:r>
              <a:rPr lang="de-DE" sz="1100" dirty="0" smtClean="0"/>
              <a:t>0.08</a:t>
            </a:r>
            <a:endParaRPr lang="de-DE" sz="1100" dirty="0"/>
          </a:p>
        </p:txBody>
      </p:sp>
      <p:sp>
        <p:nvSpPr>
          <p:cNvPr id="111" name="Ellipse 110"/>
          <p:cNvSpPr/>
          <p:nvPr/>
        </p:nvSpPr>
        <p:spPr>
          <a:xfrm>
            <a:off x="4055153"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2" name="Textfeld 111"/>
          <p:cNvSpPr txBox="1"/>
          <p:nvPr/>
        </p:nvSpPr>
        <p:spPr>
          <a:xfrm>
            <a:off x="3957674" y="3859662"/>
            <a:ext cx="458780" cy="261610"/>
          </a:xfrm>
          <a:prstGeom prst="rect">
            <a:avLst/>
          </a:prstGeom>
          <a:noFill/>
        </p:spPr>
        <p:txBody>
          <a:bodyPr wrap="none" rtlCol="0">
            <a:spAutoFit/>
          </a:bodyPr>
          <a:lstStyle/>
          <a:p>
            <a:r>
              <a:rPr lang="de-DE" sz="1100" dirty="0" smtClean="0"/>
              <a:t>0.12</a:t>
            </a:r>
            <a:endParaRPr lang="de-DE" sz="1100" dirty="0"/>
          </a:p>
        </p:txBody>
      </p:sp>
      <p:sp>
        <p:nvSpPr>
          <p:cNvPr id="113" name="Ellipse 112"/>
          <p:cNvSpPr/>
          <p:nvPr/>
        </p:nvSpPr>
        <p:spPr>
          <a:xfrm>
            <a:off x="4842741"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Textfeld 113"/>
          <p:cNvSpPr txBox="1"/>
          <p:nvPr/>
        </p:nvSpPr>
        <p:spPr>
          <a:xfrm>
            <a:off x="4745261" y="3867181"/>
            <a:ext cx="458780" cy="261610"/>
          </a:xfrm>
          <a:prstGeom prst="rect">
            <a:avLst/>
          </a:prstGeom>
          <a:noFill/>
        </p:spPr>
        <p:txBody>
          <a:bodyPr wrap="none" rtlCol="0">
            <a:spAutoFit/>
          </a:bodyPr>
          <a:lstStyle/>
          <a:p>
            <a:r>
              <a:rPr lang="de-DE" sz="1100" dirty="0" smtClean="0"/>
              <a:t>0.12</a:t>
            </a:r>
            <a:endParaRPr lang="de-DE" sz="1100" dirty="0"/>
          </a:p>
        </p:txBody>
      </p:sp>
      <p:sp>
        <p:nvSpPr>
          <p:cNvPr id="115" name="Ellipse 114"/>
          <p:cNvSpPr/>
          <p:nvPr/>
        </p:nvSpPr>
        <p:spPr>
          <a:xfrm>
            <a:off x="5235398"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6" name="Textfeld 115"/>
          <p:cNvSpPr txBox="1"/>
          <p:nvPr/>
        </p:nvSpPr>
        <p:spPr>
          <a:xfrm>
            <a:off x="5137918" y="3859662"/>
            <a:ext cx="458780" cy="261610"/>
          </a:xfrm>
          <a:prstGeom prst="rect">
            <a:avLst/>
          </a:prstGeom>
          <a:noFill/>
        </p:spPr>
        <p:txBody>
          <a:bodyPr wrap="none" rtlCol="0">
            <a:spAutoFit/>
          </a:bodyPr>
          <a:lstStyle/>
          <a:p>
            <a:r>
              <a:rPr lang="de-DE" sz="1100" dirty="0" smtClean="0"/>
              <a:t>0.12</a:t>
            </a:r>
            <a:endParaRPr lang="de-DE" sz="1100" dirty="0"/>
          </a:p>
        </p:txBody>
      </p:sp>
      <p:sp>
        <p:nvSpPr>
          <p:cNvPr id="117" name="Ellipse 116"/>
          <p:cNvSpPr/>
          <p:nvPr/>
        </p:nvSpPr>
        <p:spPr>
          <a:xfrm>
            <a:off x="5630328"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Textfeld 117"/>
          <p:cNvSpPr txBox="1"/>
          <p:nvPr/>
        </p:nvSpPr>
        <p:spPr>
          <a:xfrm>
            <a:off x="5532849" y="3867181"/>
            <a:ext cx="458780" cy="261610"/>
          </a:xfrm>
          <a:prstGeom prst="rect">
            <a:avLst/>
          </a:prstGeom>
          <a:noFill/>
        </p:spPr>
        <p:txBody>
          <a:bodyPr wrap="none" rtlCol="0">
            <a:spAutoFit/>
          </a:bodyPr>
          <a:lstStyle/>
          <a:p>
            <a:r>
              <a:rPr lang="de-DE" sz="1100" dirty="0" smtClean="0"/>
              <a:t>0.12</a:t>
            </a:r>
            <a:endParaRPr lang="de-DE" sz="1100" dirty="0"/>
          </a:p>
        </p:txBody>
      </p:sp>
      <p:sp>
        <p:nvSpPr>
          <p:cNvPr id="119" name="Ellipse 118"/>
          <p:cNvSpPr/>
          <p:nvPr/>
        </p:nvSpPr>
        <p:spPr>
          <a:xfrm>
            <a:off x="6024122"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0" name="Textfeld 119"/>
          <p:cNvSpPr txBox="1"/>
          <p:nvPr/>
        </p:nvSpPr>
        <p:spPr>
          <a:xfrm>
            <a:off x="5926642" y="3867181"/>
            <a:ext cx="458780" cy="261610"/>
          </a:xfrm>
          <a:prstGeom prst="rect">
            <a:avLst/>
          </a:prstGeom>
          <a:noFill/>
        </p:spPr>
        <p:txBody>
          <a:bodyPr wrap="none" rtlCol="0">
            <a:spAutoFit/>
          </a:bodyPr>
          <a:lstStyle/>
          <a:p>
            <a:r>
              <a:rPr lang="de-DE" sz="1100" dirty="0" smtClean="0"/>
              <a:t>0.12</a:t>
            </a:r>
            <a:endParaRPr lang="de-DE" sz="1100" dirty="0"/>
          </a:p>
        </p:txBody>
      </p:sp>
      <p:sp>
        <p:nvSpPr>
          <p:cNvPr id="121" name="Ellipse 120"/>
          <p:cNvSpPr/>
          <p:nvPr/>
        </p:nvSpPr>
        <p:spPr>
          <a:xfrm>
            <a:off x="6417916"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2" name="Textfeld 121"/>
          <p:cNvSpPr txBox="1"/>
          <p:nvPr/>
        </p:nvSpPr>
        <p:spPr>
          <a:xfrm>
            <a:off x="6320436" y="3859662"/>
            <a:ext cx="458780" cy="261610"/>
          </a:xfrm>
          <a:prstGeom prst="rect">
            <a:avLst/>
          </a:prstGeom>
          <a:noFill/>
        </p:spPr>
        <p:txBody>
          <a:bodyPr wrap="none" rtlCol="0">
            <a:spAutoFit/>
          </a:bodyPr>
          <a:lstStyle/>
          <a:p>
            <a:r>
              <a:rPr lang="de-DE" sz="1100" dirty="0" smtClean="0"/>
              <a:t>0.12</a:t>
            </a:r>
            <a:endParaRPr lang="de-DE" sz="1100" dirty="0"/>
          </a:p>
        </p:txBody>
      </p:sp>
      <p:sp>
        <p:nvSpPr>
          <p:cNvPr id="123" name="Ellipse 122"/>
          <p:cNvSpPr/>
          <p:nvPr/>
        </p:nvSpPr>
        <p:spPr>
          <a:xfrm>
            <a:off x="6819229"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4" name="Textfeld 123"/>
          <p:cNvSpPr txBox="1"/>
          <p:nvPr/>
        </p:nvSpPr>
        <p:spPr>
          <a:xfrm>
            <a:off x="6721749" y="3859662"/>
            <a:ext cx="458780" cy="261610"/>
          </a:xfrm>
          <a:prstGeom prst="rect">
            <a:avLst/>
          </a:prstGeom>
          <a:noFill/>
        </p:spPr>
        <p:txBody>
          <a:bodyPr wrap="none" rtlCol="0">
            <a:spAutoFit/>
          </a:bodyPr>
          <a:lstStyle/>
          <a:p>
            <a:r>
              <a:rPr lang="de-DE" sz="1100" dirty="0" smtClean="0"/>
              <a:t>0.08</a:t>
            </a:r>
            <a:endParaRPr lang="de-DE" sz="1100" dirty="0"/>
          </a:p>
        </p:txBody>
      </p:sp>
      <p:sp>
        <p:nvSpPr>
          <p:cNvPr id="165" name="Titel 1"/>
          <p:cNvSpPr>
            <a:spLocks noGrp="1"/>
          </p:cNvSpPr>
          <p:nvPr>
            <p:ph type="title"/>
          </p:nvPr>
        </p:nvSpPr>
        <p:spPr>
          <a:xfrm>
            <a:off x="1195389" y="95844"/>
            <a:ext cx="7339012" cy="675706"/>
          </a:xfrm>
        </p:spPr>
        <p:txBody>
          <a:bodyPr>
            <a:normAutofit/>
          </a:bodyPr>
          <a:lstStyle/>
          <a:p>
            <a:r>
              <a:rPr lang="en-US" dirty="0" smtClean="0"/>
              <a:t>A simple example</a:t>
            </a:r>
            <a:endParaRPr lang="en-US" dirty="0"/>
          </a:p>
        </p:txBody>
      </p:sp>
      <p:sp>
        <p:nvSpPr>
          <p:cNvPr id="170" name="Inhaltsplatzhalter 2"/>
          <p:cNvSpPr>
            <a:spLocks noGrp="1"/>
          </p:cNvSpPr>
          <p:nvPr>
            <p:ph idx="1"/>
          </p:nvPr>
        </p:nvSpPr>
        <p:spPr>
          <a:xfrm>
            <a:off x="1195389" y="915566"/>
            <a:ext cx="7339012" cy="4032448"/>
          </a:xfrm>
        </p:spPr>
        <p:txBody>
          <a:bodyPr>
            <a:normAutofit/>
          </a:bodyPr>
          <a:lstStyle/>
          <a:p>
            <a:endParaRPr lang="de-DE" dirty="0" smtClean="0"/>
          </a:p>
          <a:p>
            <a:r>
              <a:rPr lang="de-DE" dirty="0" smtClean="0"/>
              <a:t>Initial Position</a:t>
            </a:r>
          </a:p>
          <a:p>
            <a:endParaRPr lang="de-DE" dirty="0" smtClean="0"/>
          </a:p>
          <a:p>
            <a:r>
              <a:rPr lang="de-DE" dirty="0" smtClean="0"/>
              <a:t>After </a:t>
            </a:r>
            <a:r>
              <a:rPr lang="de-DE" dirty="0" err="1" smtClean="0"/>
              <a:t>first</a:t>
            </a:r>
            <a:r>
              <a:rPr lang="de-DE" dirty="0" smtClean="0"/>
              <a:t> </a:t>
            </a:r>
            <a:r>
              <a:rPr lang="de-DE" dirty="0" err="1" smtClean="0"/>
              <a:t>hit</a:t>
            </a:r>
            <a:endParaRPr lang="de-DE" dirty="0"/>
          </a:p>
          <a:p>
            <a:endParaRPr lang="de-DE" dirty="0" smtClean="0"/>
          </a:p>
          <a:p>
            <a:r>
              <a:rPr lang="de-DE" dirty="0" smtClean="0"/>
              <a:t>After </a:t>
            </a:r>
            <a:r>
              <a:rPr lang="de-DE" dirty="0" err="1" smtClean="0"/>
              <a:t>second</a:t>
            </a:r>
            <a:r>
              <a:rPr lang="de-DE" dirty="0" smtClean="0"/>
              <a:t> </a:t>
            </a:r>
            <a:r>
              <a:rPr lang="de-DE" dirty="0" err="1" smtClean="0"/>
              <a:t>hit</a:t>
            </a:r>
            <a:endParaRPr lang="de-DE" dirty="0"/>
          </a:p>
          <a:p>
            <a:endParaRPr lang="de-DE" dirty="0" smtClean="0"/>
          </a:p>
          <a:p>
            <a:r>
              <a:rPr lang="de-DE" dirty="0" smtClean="0"/>
              <a:t>After 40th </a:t>
            </a:r>
            <a:r>
              <a:rPr lang="de-DE" dirty="0" err="1" smtClean="0"/>
              <a:t>hit</a:t>
            </a:r>
            <a:endParaRPr lang="de-DE" dirty="0"/>
          </a:p>
          <a:p>
            <a:endParaRPr lang="de-DE" dirty="0"/>
          </a:p>
          <a:p>
            <a:endParaRPr lang="en-US" dirty="0" smtClean="0"/>
          </a:p>
        </p:txBody>
      </p:sp>
    </p:spTree>
    <p:extLst>
      <p:ext uri="{BB962C8B-B14F-4D97-AF65-F5344CB8AC3E}">
        <p14:creationId xmlns:p14="http://schemas.microsoft.com/office/powerpoint/2010/main" val="34722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93</a:t>
            </a:fld>
            <a:endParaRPr lang="de-DE"/>
          </a:p>
        </p:txBody>
      </p:sp>
      <p:sp>
        <p:nvSpPr>
          <p:cNvPr id="42" name="Titel 1"/>
          <p:cNvSpPr>
            <a:spLocks noGrp="1"/>
          </p:cNvSpPr>
          <p:nvPr>
            <p:ph type="title"/>
          </p:nvPr>
        </p:nvSpPr>
        <p:spPr>
          <a:xfrm>
            <a:off x="1195389" y="95844"/>
            <a:ext cx="7339012" cy="675706"/>
          </a:xfrm>
        </p:spPr>
        <p:txBody>
          <a:bodyPr>
            <a:normAutofit/>
          </a:bodyPr>
          <a:lstStyle/>
          <a:p>
            <a:r>
              <a:rPr lang="en-US" dirty="0" smtClean="0"/>
              <a:t>How can we model this?</a:t>
            </a:r>
            <a:endParaRPr lang="en-US" dirty="0"/>
          </a:p>
        </p:txBody>
      </p:sp>
      <p:sp>
        <p:nvSpPr>
          <p:cNvPr id="43" name="Inhaltsplatzhalter 2"/>
          <p:cNvSpPr>
            <a:spLocks noGrp="1"/>
          </p:cNvSpPr>
          <p:nvPr>
            <p:ph idx="1"/>
          </p:nvPr>
        </p:nvSpPr>
        <p:spPr>
          <a:xfrm>
            <a:off x="1195389" y="915566"/>
            <a:ext cx="7339012" cy="4032448"/>
          </a:xfrm>
        </p:spPr>
        <p:txBody>
          <a:bodyPr/>
          <a:lstStyle/>
          <a:p>
            <a:r>
              <a:rPr lang="en-US" dirty="0"/>
              <a:t>A Markov Chain is a “</a:t>
            </a:r>
            <a:r>
              <a:rPr lang="en-US" dirty="0" err="1"/>
              <a:t>memoryless</a:t>
            </a:r>
            <a:r>
              <a:rPr lang="en-US" dirty="0"/>
              <a:t>” Stochastic Process (the next state depends only on the current state)</a:t>
            </a:r>
          </a:p>
          <a:p>
            <a:r>
              <a:rPr lang="en-US" dirty="0"/>
              <a:t>For our example we build the following transition </a:t>
            </a:r>
            <a:r>
              <a:rPr lang="en-US" dirty="0" smtClean="0"/>
              <a:t>Matrix M</a:t>
            </a:r>
            <a:endParaRPr lang="de-DE" dirty="0"/>
          </a:p>
          <a:p>
            <a:endParaRPr lang="en-US" dirty="0"/>
          </a:p>
        </p:txBody>
      </p:sp>
      <p:graphicFrame>
        <p:nvGraphicFramePr>
          <p:cNvPr id="5" name="Tabelle 4"/>
          <p:cNvGraphicFramePr>
            <a:graphicFrameLocks noGrp="1"/>
          </p:cNvGraphicFramePr>
          <p:nvPr>
            <p:extLst>
              <p:ext uri="{D42A27DB-BD31-4B8C-83A1-F6EECF244321}">
                <p14:modId xmlns:p14="http://schemas.microsoft.com/office/powerpoint/2010/main" val="805961298"/>
              </p:ext>
            </p:extLst>
          </p:nvPr>
        </p:nvGraphicFramePr>
        <p:xfrm>
          <a:off x="2987823" y="2283718"/>
          <a:ext cx="3212973" cy="2225403"/>
        </p:xfrm>
        <a:graphic>
          <a:graphicData uri="http://schemas.openxmlformats.org/drawingml/2006/table">
            <a:tbl>
              <a:tblPr>
                <a:tableStyleId>{5C22544A-7EE6-4342-B048-85BDC9FD1C3A}</a:tableStyleId>
              </a:tblPr>
              <a:tblGrid>
                <a:gridCol w="356997"/>
                <a:gridCol w="356997"/>
                <a:gridCol w="356997"/>
                <a:gridCol w="356997"/>
                <a:gridCol w="356997"/>
                <a:gridCol w="356997"/>
                <a:gridCol w="356997"/>
                <a:gridCol w="356997"/>
                <a:gridCol w="356997"/>
              </a:tblGrid>
              <a:tr h="247267">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 0.6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r>
              <a:tr h="24726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feld 5"/>
          <p:cNvSpPr txBox="1"/>
          <p:nvPr/>
        </p:nvSpPr>
        <p:spPr>
          <a:xfrm rot="16200000">
            <a:off x="2292501" y="3296842"/>
            <a:ext cx="1122359" cy="307777"/>
          </a:xfrm>
          <a:prstGeom prst="rect">
            <a:avLst/>
          </a:prstGeom>
          <a:noFill/>
        </p:spPr>
        <p:txBody>
          <a:bodyPr wrap="none" rtlCol="0">
            <a:spAutoFit/>
          </a:bodyPr>
          <a:lstStyle/>
          <a:p>
            <a:r>
              <a:rPr lang="de-DE" sz="1400" b="1" dirty="0" err="1"/>
              <a:t>f</a:t>
            </a:r>
            <a:r>
              <a:rPr lang="de-DE" sz="1400" b="1" dirty="0" err="1" smtClean="0"/>
              <a:t>rom</a:t>
            </a:r>
            <a:r>
              <a:rPr lang="de-DE" sz="1400" b="1" dirty="0" smtClean="0"/>
              <a:t> </a:t>
            </a:r>
            <a:r>
              <a:rPr lang="de-DE" sz="1400" b="1" dirty="0" err="1" smtClean="0"/>
              <a:t>bucket</a:t>
            </a:r>
            <a:endParaRPr lang="de-DE" sz="1400" b="1" dirty="0"/>
          </a:p>
        </p:txBody>
      </p:sp>
      <p:sp>
        <p:nvSpPr>
          <p:cNvPr id="7" name="Textfeld 6"/>
          <p:cNvSpPr txBox="1"/>
          <p:nvPr/>
        </p:nvSpPr>
        <p:spPr>
          <a:xfrm>
            <a:off x="4179656" y="1995686"/>
            <a:ext cx="896399" cy="307777"/>
          </a:xfrm>
          <a:prstGeom prst="rect">
            <a:avLst/>
          </a:prstGeom>
          <a:noFill/>
        </p:spPr>
        <p:txBody>
          <a:bodyPr wrap="none" rtlCol="0">
            <a:spAutoFit/>
          </a:bodyPr>
          <a:lstStyle/>
          <a:p>
            <a:r>
              <a:rPr lang="de-DE" sz="1400" b="1" dirty="0" err="1" smtClean="0"/>
              <a:t>to</a:t>
            </a:r>
            <a:r>
              <a:rPr lang="de-DE" sz="1400" b="1" dirty="0" smtClean="0"/>
              <a:t> </a:t>
            </a:r>
            <a:r>
              <a:rPr lang="de-DE" sz="1400" b="1" dirty="0" err="1" smtClean="0"/>
              <a:t>bucket</a:t>
            </a:r>
            <a:endParaRPr lang="de-DE" sz="1400" b="1" dirty="0"/>
          </a:p>
        </p:txBody>
      </p:sp>
      <p:sp>
        <p:nvSpPr>
          <p:cNvPr id="8" name="Textfeld 7"/>
          <p:cNvSpPr txBox="1"/>
          <p:nvPr/>
        </p:nvSpPr>
        <p:spPr>
          <a:xfrm>
            <a:off x="6300191" y="3219822"/>
            <a:ext cx="708848" cy="461665"/>
          </a:xfrm>
          <a:prstGeom prst="rect">
            <a:avLst/>
          </a:prstGeom>
          <a:noFill/>
        </p:spPr>
        <p:txBody>
          <a:bodyPr wrap="none" rtlCol="0">
            <a:spAutoFit/>
          </a:bodyPr>
          <a:lstStyle/>
          <a:p>
            <a:r>
              <a:rPr lang="de-DE" dirty="0" smtClean="0"/>
              <a:t>= M</a:t>
            </a:r>
            <a:endParaRPr lang="de-DE" dirty="0"/>
          </a:p>
        </p:txBody>
      </p:sp>
    </p:spTree>
    <p:extLst>
      <p:ext uri="{BB962C8B-B14F-4D97-AF65-F5344CB8AC3E}">
        <p14:creationId xmlns:p14="http://schemas.microsoft.com/office/powerpoint/2010/main" val="10346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94</a:t>
            </a:fld>
            <a:endParaRPr lang="de-DE"/>
          </a:p>
        </p:txBody>
      </p:sp>
      <p:sp>
        <p:nvSpPr>
          <p:cNvPr id="42" name="Titel 1"/>
          <p:cNvSpPr>
            <a:spLocks noGrp="1"/>
          </p:cNvSpPr>
          <p:nvPr>
            <p:ph type="title"/>
          </p:nvPr>
        </p:nvSpPr>
        <p:spPr>
          <a:xfrm>
            <a:off x="1195389" y="95844"/>
            <a:ext cx="7339012" cy="675706"/>
          </a:xfrm>
        </p:spPr>
        <p:txBody>
          <a:bodyPr>
            <a:normAutofit/>
          </a:bodyPr>
          <a:lstStyle/>
          <a:p>
            <a:r>
              <a:rPr lang="en-US" dirty="0" smtClean="0"/>
              <a:t>How can we model this?</a:t>
            </a:r>
            <a:endParaRPr lang="en-US" dirty="0"/>
          </a:p>
        </p:txBody>
      </p:sp>
      <p:sp>
        <p:nvSpPr>
          <p:cNvPr id="43" name="Inhaltsplatzhalter 2"/>
          <p:cNvSpPr>
            <a:spLocks noGrp="1"/>
          </p:cNvSpPr>
          <p:nvPr>
            <p:ph idx="1"/>
          </p:nvPr>
        </p:nvSpPr>
        <p:spPr>
          <a:xfrm>
            <a:off x="1195389" y="915566"/>
            <a:ext cx="7339012" cy="4032448"/>
          </a:xfrm>
        </p:spPr>
        <p:txBody>
          <a:bodyPr/>
          <a:lstStyle/>
          <a:p>
            <a:r>
              <a:rPr lang="en-US" dirty="0" smtClean="0"/>
              <a:t>First hit</a:t>
            </a:r>
          </a:p>
          <a:p>
            <a:endParaRPr lang="en-US" dirty="0"/>
          </a:p>
          <a:p>
            <a:endParaRPr lang="en-US" dirty="0" smtClean="0"/>
          </a:p>
          <a:p>
            <a:endParaRPr lang="en-US" dirty="0"/>
          </a:p>
          <a:p>
            <a:r>
              <a:rPr lang="en-US" dirty="0" smtClean="0"/>
              <a:t>Second hit</a:t>
            </a:r>
          </a:p>
          <a:p>
            <a:endParaRPr lang="en-US" dirty="0"/>
          </a:p>
          <a:p>
            <a:endParaRPr lang="en-US" dirty="0" smtClean="0"/>
          </a:p>
          <a:p>
            <a:r>
              <a:rPr lang="en-US" dirty="0" smtClean="0"/>
              <a:t>40</a:t>
            </a:r>
            <a:r>
              <a:rPr lang="en-US" baseline="30000" dirty="0" smtClean="0"/>
              <a:t>th</a:t>
            </a:r>
            <a:r>
              <a:rPr lang="en-US" dirty="0" smtClean="0"/>
              <a:t> hit</a:t>
            </a:r>
            <a:endParaRPr lang="en-US" dirty="0"/>
          </a:p>
        </p:txBody>
      </p:sp>
      <p:graphicFrame>
        <p:nvGraphicFramePr>
          <p:cNvPr id="9" name="Tabelle 8"/>
          <p:cNvGraphicFramePr>
            <a:graphicFrameLocks noGrp="1"/>
          </p:cNvGraphicFramePr>
          <p:nvPr>
            <p:extLst>
              <p:ext uri="{D42A27DB-BD31-4B8C-83A1-F6EECF244321}">
                <p14:modId xmlns:p14="http://schemas.microsoft.com/office/powerpoint/2010/main" val="1092155874"/>
              </p:ext>
            </p:extLst>
          </p:nvPr>
        </p:nvGraphicFramePr>
        <p:xfrm>
          <a:off x="1131800" y="1877096"/>
          <a:ext cx="2035566" cy="177165"/>
        </p:xfrm>
        <a:graphic>
          <a:graphicData uri="http://schemas.openxmlformats.org/drawingml/2006/table">
            <a:tbl>
              <a:tblPr>
                <a:tableStyleId>{5C22544A-7EE6-4342-B048-85BDC9FD1C3A}</a:tableStyleId>
              </a:tblPr>
              <a:tblGrid>
                <a:gridCol w="226174"/>
                <a:gridCol w="226174"/>
                <a:gridCol w="226174"/>
                <a:gridCol w="226174"/>
                <a:gridCol w="226174"/>
                <a:gridCol w="226174"/>
                <a:gridCol w="226174"/>
                <a:gridCol w="226174"/>
                <a:gridCol w="226174"/>
              </a:tblGrid>
              <a:tr h="144016">
                <a:tc>
                  <a:txBody>
                    <a:bodyPr/>
                    <a:lstStyle/>
                    <a:p>
                      <a:pPr algn="ctr" fontAlgn="b"/>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 </a:t>
                      </a:r>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1</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0" i="0" u="none" strike="noStrike" dirty="0" smtClean="0">
                          <a:solidFill>
                            <a:schemeClr val="dk1"/>
                          </a:solidFill>
                          <a:effectLst/>
                          <a:latin typeface="+mn-l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0" name="Textfeld 9"/>
          <p:cNvSpPr txBox="1"/>
          <p:nvPr/>
        </p:nvSpPr>
        <p:spPr>
          <a:xfrm>
            <a:off x="952260" y="1822053"/>
            <a:ext cx="287258" cy="461665"/>
          </a:xfrm>
          <a:prstGeom prst="rect">
            <a:avLst/>
          </a:prstGeom>
          <a:noFill/>
        </p:spPr>
        <p:txBody>
          <a:bodyPr wrap="none" rtlCol="0">
            <a:spAutoFit/>
          </a:bodyPr>
          <a:lstStyle/>
          <a:p>
            <a:r>
              <a:rPr lang="de-DE" dirty="0"/>
              <a:t>(</a:t>
            </a:r>
          </a:p>
        </p:txBody>
      </p:sp>
      <p:sp>
        <p:nvSpPr>
          <p:cNvPr id="11" name="Textfeld 10"/>
          <p:cNvSpPr txBox="1"/>
          <p:nvPr/>
        </p:nvSpPr>
        <p:spPr>
          <a:xfrm>
            <a:off x="3131840" y="1822053"/>
            <a:ext cx="380104" cy="307777"/>
          </a:xfrm>
          <a:prstGeom prst="rect">
            <a:avLst/>
          </a:prstGeom>
          <a:noFill/>
        </p:spPr>
        <p:txBody>
          <a:bodyPr wrap="none" rtlCol="0">
            <a:spAutoFit/>
          </a:bodyPr>
          <a:lstStyle/>
          <a:p>
            <a:r>
              <a:rPr lang="de-DE" dirty="0" smtClean="0"/>
              <a:t>) *</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275918901"/>
              </p:ext>
            </p:extLst>
          </p:nvPr>
        </p:nvGraphicFramePr>
        <p:xfrm>
          <a:off x="6732240" y="1779662"/>
          <a:ext cx="1993032" cy="200790"/>
        </p:xfrm>
        <a:graphic>
          <a:graphicData uri="http://schemas.openxmlformats.org/drawingml/2006/table">
            <a:tbl>
              <a:tblPr>
                <a:tableStyleId>{5C22544A-7EE6-4342-B048-85BDC9FD1C3A}</a:tableStyleId>
              </a:tblPr>
              <a:tblGrid>
                <a:gridCol w="221448"/>
                <a:gridCol w="221448"/>
                <a:gridCol w="221448"/>
                <a:gridCol w="221448"/>
                <a:gridCol w="221448"/>
                <a:gridCol w="221448"/>
                <a:gridCol w="221448"/>
                <a:gridCol w="221448"/>
                <a:gridCol w="221448"/>
              </a:tblGrid>
              <a:tr h="200790">
                <a:tc>
                  <a:txBody>
                    <a:bodyPr/>
                    <a:lstStyle/>
                    <a:p>
                      <a:pPr algn="ctr" fontAlgn="b"/>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0.2</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0.2</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0" i="0" u="none" strike="noStrike" dirty="0" smtClean="0">
                          <a:solidFill>
                            <a:schemeClr val="dk1"/>
                          </a:solidFill>
                          <a:effectLst/>
                          <a:latin typeface="+mn-l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3" name="Textfeld 12"/>
          <p:cNvSpPr txBox="1"/>
          <p:nvPr/>
        </p:nvSpPr>
        <p:spPr>
          <a:xfrm>
            <a:off x="8672480" y="1707654"/>
            <a:ext cx="287258" cy="461665"/>
          </a:xfrm>
          <a:prstGeom prst="rect">
            <a:avLst/>
          </a:prstGeom>
          <a:noFill/>
        </p:spPr>
        <p:txBody>
          <a:bodyPr wrap="none" rtlCol="0">
            <a:spAutoFit/>
          </a:bodyPr>
          <a:lstStyle/>
          <a:p>
            <a:r>
              <a:rPr lang="de-DE" dirty="0" smtClean="0"/>
              <a:t>)</a:t>
            </a:r>
            <a:endParaRPr lang="de-DE" dirty="0"/>
          </a:p>
        </p:txBody>
      </p:sp>
      <p:sp>
        <p:nvSpPr>
          <p:cNvPr id="20" name="Textfeld 19"/>
          <p:cNvSpPr txBox="1"/>
          <p:nvPr/>
        </p:nvSpPr>
        <p:spPr>
          <a:xfrm>
            <a:off x="952260" y="4532388"/>
            <a:ext cx="287258" cy="461665"/>
          </a:xfrm>
          <a:prstGeom prst="rect">
            <a:avLst/>
          </a:prstGeom>
          <a:noFill/>
        </p:spPr>
        <p:txBody>
          <a:bodyPr wrap="none" rtlCol="0">
            <a:spAutoFit/>
          </a:bodyPr>
          <a:lstStyle/>
          <a:p>
            <a:r>
              <a:rPr lang="de-DE" dirty="0"/>
              <a:t>(</a:t>
            </a:r>
          </a:p>
        </p:txBody>
      </p:sp>
      <p:sp>
        <p:nvSpPr>
          <p:cNvPr id="21" name="Textfeld 20"/>
          <p:cNvSpPr txBox="1"/>
          <p:nvPr/>
        </p:nvSpPr>
        <p:spPr>
          <a:xfrm>
            <a:off x="3131840" y="4532388"/>
            <a:ext cx="3384376" cy="307777"/>
          </a:xfrm>
          <a:prstGeom prst="rect">
            <a:avLst/>
          </a:prstGeom>
          <a:noFill/>
        </p:spPr>
        <p:txBody>
          <a:bodyPr wrap="square" rtlCol="0">
            <a:spAutoFit/>
          </a:bodyPr>
          <a:lstStyle/>
          <a:p>
            <a:r>
              <a:rPr lang="de-DE" dirty="0" smtClean="0"/>
              <a:t>) * 		M</a:t>
            </a:r>
            <a:r>
              <a:rPr lang="de-DE" baseline="30000" dirty="0" smtClean="0"/>
              <a:t>40</a:t>
            </a:r>
            <a:r>
              <a:rPr lang="de-DE" dirty="0" smtClean="0"/>
              <a:t> 	      = (</a:t>
            </a:r>
            <a:endParaRPr lang="de-DE" dirty="0"/>
          </a:p>
        </p:txBody>
      </p:sp>
      <p:graphicFrame>
        <p:nvGraphicFramePr>
          <p:cNvPr id="22" name="Tabelle 21"/>
          <p:cNvGraphicFramePr>
            <a:graphicFrameLocks noGrp="1"/>
          </p:cNvGraphicFramePr>
          <p:nvPr>
            <p:extLst>
              <p:ext uri="{D42A27DB-BD31-4B8C-83A1-F6EECF244321}">
                <p14:modId xmlns:p14="http://schemas.microsoft.com/office/powerpoint/2010/main" val="1862824125"/>
              </p:ext>
            </p:extLst>
          </p:nvPr>
        </p:nvGraphicFramePr>
        <p:xfrm>
          <a:off x="6070333" y="4606120"/>
          <a:ext cx="2750139" cy="181305"/>
        </p:xfrm>
        <a:graphic>
          <a:graphicData uri="http://schemas.openxmlformats.org/drawingml/2006/table">
            <a:tbl>
              <a:tblPr>
                <a:tableStyleId>{5C22544A-7EE6-4342-B048-85BDC9FD1C3A}</a:tableStyleId>
              </a:tblPr>
              <a:tblGrid>
                <a:gridCol w="305571"/>
                <a:gridCol w="305571"/>
                <a:gridCol w="305571"/>
                <a:gridCol w="305571"/>
                <a:gridCol w="305571"/>
                <a:gridCol w="305571"/>
                <a:gridCol w="305571"/>
                <a:gridCol w="305571"/>
                <a:gridCol w="305571"/>
              </a:tblGrid>
              <a:tr h="181305">
                <a:tc>
                  <a:txBody>
                    <a:bodyPr/>
                    <a:lstStyle/>
                    <a:p>
                      <a:pPr algn="ctr" fontAlgn="b"/>
                      <a:r>
                        <a:rPr lang="de-DE" sz="1000" u="none" strike="noStrike" dirty="0" smtClean="0">
                          <a:effectLst/>
                        </a:rPr>
                        <a:t>0.8</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b="0" i="0" u="none" strike="noStrike" dirty="0" smtClean="0">
                          <a:solidFill>
                            <a:schemeClr val="dk1"/>
                          </a:solidFill>
                          <a:effectLst/>
                          <a:latin typeface="+mn-l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0.12</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0.08</a:t>
                      </a:r>
                      <a:endParaRPr lang="de-DE" sz="1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3" name="Textfeld 22"/>
          <p:cNvSpPr txBox="1"/>
          <p:nvPr/>
        </p:nvSpPr>
        <p:spPr>
          <a:xfrm>
            <a:off x="8748464" y="4532617"/>
            <a:ext cx="287258" cy="461665"/>
          </a:xfrm>
          <a:prstGeom prst="rect">
            <a:avLst/>
          </a:prstGeom>
          <a:noFill/>
        </p:spPr>
        <p:txBody>
          <a:bodyPr wrap="none" rtlCol="0">
            <a:spAutoFit/>
          </a:bodyPr>
          <a:lstStyle/>
          <a:p>
            <a:r>
              <a:rPr lang="de-DE" dirty="0" smtClean="0"/>
              <a:t>)</a:t>
            </a:r>
            <a:endParaRPr lang="de-DE" dirty="0"/>
          </a:p>
        </p:txBody>
      </p:sp>
      <p:graphicFrame>
        <p:nvGraphicFramePr>
          <p:cNvPr id="24" name="Tabelle 23"/>
          <p:cNvGraphicFramePr>
            <a:graphicFrameLocks noGrp="1"/>
          </p:cNvGraphicFramePr>
          <p:nvPr>
            <p:extLst>
              <p:ext uri="{D42A27DB-BD31-4B8C-83A1-F6EECF244321}">
                <p14:modId xmlns:p14="http://schemas.microsoft.com/office/powerpoint/2010/main" val="112435749"/>
              </p:ext>
            </p:extLst>
          </p:nvPr>
        </p:nvGraphicFramePr>
        <p:xfrm>
          <a:off x="3707904" y="1121281"/>
          <a:ext cx="2520279" cy="1594485"/>
        </p:xfrm>
        <a:graphic>
          <a:graphicData uri="http://schemas.openxmlformats.org/drawingml/2006/table">
            <a:tbl>
              <a:tblPr>
                <a:tableStyleId>{5C22544A-7EE6-4342-B048-85BDC9FD1C3A}</a:tableStyleId>
              </a:tblPr>
              <a:tblGrid>
                <a:gridCol w="280031"/>
                <a:gridCol w="280031"/>
                <a:gridCol w="280031"/>
                <a:gridCol w="280031"/>
                <a:gridCol w="280031"/>
                <a:gridCol w="280031"/>
                <a:gridCol w="280031"/>
                <a:gridCol w="280031"/>
                <a:gridCol w="280031"/>
              </a:tblGrid>
              <a:tr h="152017">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 0.6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a:t>
                      </a:r>
                      <a:endParaRPr lang="de-DE" sz="1100" b="0" i="0" u="none" strike="noStrike">
                        <a:solidFill>
                          <a:srgbClr val="000000"/>
                        </a:solidFill>
                        <a:effectLst/>
                        <a:latin typeface="Calibri" panose="020F0502020204030204" pitchFamily="34" charset="0"/>
                      </a:endParaRPr>
                    </a:p>
                  </a:txBody>
                  <a:tcPr marL="9525" marR="9525" marT="9525" marB="0" anchor="b"/>
                </a:tc>
              </a:tr>
              <a:tr h="152017">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5" name="Textfeld 24"/>
          <p:cNvSpPr txBox="1"/>
          <p:nvPr/>
        </p:nvSpPr>
        <p:spPr>
          <a:xfrm>
            <a:off x="6400098" y="1745108"/>
            <a:ext cx="404150" cy="307777"/>
          </a:xfrm>
          <a:prstGeom prst="rect">
            <a:avLst/>
          </a:prstGeom>
          <a:noFill/>
        </p:spPr>
        <p:txBody>
          <a:bodyPr wrap="none" rtlCol="0">
            <a:spAutoFit/>
          </a:bodyPr>
          <a:lstStyle/>
          <a:p>
            <a:r>
              <a:rPr lang="de-DE" dirty="0" smtClean="0"/>
              <a:t>= (</a:t>
            </a:r>
            <a:endParaRPr lang="de-DE" dirty="0"/>
          </a:p>
        </p:txBody>
      </p:sp>
      <p:grpSp>
        <p:nvGrpSpPr>
          <p:cNvPr id="2" name="Gruppieren 1"/>
          <p:cNvGrpSpPr/>
          <p:nvPr/>
        </p:nvGrpSpPr>
        <p:grpSpPr>
          <a:xfrm>
            <a:off x="1174631" y="1462439"/>
            <a:ext cx="2024316" cy="253040"/>
            <a:chOff x="3571980" y="1203598"/>
            <a:chExt cx="3600400" cy="450050"/>
          </a:xfrm>
        </p:grpSpPr>
        <p:grpSp>
          <p:nvGrpSpPr>
            <p:cNvPr id="37" name="Gruppieren 36"/>
            <p:cNvGrpSpPr/>
            <p:nvPr/>
          </p:nvGrpSpPr>
          <p:grpSpPr>
            <a:xfrm>
              <a:off x="3571980" y="1203598"/>
              <a:ext cx="3600400" cy="450050"/>
              <a:chOff x="1403648" y="2996952"/>
              <a:chExt cx="4608512" cy="576064"/>
            </a:xfrm>
          </p:grpSpPr>
          <p:sp>
            <p:nvSpPr>
              <p:cNvPr id="38" name="Rechteck 37"/>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Ellipse 38"/>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Ellipse 39"/>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Ellipse 40"/>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Ellipse 43"/>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Ellipse 44"/>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Ellipse 45"/>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7" name="Ellipse 46"/>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Ellipse 47"/>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Ellipse 48"/>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0" name="Ellipse 49"/>
            <p:cNvSpPr/>
            <p:nvPr/>
          </p:nvSpPr>
          <p:spPr>
            <a:xfrm>
              <a:off x="4452649" y="1267159"/>
              <a:ext cx="273977" cy="273977"/>
            </a:xfrm>
            <a:prstGeom prst="ellipse">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7" name="Freihandform 56"/>
          <p:cNvSpPr/>
          <p:nvPr/>
        </p:nvSpPr>
        <p:spPr>
          <a:xfrm>
            <a:off x="3563888" y="1124793"/>
            <a:ext cx="105196" cy="1577947"/>
          </a:xfrm>
          <a:custGeom>
            <a:avLst/>
            <a:gdLst>
              <a:gd name="connsiteX0" fmla="*/ 105196 w 105196"/>
              <a:gd name="connsiteY0" fmla="*/ 0 h 1577947"/>
              <a:gd name="connsiteX1" fmla="*/ 0 w 105196"/>
              <a:gd name="connsiteY1" fmla="*/ 809203 h 1577947"/>
              <a:gd name="connsiteX2" fmla="*/ 105196 w 105196"/>
              <a:gd name="connsiteY2" fmla="*/ 1577947 h 1577947"/>
            </a:gdLst>
            <a:ahLst/>
            <a:cxnLst>
              <a:cxn ang="0">
                <a:pos x="connsiteX0" y="connsiteY0"/>
              </a:cxn>
              <a:cxn ang="0">
                <a:pos x="connsiteX1" y="connsiteY1"/>
              </a:cxn>
              <a:cxn ang="0">
                <a:pos x="connsiteX2" y="connsiteY2"/>
              </a:cxn>
            </a:cxnLst>
            <a:rect l="l" t="t" r="r" b="b"/>
            <a:pathLst>
              <a:path w="105196" h="1577947">
                <a:moveTo>
                  <a:pt x="105196" y="0"/>
                </a:moveTo>
                <a:cubicBezTo>
                  <a:pt x="52598" y="273106"/>
                  <a:pt x="0" y="546212"/>
                  <a:pt x="0" y="809203"/>
                </a:cubicBezTo>
                <a:cubicBezTo>
                  <a:pt x="0" y="1072194"/>
                  <a:pt x="52598" y="1325070"/>
                  <a:pt x="105196" y="15779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57"/>
          <p:cNvSpPr/>
          <p:nvPr/>
        </p:nvSpPr>
        <p:spPr>
          <a:xfrm>
            <a:off x="6266976" y="1116701"/>
            <a:ext cx="105224" cy="1586039"/>
          </a:xfrm>
          <a:custGeom>
            <a:avLst/>
            <a:gdLst>
              <a:gd name="connsiteX0" fmla="*/ 0 w 105224"/>
              <a:gd name="connsiteY0" fmla="*/ 0 h 1586039"/>
              <a:gd name="connsiteX1" fmla="*/ 105197 w 105224"/>
              <a:gd name="connsiteY1" fmla="*/ 809203 h 1586039"/>
              <a:gd name="connsiteX2" fmla="*/ 8092 w 105224"/>
              <a:gd name="connsiteY2" fmla="*/ 1586039 h 1586039"/>
            </a:gdLst>
            <a:ahLst/>
            <a:cxnLst>
              <a:cxn ang="0">
                <a:pos x="connsiteX0" y="connsiteY0"/>
              </a:cxn>
              <a:cxn ang="0">
                <a:pos x="connsiteX1" y="connsiteY1"/>
              </a:cxn>
              <a:cxn ang="0">
                <a:pos x="connsiteX2" y="connsiteY2"/>
              </a:cxn>
            </a:cxnLst>
            <a:rect l="l" t="t" r="r" b="b"/>
            <a:pathLst>
              <a:path w="105224" h="1586039">
                <a:moveTo>
                  <a:pt x="0" y="0"/>
                </a:moveTo>
                <a:cubicBezTo>
                  <a:pt x="51924" y="272431"/>
                  <a:pt x="103848" y="544863"/>
                  <a:pt x="105197" y="809203"/>
                </a:cubicBezTo>
                <a:cubicBezTo>
                  <a:pt x="106546" y="1073543"/>
                  <a:pt x="57319" y="1329791"/>
                  <a:pt x="8092" y="15860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9" name="Tabelle 58"/>
          <p:cNvGraphicFramePr>
            <a:graphicFrameLocks noGrp="1"/>
          </p:cNvGraphicFramePr>
          <p:nvPr>
            <p:extLst>
              <p:ext uri="{D42A27DB-BD31-4B8C-83A1-F6EECF244321}">
                <p14:modId xmlns:p14="http://schemas.microsoft.com/office/powerpoint/2010/main" val="4188696156"/>
              </p:ext>
            </p:extLst>
          </p:nvPr>
        </p:nvGraphicFramePr>
        <p:xfrm>
          <a:off x="1146517" y="4586055"/>
          <a:ext cx="2035566" cy="177165"/>
        </p:xfrm>
        <a:graphic>
          <a:graphicData uri="http://schemas.openxmlformats.org/drawingml/2006/table">
            <a:tbl>
              <a:tblPr>
                <a:tableStyleId>{5C22544A-7EE6-4342-B048-85BDC9FD1C3A}</a:tableStyleId>
              </a:tblPr>
              <a:tblGrid>
                <a:gridCol w="226174"/>
                <a:gridCol w="226174"/>
                <a:gridCol w="226174"/>
                <a:gridCol w="226174"/>
                <a:gridCol w="226174"/>
                <a:gridCol w="226174"/>
                <a:gridCol w="226174"/>
                <a:gridCol w="226174"/>
                <a:gridCol w="226174"/>
              </a:tblGrid>
              <a:tr h="144016">
                <a:tc>
                  <a:txBody>
                    <a:bodyPr/>
                    <a:lstStyle/>
                    <a:p>
                      <a:pPr algn="ctr" fontAlgn="b"/>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 </a:t>
                      </a:r>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1</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0" i="0" u="none" strike="noStrike" dirty="0" smtClean="0">
                          <a:solidFill>
                            <a:schemeClr val="dk1"/>
                          </a:solidFill>
                          <a:effectLst/>
                          <a:latin typeface="+mn-l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0" name="Textfeld 59"/>
          <p:cNvSpPr txBox="1"/>
          <p:nvPr/>
        </p:nvSpPr>
        <p:spPr>
          <a:xfrm>
            <a:off x="952260" y="3251179"/>
            <a:ext cx="287258" cy="461665"/>
          </a:xfrm>
          <a:prstGeom prst="rect">
            <a:avLst/>
          </a:prstGeom>
          <a:noFill/>
        </p:spPr>
        <p:txBody>
          <a:bodyPr wrap="none" rtlCol="0">
            <a:spAutoFit/>
          </a:bodyPr>
          <a:lstStyle/>
          <a:p>
            <a:r>
              <a:rPr lang="de-DE" dirty="0"/>
              <a:t>(</a:t>
            </a:r>
          </a:p>
        </p:txBody>
      </p:sp>
      <p:sp>
        <p:nvSpPr>
          <p:cNvPr id="61" name="Textfeld 60"/>
          <p:cNvSpPr txBox="1"/>
          <p:nvPr/>
        </p:nvSpPr>
        <p:spPr>
          <a:xfrm>
            <a:off x="3131840" y="3251179"/>
            <a:ext cx="3384376" cy="307777"/>
          </a:xfrm>
          <a:prstGeom prst="rect">
            <a:avLst/>
          </a:prstGeom>
          <a:noFill/>
        </p:spPr>
        <p:txBody>
          <a:bodyPr wrap="square" rtlCol="0">
            <a:spAutoFit/>
          </a:bodyPr>
          <a:lstStyle/>
          <a:p>
            <a:r>
              <a:rPr lang="de-DE" dirty="0" smtClean="0"/>
              <a:t>) * 		M 	      = (</a:t>
            </a:r>
            <a:endParaRPr lang="de-DE" dirty="0"/>
          </a:p>
        </p:txBody>
      </p:sp>
      <p:graphicFrame>
        <p:nvGraphicFramePr>
          <p:cNvPr id="62" name="Tabelle 61"/>
          <p:cNvGraphicFramePr>
            <a:graphicFrameLocks noGrp="1"/>
          </p:cNvGraphicFramePr>
          <p:nvPr>
            <p:extLst>
              <p:ext uri="{D42A27DB-BD31-4B8C-83A1-F6EECF244321}">
                <p14:modId xmlns:p14="http://schemas.microsoft.com/office/powerpoint/2010/main" val="1375870140"/>
              </p:ext>
            </p:extLst>
          </p:nvPr>
        </p:nvGraphicFramePr>
        <p:xfrm>
          <a:off x="6070333" y="3324911"/>
          <a:ext cx="2750139" cy="181305"/>
        </p:xfrm>
        <a:graphic>
          <a:graphicData uri="http://schemas.openxmlformats.org/drawingml/2006/table">
            <a:tbl>
              <a:tblPr>
                <a:tableStyleId>{5C22544A-7EE6-4342-B048-85BDC9FD1C3A}</a:tableStyleId>
              </a:tblPr>
              <a:tblGrid>
                <a:gridCol w="305571"/>
                <a:gridCol w="305571"/>
                <a:gridCol w="305571"/>
                <a:gridCol w="305571"/>
                <a:gridCol w="305571"/>
                <a:gridCol w="305571"/>
                <a:gridCol w="305571"/>
                <a:gridCol w="305571"/>
                <a:gridCol w="305571"/>
              </a:tblGrid>
              <a:tr h="181305">
                <a:tc>
                  <a:txBody>
                    <a:bodyPr/>
                    <a:lstStyle/>
                    <a:p>
                      <a:pPr algn="ctr" fontAlgn="b"/>
                      <a:r>
                        <a:rPr lang="de-DE" sz="1000" u="none" strike="noStrike" dirty="0" smtClean="0">
                          <a:effectLst/>
                        </a:rPr>
                        <a:t>0.16</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0.16</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0.36</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0.16</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b="0" i="0" u="none" strike="noStrike" dirty="0" smtClean="0">
                          <a:solidFill>
                            <a:schemeClr val="dk1"/>
                          </a:solidFill>
                          <a:effectLst/>
                          <a:latin typeface="+mn-lt"/>
                        </a:rPr>
                        <a:t>0.16</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a:t>
                      </a:r>
                      <a:endParaRPr lang="de-D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000" u="none" strike="noStrike" dirty="0" smtClean="0">
                          <a:effectLst/>
                        </a:rPr>
                        <a:t>0</a:t>
                      </a:r>
                      <a:endParaRPr lang="de-DE" sz="1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3" name="Textfeld 62"/>
          <p:cNvSpPr txBox="1"/>
          <p:nvPr/>
        </p:nvSpPr>
        <p:spPr>
          <a:xfrm>
            <a:off x="8748464" y="3251408"/>
            <a:ext cx="287258" cy="461665"/>
          </a:xfrm>
          <a:prstGeom prst="rect">
            <a:avLst/>
          </a:prstGeom>
          <a:noFill/>
        </p:spPr>
        <p:txBody>
          <a:bodyPr wrap="none" rtlCol="0">
            <a:spAutoFit/>
          </a:bodyPr>
          <a:lstStyle/>
          <a:p>
            <a:r>
              <a:rPr lang="de-DE" dirty="0" smtClean="0"/>
              <a:t>)</a:t>
            </a:r>
            <a:endParaRPr lang="de-DE" dirty="0"/>
          </a:p>
        </p:txBody>
      </p:sp>
      <p:graphicFrame>
        <p:nvGraphicFramePr>
          <p:cNvPr id="64" name="Tabelle 63"/>
          <p:cNvGraphicFramePr>
            <a:graphicFrameLocks noGrp="1"/>
          </p:cNvGraphicFramePr>
          <p:nvPr>
            <p:extLst>
              <p:ext uri="{D42A27DB-BD31-4B8C-83A1-F6EECF244321}">
                <p14:modId xmlns:p14="http://schemas.microsoft.com/office/powerpoint/2010/main" val="1783047359"/>
              </p:ext>
            </p:extLst>
          </p:nvPr>
        </p:nvGraphicFramePr>
        <p:xfrm>
          <a:off x="1146517" y="3304846"/>
          <a:ext cx="2035566" cy="177165"/>
        </p:xfrm>
        <a:graphic>
          <a:graphicData uri="http://schemas.openxmlformats.org/drawingml/2006/table">
            <a:tbl>
              <a:tblPr>
                <a:tableStyleId>{5C22544A-7EE6-4342-B048-85BDC9FD1C3A}</a:tableStyleId>
              </a:tblPr>
              <a:tblGrid>
                <a:gridCol w="226174"/>
                <a:gridCol w="226174"/>
                <a:gridCol w="226174"/>
                <a:gridCol w="226174"/>
                <a:gridCol w="226174"/>
                <a:gridCol w="226174"/>
                <a:gridCol w="226174"/>
                <a:gridCol w="226174"/>
                <a:gridCol w="226174"/>
              </a:tblGrid>
              <a:tr h="144016">
                <a:tc>
                  <a:txBody>
                    <a:bodyPr/>
                    <a:lstStyle/>
                    <a:p>
                      <a:pPr algn="ctr" fontAlgn="b"/>
                      <a:r>
                        <a:rPr lang="de-DE" sz="1100" u="none" strike="noStrike" dirty="0" smtClean="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0" i="0" u="none" strike="noStrike" dirty="0" smtClean="0">
                          <a:solidFill>
                            <a:schemeClr val="dk1"/>
                          </a:solidFill>
                          <a:effectLst/>
                          <a:latin typeface="+mn-lt"/>
                        </a:rPr>
                        <a:t>0.2</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0.4</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0" i="0" u="none" strike="noStrike" dirty="0" smtClean="0">
                          <a:solidFill>
                            <a:schemeClr val="dk1"/>
                          </a:solidFill>
                          <a:effectLst/>
                          <a:latin typeface="+mn-l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0</a:t>
                      </a:r>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pSp>
        <p:nvGrpSpPr>
          <p:cNvPr id="93" name="Gruppieren 92"/>
          <p:cNvGrpSpPr/>
          <p:nvPr/>
        </p:nvGrpSpPr>
        <p:grpSpPr>
          <a:xfrm>
            <a:off x="6738167" y="1419622"/>
            <a:ext cx="2002504" cy="250313"/>
            <a:chOff x="914762" y="1820069"/>
            <a:chExt cx="3600400" cy="450050"/>
          </a:xfrm>
        </p:grpSpPr>
        <p:grpSp>
          <p:nvGrpSpPr>
            <p:cNvPr id="76" name="Gruppieren 75"/>
            <p:cNvGrpSpPr/>
            <p:nvPr/>
          </p:nvGrpSpPr>
          <p:grpSpPr>
            <a:xfrm>
              <a:off x="914762" y="1820069"/>
              <a:ext cx="3600400" cy="450050"/>
              <a:chOff x="1403648" y="2996952"/>
              <a:chExt cx="4608512" cy="576064"/>
            </a:xfrm>
          </p:grpSpPr>
          <p:sp>
            <p:nvSpPr>
              <p:cNvPr id="77" name="Rechteck 76"/>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8" name="Ellipse 77"/>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9" name="Ellipse 78"/>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Ellipse 79"/>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1" name="Ellipse 80"/>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2" name="Ellipse 81"/>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3" name="Ellipse 82"/>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4" name="Ellipse 83"/>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5" name="Ellipse 84"/>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6" name="Ellipse 85"/>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Ellipse 86"/>
            <p:cNvSpPr/>
            <p:nvPr/>
          </p:nvSpPr>
          <p:spPr>
            <a:xfrm>
              <a:off x="1407454" y="1883630"/>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8" name="Ellipse 87"/>
            <p:cNvSpPr/>
            <p:nvPr/>
          </p:nvSpPr>
          <p:spPr>
            <a:xfrm>
              <a:off x="2190927" y="1883845"/>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1" name="Ellipse 90"/>
            <p:cNvSpPr/>
            <p:nvPr/>
          </p:nvSpPr>
          <p:spPr>
            <a:xfrm>
              <a:off x="1789398" y="1883630"/>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94" name="Gruppieren 93"/>
          <p:cNvGrpSpPr/>
          <p:nvPr/>
        </p:nvGrpSpPr>
        <p:grpSpPr>
          <a:xfrm>
            <a:off x="1195389" y="2924235"/>
            <a:ext cx="2002504" cy="250313"/>
            <a:chOff x="914762" y="1820069"/>
            <a:chExt cx="3600400" cy="450050"/>
          </a:xfrm>
        </p:grpSpPr>
        <p:grpSp>
          <p:nvGrpSpPr>
            <p:cNvPr id="95" name="Gruppieren 94"/>
            <p:cNvGrpSpPr/>
            <p:nvPr/>
          </p:nvGrpSpPr>
          <p:grpSpPr>
            <a:xfrm>
              <a:off x="914762" y="1820069"/>
              <a:ext cx="3600400" cy="450050"/>
              <a:chOff x="1403648" y="2996952"/>
              <a:chExt cx="4608512" cy="576064"/>
            </a:xfrm>
          </p:grpSpPr>
          <p:sp>
            <p:nvSpPr>
              <p:cNvPr id="99" name="Rechteck 98"/>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0" name="Ellipse 99"/>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1" name="Ellipse 100"/>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 name="Ellipse 101"/>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3" name="Ellipse 102"/>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4" name="Ellipse 103"/>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5" name="Ellipse 104"/>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6" name="Ellipse 105"/>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Ellipse 106"/>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8" name="Ellipse 107"/>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96" name="Ellipse 95"/>
            <p:cNvSpPr/>
            <p:nvPr/>
          </p:nvSpPr>
          <p:spPr>
            <a:xfrm>
              <a:off x="1407454" y="1883630"/>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7" name="Ellipse 96"/>
            <p:cNvSpPr/>
            <p:nvPr/>
          </p:nvSpPr>
          <p:spPr>
            <a:xfrm>
              <a:off x="2190927" y="1883845"/>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8" name="Ellipse 97"/>
            <p:cNvSpPr/>
            <p:nvPr/>
          </p:nvSpPr>
          <p:spPr>
            <a:xfrm>
              <a:off x="1789398" y="1883630"/>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25" name="Gruppieren 124"/>
          <p:cNvGrpSpPr/>
          <p:nvPr/>
        </p:nvGrpSpPr>
        <p:grpSpPr>
          <a:xfrm>
            <a:off x="6124510" y="2859782"/>
            <a:ext cx="2653020" cy="331628"/>
            <a:chOff x="3571980" y="2985796"/>
            <a:chExt cx="3600400" cy="450050"/>
          </a:xfrm>
        </p:grpSpPr>
        <p:grpSp>
          <p:nvGrpSpPr>
            <p:cNvPr id="109" name="Gruppieren 108"/>
            <p:cNvGrpSpPr/>
            <p:nvPr/>
          </p:nvGrpSpPr>
          <p:grpSpPr>
            <a:xfrm>
              <a:off x="3571980" y="2985796"/>
              <a:ext cx="3600400" cy="450050"/>
              <a:chOff x="1403648" y="2996952"/>
              <a:chExt cx="4608512" cy="576064"/>
            </a:xfrm>
          </p:grpSpPr>
          <p:sp>
            <p:nvSpPr>
              <p:cNvPr id="110" name="Rechteck 109"/>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1" name="Ellipse 110"/>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2" name="Ellipse 111"/>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3" name="Ellipse 112"/>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Ellipse 113"/>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5" name="Ellipse 114"/>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6" name="Ellipse 115"/>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7" name="Ellipse 116"/>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Ellipse 117"/>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9" name="Ellipse 118"/>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0" name="Ellipse 119"/>
            <p:cNvSpPr/>
            <p:nvPr/>
          </p:nvSpPr>
          <p:spPr>
            <a:xfrm>
              <a:off x="4068226" y="3045242"/>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1" name="Ellipse 120"/>
            <p:cNvSpPr/>
            <p:nvPr/>
          </p:nvSpPr>
          <p:spPr>
            <a:xfrm>
              <a:off x="4851699" y="3045457"/>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2" name="Ellipse 121"/>
            <p:cNvSpPr/>
            <p:nvPr/>
          </p:nvSpPr>
          <p:spPr>
            <a:xfrm>
              <a:off x="4464719" y="3045242"/>
              <a:ext cx="273977" cy="273977"/>
            </a:xfrm>
            <a:prstGeom prst="ellipse">
              <a:avLst/>
            </a:prstGeom>
            <a:blipFill dpi="0" rotWithShape="1">
              <a:blip r:embed="rId3">
                <a:alphaModFix amt="6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3" name="Ellipse 122"/>
            <p:cNvSpPr/>
            <p:nvPr/>
          </p:nvSpPr>
          <p:spPr>
            <a:xfrm>
              <a:off x="5246053" y="3049357"/>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4" name="Ellipse 123"/>
            <p:cNvSpPr/>
            <p:nvPr/>
          </p:nvSpPr>
          <p:spPr>
            <a:xfrm>
              <a:off x="3661367" y="305542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26" name="Gruppieren 125"/>
          <p:cNvGrpSpPr/>
          <p:nvPr/>
        </p:nvGrpSpPr>
        <p:grpSpPr>
          <a:xfrm>
            <a:off x="1174631" y="4166960"/>
            <a:ext cx="2024316" cy="253040"/>
            <a:chOff x="3571980" y="1203598"/>
            <a:chExt cx="3600400" cy="450050"/>
          </a:xfrm>
        </p:grpSpPr>
        <p:grpSp>
          <p:nvGrpSpPr>
            <p:cNvPr id="127" name="Gruppieren 126"/>
            <p:cNvGrpSpPr/>
            <p:nvPr/>
          </p:nvGrpSpPr>
          <p:grpSpPr>
            <a:xfrm>
              <a:off x="3571980" y="1203598"/>
              <a:ext cx="3600400" cy="450050"/>
              <a:chOff x="1403648" y="2996952"/>
              <a:chExt cx="4608512" cy="576064"/>
            </a:xfrm>
          </p:grpSpPr>
          <p:sp>
            <p:nvSpPr>
              <p:cNvPr id="129" name="Rechteck 128"/>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Ellipse 129"/>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1" name="Ellipse 130"/>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2" name="Ellipse 131"/>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3" name="Ellipse 132"/>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4" name="Ellipse 133"/>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5" name="Ellipse 134"/>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6" name="Ellipse 135"/>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7" name="Ellipse 136"/>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8" name="Ellipse 137"/>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8" name="Ellipse 127"/>
            <p:cNvSpPr/>
            <p:nvPr/>
          </p:nvSpPr>
          <p:spPr>
            <a:xfrm>
              <a:off x="4452649" y="1267159"/>
              <a:ext cx="273977" cy="273977"/>
            </a:xfrm>
            <a:prstGeom prst="ellipse">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59" name="Gruppieren 158"/>
          <p:cNvGrpSpPr/>
          <p:nvPr/>
        </p:nvGrpSpPr>
        <p:grpSpPr>
          <a:xfrm>
            <a:off x="6068628" y="4155926"/>
            <a:ext cx="2758656" cy="344832"/>
            <a:chOff x="3571980" y="3795886"/>
            <a:chExt cx="3600400" cy="450050"/>
          </a:xfrm>
        </p:grpSpPr>
        <p:grpSp>
          <p:nvGrpSpPr>
            <p:cNvPr id="139" name="Gruppieren 138"/>
            <p:cNvGrpSpPr/>
            <p:nvPr/>
          </p:nvGrpSpPr>
          <p:grpSpPr>
            <a:xfrm>
              <a:off x="3571980" y="3795886"/>
              <a:ext cx="3600400" cy="450050"/>
              <a:chOff x="1403648" y="2996952"/>
              <a:chExt cx="4608512" cy="576064"/>
            </a:xfrm>
          </p:grpSpPr>
          <p:sp>
            <p:nvSpPr>
              <p:cNvPr id="140" name="Rechteck 139"/>
              <p:cNvSpPr/>
              <p:nvPr/>
            </p:nvSpPr>
            <p:spPr>
              <a:xfrm>
                <a:off x="1403648" y="3212976"/>
                <a:ext cx="4608512" cy="36004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1" name="Ellipse 140"/>
              <p:cNvSpPr/>
              <p:nvPr/>
            </p:nvSpPr>
            <p:spPr>
              <a:xfrm>
                <a:off x="147565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2" name="Ellipse 141"/>
              <p:cNvSpPr/>
              <p:nvPr/>
            </p:nvSpPr>
            <p:spPr>
              <a:xfrm>
                <a:off x="197971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3" name="Ellipse 142"/>
              <p:cNvSpPr/>
              <p:nvPr/>
            </p:nvSpPr>
            <p:spPr>
              <a:xfrm>
                <a:off x="248376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4" name="Ellipse 143"/>
              <p:cNvSpPr/>
              <p:nvPr/>
            </p:nvSpPr>
            <p:spPr>
              <a:xfrm>
                <a:off x="298782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5" name="Ellipse 144"/>
              <p:cNvSpPr/>
              <p:nvPr/>
            </p:nvSpPr>
            <p:spPr>
              <a:xfrm>
                <a:off x="3491880"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6" name="Ellipse 145"/>
              <p:cNvSpPr/>
              <p:nvPr/>
            </p:nvSpPr>
            <p:spPr>
              <a:xfrm>
                <a:off x="3995936"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7" name="Ellipse 146"/>
              <p:cNvSpPr/>
              <p:nvPr/>
            </p:nvSpPr>
            <p:spPr>
              <a:xfrm>
                <a:off x="4499992"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8" name="Ellipse 147"/>
              <p:cNvSpPr/>
              <p:nvPr/>
            </p:nvSpPr>
            <p:spPr>
              <a:xfrm>
                <a:off x="5004048"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9" name="Ellipse 148"/>
              <p:cNvSpPr/>
              <p:nvPr/>
            </p:nvSpPr>
            <p:spPr>
              <a:xfrm>
                <a:off x="5508104" y="2996952"/>
                <a:ext cx="432048" cy="432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50" name="Ellipse 149"/>
            <p:cNvSpPr/>
            <p:nvPr/>
          </p:nvSpPr>
          <p:spPr>
            <a:xfrm>
              <a:off x="4443910"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1" name="Ellipse 150"/>
            <p:cNvSpPr/>
            <p:nvPr/>
          </p:nvSpPr>
          <p:spPr>
            <a:xfrm>
              <a:off x="3668879"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2" name="Ellipse 151"/>
            <p:cNvSpPr/>
            <p:nvPr/>
          </p:nvSpPr>
          <p:spPr>
            <a:xfrm>
              <a:off x="4055153"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 name="Ellipse 152"/>
            <p:cNvSpPr/>
            <p:nvPr/>
          </p:nvSpPr>
          <p:spPr>
            <a:xfrm>
              <a:off x="4842741"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4" name="Ellipse 153"/>
            <p:cNvSpPr/>
            <p:nvPr/>
          </p:nvSpPr>
          <p:spPr>
            <a:xfrm>
              <a:off x="5235398"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5" name="Ellipse 154"/>
            <p:cNvSpPr/>
            <p:nvPr/>
          </p:nvSpPr>
          <p:spPr>
            <a:xfrm>
              <a:off x="5630328"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6" name="Ellipse 155"/>
            <p:cNvSpPr/>
            <p:nvPr/>
          </p:nvSpPr>
          <p:spPr>
            <a:xfrm>
              <a:off x="6024122" y="387303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7" name="Ellipse 156"/>
            <p:cNvSpPr/>
            <p:nvPr/>
          </p:nvSpPr>
          <p:spPr>
            <a:xfrm>
              <a:off x="6417916"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8" name="Ellipse 157"/>
            <p:cNvSpPr/>
            <p:nvPr/>
          </p:nvSpPr>
          <p:spPr>
            <a:xfrm>
              <a:off x="6819229" y="3865514"/>
              <a:ext cx="273977" cy="273977"/>
            </a:xfrm>
            <a:prstGeom prst="ellipse">
              <a:avLst/>
            </a:prstGeom>
            <a:blipFill dpi="0" rotWithShape="1">
              <a:blip r:embed="rId3">
                <a:alphaModFix amt="4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2000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Fusion of Model and Reality</a:t>
            </a:r>
            <a:endParaRPr lang="en-US" dirty="0"/>
          </a:p>
        </p:txBody>
      </p:sp>
      <p:sp>
        <p:nvSpPr>
          <p:cNvPr id="43" name="Inhaltsplatzhalter 2"/>
          <p:cNvSpPr>
            <a:spLocks noGrp="1"/>
          </p:cNvSpPr>
          <p:nvPr>
            <p:ph idx="1"/>
          </p:nvPr>
        </p:nvSpPr>
        <p:spPr>
          <a:xfrm>
            <a:off x="1195389" y="915566"/>
            <a:ext cx="7339012" cy="4032448"/>
          </a:xfrm>
        </p:spPr>
        <p:txBody>
          <a:bodyPr/>
          <a:lstStyle/>
          <a:p>
            <a:r>
              <a:rPr lang="en-US" dirty="0" smtClean="0"/>
              <a:t>Discretization of time and space</a:t>
            </a:r>
          </a:p>
          <a:p>
            <a:pPr lvl="1"/>
            <a:r>
              <a:rPr lang="en-US" dirty="0" smtClean="0"/>
              <a:t>E.g. treat intersections as</a:t>
            </a:r>
            <a:br>
              <a:rPr lang="en-US" dirty="0" smtClean="0"/>
            </a:br>
            <a:r>
              <a:rPr lang="en-US" dirty="0" smtClean="0"/>
              <a:t>states and add additional states</a:t>
            </a:r>
            <a:br>
              <a:rPr lang="en-US" dirty="0" smtClean="0"/>
            </a:br>
            <a:r>
              <a:rPr lang="en-US" dirty="0" smtClean="0"/>
              <a:t>on long streets</a:t>
            </a:r>
          </a:p>
          <a:p>
            <a:pPr lvl="1"/>
            <a:r>
              <a:rPr lang="en-US" dirty="0" smtClean="0"/>
              <a:t>The time interval corresponding</a:t>
            </a:r>
            <a:br>
              <a:rPr lang="en-US" dirty="0" smtClean="0"/>
            </a:br>
            <a:r>
              <a:rPr lang="en-US" dirty="0" smtClean="0"/>
              <a:t>to a tick is e.g. 20 sec </a:t>
            </a:r>
            <a:endParaRPr lang="en-US" dirty="0"/>
          </a:p>
          <a:p>
            <a:pPr lvl="1"/>
            <a:endParaRPr lang="en-US" dirty="0"/>
          </a:p>
          <a:p>
            <a:r>
              <a:rPr lang="en-US" dirty="0" smtClean="0"/>
              <a:t>Estimation of model parameters</a:t>
            </a:r>
          </a:p>
          <a:p>
            <a:pPr lvl="1"/>
            <a:r>
              <a:rPr lang="en-US" dirty="0" smtClean="0"/>
              <a:t>Transition probabilities from one state to another are learned from historical data (very sparse matrix!!)</a:t>
            </a:r>
          </a:p>
          <a:p>
            <a:pPr lvl="1"/>
            <a:r>
              <a:rPr lang="en-US" dirty="0" smtClean="0"/>
              <a:t>Transition matrix can change over time and for different object groups</a:t>
            </a:r>
          </a:p>
        </p:txBody>
      </p:sp>
      <p:grpSp>
        <p:nvGrpSpPr>
          <p:cNvPr id="5" name="Gruppieren 4"/>
          <p:cNvGrpSpPr/>
          <p:nvPr/>
        </p:nvGrpSpPr>
        <p:grpSpPr>
          <a:xfrm>
            <a:off x="5622032" y="718646"/>
            <a:ext cx="3342456" cy="2285152"/>
            <a:chOff x="3779912" y="1275606"/>
            <a:chExt cx="4896544" cy="3347642"/>
          </a:xfrm>
        </p:grpSpPr>
        <p:pic>
          <p:nvPicPr>
            <p:cNvPr id="161" name="Grafik 160"/>
            <p:cNvPicPr>
              <a:picLocks noChangeAspect="1"/>
            </p:cNvPicPr>
            <p:nvPr/>
          </p:nvPicPr>
          <p:blipFill>
            <a:blip r:embed="rId2"/>
            <a:stretch>
              <a:fillRect/>
            </a:stretch>
          </p:blipFill>
          <p:spPr>
            <a:xfrm>
              <a:off x="4067944" y="1419622"/>
              <a:ext cx="4115252" cy="2987602"/>
            </a:xfrm>
            <a:prstGeom prst="rect">
              <a:avLst/>
            </a:prstGeom>
          </p:spPr>
        </p:pic>
        <p:sp>
          <p:nvSpPr>
            <p:cNvPr id="253" name="Rechteck 252"/>
            <p:cNvSpPr/>
            <p:nvPr/>
          </p:nvSpPr>
          <p:spPr>
            <a:xfrm>
              <a:off x="3779912" y="1275606"/>
              <a:ext cx="4896544" cy="334764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3" name="Gruppieren 192"/>
            <p:cNvGrpSpPr/>
            <p:nvPr/>
          </p:nvGrpSpPr>
          <p:grpSpPr>
            <a:xfrm>
              <a:off x="4633082" y="1618550"/>
              <a:ext cx="2675222" cy="2709086"/>
              <a:chOff x="991068" y="428605"/>
              <a:chExt cx="3438056" cy="3481576"/>
            </a:xfrm>
          </p:grpSpPr>
          <p:cxnSp>
            <p:nvCxnSpPr>
              <p:cNvPr id="194" name="Gerade Verbindung 4"/>
              <p:cNvCxnSpPr/>
              <p:nvPr/>
            </p:nvCxnSpPr>
            <p:spPr>
              <a:xfrm rot="5400000" flipH="1" flipV="1">
                <a:off x="55394" y="1364279"/>
                <a:ext cx="2437103" cy="56575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Gerade Verbindung 7"/>
              <p:cNvCxnSpPr/>
              <p:nvPr/>
            </p:nvCxnSpPr>
            <p:spPr>
              <a:xfrm rot="10800000">
                <a:off x="1556824" y="428606"/>
                <a:ext cx="1463445" cy="39870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Gerade Verbindung 10"/>
              <p:cNvCxnSpPr/>
              <p:nvPr/>
            </p:nvCxnSpPr>
            <p:spPr>
              <a:xfrm rot="10800000">
                <a:off x="2992974" y="820282"/>
                <a:ext cx="1436150"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Gerade Verbindung 12"/>
              <p:cNvCxnSpPr/>
              <p:nvPr/>
            </p:nvCxnSpPr>
            <p:spPr>
              <a:xfrm rot="5400000">
                <a:off x="2470737" y="1951794"/>
                <a:ext cx="3002859" cy="91391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Gerade Verbindung 15"/>
              <p:cNvCxnSpPr/>
              <p:nvPr/>
            </p:nvCxnSpPr>
            <p:spPr>
              <a:xfrm rot="10800000">
                <a:off x="3210573" y="1342519"/>
                <a:ext cx="1021141" cy="22571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Gerade Verbindung 18"/>
              <p:cNvCxnSpPr/>
              <p:nvPr/>
            </p:nvCxnSpPr>
            <p:spPr>
              <a:xfrm rot="10800000">
                <a:off x="2296659" y="1037881"/>
                <a:ext cx="913914" cy="3046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Gerade Verbindung 21"/>
              <p:cNvCxnSpPr/>
              <p:nvPr/>
            </p:nvCxnSpPr>
            <p:spPr>
              <a:xfrm rot="10800000">
                <a:off x="1424839" y="951695"/>
                <a:ext cx="871820" cy="8618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Gerade Verbindung 23"/>
              <p:cNvCxnSpPr/>
              <p:nvPr/>
            </p:nvCxnSpPr>
            <p:spPr>
              <a:xfrm rot="5400000">
                <a:off x="1510285" y="655901"/>
                <a:ext cx="473261" cy="15626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Gerade Verbindung 26"/>
              <p:cNvCxnSpPr/>
              <p:nvPr/>
            </p:nvCxnSpPr>
            <p:spPr>
              <a:xfrm>
                <a:off x="1497805" y="694898"/>
                <a:ext cx="1495168" cy="29946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Gerade Verbindung 32"/>
              <p:cNvCxnSpPr/>
              <p:nvPr/>
            </p:nvCxnSpPr>
            <p:spPr>
              <a:xfrm rot="5400000">
                <a:off x="1774422" y="733243"/>
                <a:ext cx="435197"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Gerade Verbindung 35"/>
              <p:cNvCxnSpPr/>
              <p:nvPr/>
            </p:nvCxnSpPr>
            <p:spPr>
              <a:xfrm>
                <a:off x="1798008" y="573118"/>
                <a:ext cx="411611" cy="16012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Gerade Verbindung 38"/>
              <p:cNvCxnSpPr/>
              <p:nvPr/>
            </p:nvCxnSpPr>
            <p:spPr>
              <a:xfrm>
                <a:off x="1469784" y="820282"/>
                <a:ext cx="495878" cy="9355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Gerade Verbindung 42"/>
              <p:cNvCxnSpPr/>
              <p:nvPr/>
            </p:nvCxnSpPr>
            <p:spPr>
              <a:xfrm rot="5400000" flipH="1" flipV="1">
                <a:off x="1992068" y="775776"/>
                <a:ext cx="412104" cy="8797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Gerade Verbindung 46"/>
              <p:cNvCxnSpPr/>
              <p:nvPr/>
            </p:nvCxnSpPr>
            <p:spPr>
              <a:xfrm rot="5400000" flipH="1" flipV="1">
                <a:off x="2144809" y="798053"/>
                <a:ext cx="391677" cy="8797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Gerade Verbindung 48"/>
              <p:cNvCxnSpPr/>
              <p:nvPr/>
            </p:nvCxnSpPr>
            <p:spPr>
              <a:xfrm rot="5400000" flipH="1" flipV="1">
                <a:off x="2266626" y="947784"/>
                <a:ext cx="685886" cy="27766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Gerade Verbindung 53"/>
              <p:cNvCxnSpPr/>
              <p:nvPr/>
            </p:nvCxnSpPr>
            <p:spPr>
              <a:xfrm rot="5400000" flipH="1" flipV="1">
                <a:off x="1317473" y="1538350"/>
                <a:ext cx="2480608" cy="104447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Gerade Verbindung 59"/>
              <p:cNvCxnSpPr/>
              <p:nvPr/>
            </p:nvCxnSpPr>
            <p:spPr>
              <a:xfrm rot="16200000" flipV="1">
                <a:off x="2635859" y="1351479"/>
                <a:ext cx="1202241" cy="13985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Gerade Verbindung 62"/>
              <p:cNvCxnSpPr/>
              <p:nvPr/>
            </p:nvCxnSpPr>
            <p:spPr>
              <a:xfrm rot="16200000" flipV="1">
                <a:off x="2822869" y="1268077"/>
                <a:ext cx="1000524" cy="1406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Gerade Verbindung 65"/>
              <p:cNvCxnSpPr/>
              <p:nvPr/>
            </p:nvCxnSpPr>
            <p:spPr>
              <a:xfrm rot="5400000" flipH="1" flipV="1">
                <a:off x="3384651" y="1037881"/>
                <a:ext cx="348158" cy="96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Gerade Verbindung 68"/>
              <p:cNvCxnSpPr/>
              <p:nvPr/>
            </p:nvCxnSpPr>
            <p:spPr>
              <a:xfrm rot="10800000">
                <a:off x="3297612" y="1081401"/>
                <a:ext cx="261118" cy="96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Gerade Verbindung 71"/>
              <p:cNvCxnSpPr/>
              <p:nvPr/>
            </p:nvCxnSpPr>
            <p:spPr>
              <a:xfrm rot="10800000">
                <a:off x="3308041" y="1211960"/>
                <a:ext cx="261118" cy="96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Gerade Verbindung 72"/>
              <p:cNvCxnSpPr/>
              <p:nvPr/>
            </p:nvCxnSpPr>
            <p:spPr>
              <a:xfrm rot="10800000">
                <a:off x="3558731" y="1037881"/>
                <a:ext cx="245733" cy="3820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Gerade Verbindung 74"/>
              <p:cNvCxnSpPr/>
              <p:nvPr/>
            </p:nvCxnSpPr>
            <p:spPr>
              <a:xfrm rot="10800000">
                <a:off x="3558731" y="1211960"/>
                <a:ext cx="240325" cy="371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Gerade Verbindung 76"/>
              <p:cNvCxnSpPr/>
              <p:nvPr/>
            </p:nvCxnSpPr>
            <p:spPr>
              <a:xfrm rot="5400000">
                <a:off x="3493450" y="1146680"/>
                <a:ext cx="609276" cy="435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Gerade Verbindung 79"/>
              <p:cNvCxnSpPr/>
              <p:nvPr/>
            </p:nvCxnSpPr>
            <p:spPr>
              <a:xfrm rot="5400000">
                <a:off x="2149580" y="2075049"/>
                <a:ext cx="2156290" cy="90469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Gerade Verbindung 81"/>
              <p:cNvCxnSpPr/>
              <p:nvPr/>
            </p:nvCxnSpPr>
            <p:spPr>
              <a:xfrm rot="10800000">
                <a:off x="3360988" y="1606092"/>
                <a:ext cx="241262" cy="410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Gerade Verbindung 84"/>
              <p:cNvCxnSpPr/>
              <p:nvPr/>
            </p:nvCxnSpPr>
            <p:spPr>
              <a:xfrm rot="10800000">
                <a:off x="3539460" y="1773747"/>
                <a:ext cx="585027" cy="17804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Gerade Verbindung 86"/>
              <p:cNvCxnSpPr/>
              <p:nvPr/>
            </p:nvCxnSpPr>
            <p:spPr>
              <a:xfrm rot="5400000">
                <a:off x="2818902" y="2256425"/>
                <a:ext cx="1436135" cy="65279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Gerade Verbindung 89"/>
              <p:cNvCxnSpPr/>
              <p:nvPr/>
            </p:nvCxnSpPr>
            <p:spPr>
              <a:xfrm rot="10800000">
                <a:off x="2470737" y="1429558"/>
                <a:ext cx="1566709" cy="69631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Gerade Verbindung 93"/>
              <p:cNvCxnSpPr/>
              <p:nvPr/>
            </p:nvCxnSpPr>
            <p:spPr>
              <a:xfrm rot="5400000" flipH="1" flipV="1">
                <a:off x="1846683" y="2044160"/>
                <a:ext cx="1946964" cy="8544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Gerade Verbindung 97"/>
              <p:cNvCxnSpPr/>
              <p:nvPr/>
            </p:nvCxnSpPr>
            <p:spPr>
              <a:xfrm>
                <a:off x="2279340" y="1200474"/>
                <a:ext cx="974752" cy="40316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Gerade Verbindung 100"/>
              <p:cNvCxnSpPr/>
              <p:nvPr/>
            </p:nvCxnSpPr>
            <p:spPr>
              <a:xfrm rot="5400000">
                <a:off x="1923180" y="1367702"/>
                <a:ext cx="696453" cy="3750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Gerade Verbindung 103"/>
              <p:cNvCxnSpPr/>
              <p:nvPr/>
            </p:nvCxnSpPr>
            <p:spPr>
              <a:xfrm rot="10800000">
                <a:off x="2079060" y="1342519"/>
                <a:ext cx="391677"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Gerade Verbindung 106"/>
              <p:cNvCxnSpPr/>
              <p:nvPr/>
            </p:nvCxnSpPr>
            <p:spPr>
              <a:xfrm rot="5400000">
                <a:off x="1948501" y="1124920"/>
                <a:ext cx="348158"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Gerade Verbindung 109"/>
              <p:cNvCxnSpPr/>
              <p:nvPr/>
            </p:nvCxnSpPr>
            <p:spPr>
              <a:xfrm rot="5400000">
                <a:off x="879236" y="1812408"/>
                <a:ext cx="1669714" cy="72993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Gerade Verbindung 111"/>
              <p:cNvCxnSpPr/>
              <p:nvPr/>
            </p:nvCxnSpPr>
            <p:spPr>
              <a:xfrm>
                <a:off x="1300450" y="1497927"/>
                <a:ext cx="2606438" cy="110666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Gerade Verbindung 115"/>
              <p:cNvCxnSpPr/>
              <p:nvPr/>
            </p:nvCxnSpPr>
            <p:spPr>
              <a:xfrm>
                <a:off x="991068" y="2865709"/>
                <a:ext cx="2524143" cy="10444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Gerade Verbindung 120"/>
              <p:cNvCxnSpPr/>
              <p:nvPr/>
            </p:nvCxnSpPr>
            <p:spPr>
              <a:xfrm rot="10800000" flipV="1">
                <a:off x="3210573" y="3293461"/>
                <a:ext cx="501951" cy="743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Gerade Verbindung 125"/>
              <p:cNvCxnSpPr/>
              <p:nvPr/>
            </p:nvCxnSpPr>
            <p:spPr>
              <a:xfrm rot="10800000">
                <a:off x="1100345" y="2406510"/>
                <a:ext cx="2110227" cy="8943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Gerade Verbindung 128"/>
              <p:cNvCxnSpPr/>
              <p:nvPr/>
            </p:nvCxnSpPr>
            <p:spPr>
              <a:xfrm rot="5400000">
                <a:off x="1273946" y="2147633"/>
                <a:ext cx="1392630" cy="56575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Gerade Verbindung 131"/>
              <p:cNvCxnSpPr/>
              <p:nvPr/>
            </p:nvCxnSpPr>
            <p:spPr>
              <a:xfrm>
                <a:off x="1711476" y="1449253"/>
                <a:ext cx="1292568" cy="60031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Gerade Verbindung 134"/>
              <p:cNvCxnSpPr/>
              <p:nvPr/>
            </p:nvCxnSpPr>
            <p:spPr>
              <a:xfrm>
                <a:off x="1208666" y="1951795"/>
                <a:ext cx="2567662" cy="108799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Gerade Verbindung 136"/>
              <p:cNvCxnSpPr/>
              <p:nvPr/>
            </p:nvCxnSpPr>
            <p:spPr>
              <a:xfrm rot="5400000">
                <a:off x="1290191" y="1184984"/>
                <a:ext cx="609276" cy="1740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Gerade Verbindung 139"/>
              <p:cNvCxnSpPr/>
              <p:nvPr/>
            </p:nvCxnSpPr>
            <p:spPr>
              <a:xfrm>
                <a:off x="1382745" y="1168439"/>
                <a:ext cx="870394" cy="3481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Gerade Verbindung 142"/>
              <p:cNvCxnSpPr/>
              <p:nvPr/>
            </p:nvCxnSpPr>
            <p:spPr>
              <a:xfrm rot="5400000">
                <a:off x="1732245" y="1157027"/>
                <a:ext cx="378922" cy="5359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Gerade Verbindung 146"/>
              <p:cNvCxnSpPr/>
              <p:nvPr/>
            </p:nvCxnSpPr>
            <p:spPr>
              <a:xfrm>
                <a:off x="1252186" y="1734198"/>
                <a:ext cx="1610229" cy="65279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Gerade Verbindung 149"/>
              <p:cNvCxnSpPr/>
              <p:nvPr/>
            </p:nvCxnSpPr>
            <p:spPr>
              <a:xfrm rot="5400000">
                <a:off x="2366588" y="1606553"/>
                <a:ext cx="1020980" cy="4058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Gerade Verbindung 152"/>
              <p:cNvCxnSpPr/>
              <p:nvPr/>
            </p:nvCxnSpPr>
            <p:spPr>
              <a:xfrm rot="5400000">
                <a:off x="1249071" y="1543897"/>
                <a:ext cx="735522" cy="28663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Gerade Verbindung 154"/>
              <p:cNvCxnSpPr/>
              <p:nvPr/>
            </p:nvCxnSpPr>
            <p:spPr>
              <a:xfrm rot="5400000">
                <a:off x="1665623" y="2147633"/>
                <a:ext cx="435197" cy="217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Gerade Verbindung 156"/>
              <p:cNvCxnSpPr/>
              <p:nvPr/>
            </p:nvCxnSpPr>
            <p:spPr>
              <a:xfrm rot="10800000">
                <a:off x="1600344" y="2430511"/>
                <a:ext cx="338278" cy="10579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Gerade Verbindung 159"/>
              <p:cNvCxnSpPr/>
              <p:nvPr/>
            </p:nvCxnSpPr>
            <p:spPr>
              <a:xfrm rot="10800000">
                <a:off x="1051132" y="2621135"/>
                <a:ext cx="391677" cy="17407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Gerade Verbindung 161"/>
              <p:cNvCxnSpPr/>
              <p:nvPr/>
            </p:nvCxnSpPr>
            <p:spPr>
              <a:xfrm rot="10800000">
                <a:off x="2490565" y="3220919"/>
                <a:ext cx="377365" cy="17804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Gerade Verbindung 165"/>
              <p:cNvCxnSpPr/>
              <p:nvPr/>
            </p:nvCxnSpPr>
            <p:spPr>
              <a:xfrm rot="16200000" flipV="1">
                <a:off x="3328925" y="3114603"/>
                <a:ext cx="369782" cy="279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Gerade Verbindung 168"/>
              <p:cNvCxnSpPr/>
              <p:nvPr/>
            </p:nvCxnSpPr>
            <p:spPr>
              <a:xfrm rot="10800000">
                <a:off x="3515211" y="3126828"/>
                <a:ext cx="217598"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Gerade Verbindung 171"/>
              <p:cNvCxnSpPr/>
              <p:nvPr/>
            </p:nvCxnSpPr>
            <p:spPr>
              <a:xfrm rot="5400000">
                <a:off x="3254085" y="3431456"/>
                <a:ext cx="391693" cy="13056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Gerade Verbindung 174"/>
              <p:cNvCxnSpPr/>
              <p:nvPr/>
            </p:nvCxnSpPr>
            <p:spPr>
              <a:xfrm rot="10800000">
                <a:off x="3036494" y="3605541"/>
                <a:ext cx="348158" cy="8704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Gerade Verbindung 177"/>
              <p:cNvCxnSpPr/>
              <p:nvPr/>
            </p:nvCxnSpPr>
            <p:spPr>
              <a:xfrm rot="5400000">
                <a:off x="2905927" y="3387937"/>
                <a:ext cx="391692" cy="217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Gerade Verbindung 180"/>
              <p:cNvCxnSpPr/>
              <p:nvPr/>
            </p:nvCxnSpPr>
            <p:spPr>
              <a:xfrm>
                <a:off x="3036494" y="1951795"/>
                <a:ext cx="391677" cy="8703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Gerade Verbindung 183"/>
              <p:cNvCxnSpPr/>
              <p:nvPr/>
            </p:nvCxnSpPr>
            <p:spPr>
              <a:xfrm>
                <a:off x="2688336" y="1734196"/>
                <a:ext cx="375199" cy="16394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 name="Ellipse 2"/>
            <p:cNvSpPr/>
            <p:nvPr/>
          </p:nvSpPr>
          <p:spPr>
            <a:xfrm>
              <a:off x="4588184" y="3498942"/>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Ellipse 253"/>
            <p:cNvSpPr/>
            <p:nvPr/>
          </p:nvSpPr>
          <p:spPr>
            <a:xfrm>
              <a:off x="4876216" y="359604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Ellipse 254"/>
            <p:cNvSpPr/>
            <p:nvPr/>
          </p:nvSpPr>
          <p:spPr>
            <a:xfrm>
              <a:off x="4940132" y="343502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Ellipse 255"/>
            <p:cNvSpPr/>
            <p:nvPr/>
          </p:nvSpPr>
          <p:spPr>
            <a:xfrm>
              <a:off x="4643188" y="330883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Ellipse 256"/>
            <p:cNvSpPr/>
            <p:nvPr/>
          </p:nvSpPr>
          <p:spPr>
            <a:xfrm>
              <a:off x="5131880" y="3683418"/>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Ellipse 257"/>
            <p:cNvSpPr/>
            <p:nvPr/>
          </p:nvSpPr>
          <p:spPr>
            <a:xfrm>
              <a:off x="5411820" y="381963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Ellipse 258"/>
            <p:cNvSpPr/>
            <p:nvPr/>
          </p:nvSpPr>
          <p:spPr>
            <a:xfrm>
              <a:off x="5691760" y="393157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Ellipse 259"/>
            <p:cNvSpPr/>
            <p:nvPr/>
          </p:nvSpPr>
          <p:spPr>
            <a:xfrm>
              <a:off x="5995976" y="406779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Ellipse 260"/>
            <p:cNvSpPr/>
            <p:nvPr/>
          </p:nvSpPr>
          <p:spPr>
            <a:xfrm>
              <a:off x="6156176" y="413927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Ellipse 261"/>
            <p:cNvSpPr/>
            <p:nvPr/>
          </p:nvSpPr>
          <p:spPr>
            <a:xfrm>
              <a:off x="6460392" y="410901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Ellipse 262"/>
            <p:cNvSpPr/>
            <p:nvPr/>
          </p:nvSpPr>
          <p:spPr>
            <a:xfrm>
              <a:off x="6563948" y="429185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Ellipse 263"/>
            <p:cNvSpPr/>
            <p:nvPr/>
          </p:nvSpPr>
          <p:spPr>
            <a:xfrm>
              <a:off x="6708256" y="3804979"/>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Ellipse 264"/>
            <p:cNvSpPr/>
            <p:nvPr/>
          </p:nvSpPr>
          <p:spPr>
            <a:xfrm>
              <a:off x="6764347" y="3602501"/>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Ellipse 265"/>
            <p:cNvSpPr/>
            <p:nvPr/>
          </p:nvSpPr>
          <p:spPr>
            <a:xfrm>
              <a:off x="6855446" y="3279265"/>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Ellipse 266"/>
            <p:cNvSpPr/>
            <p:nvPr/>
          </p:nvSpPr>
          <p:spPr>
            <a:xfrm>
              <a:off x="6563642" y="3538073"/>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Ellipse 267"/>
            <p:cNvSpPr/>
            <p:nvPr/>
          </p:nvSpPr>
          <p:spPr>
            <a:xfrm>
              <a:off x="6264742" y="3416405"/>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Ellipse 268"/>
            <p:cNvSpPr/>
            <p:nvPr/>
          </p:nvSpPr>
          <p:spPr>
            <a:xfrm>
              <a:off x="5978250" y="326933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Ellipse 269"/>
            <p:cNvSpPr/>
            <p:nvPr/>
          </p:nvSpPr>
          <p:spPr>
            <a:xfrm>
              <a:off x="5403764" y="303482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Ellipse 270"/>
            <p:cNvSpPr/>
            <p:nvPr/>
          </p:nvSpPr>
          <p:spPr>
            <a:xfrm>
              <a:off x="5168676" y="292942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Ellipse 271"/>
            <p:cNvSpPr/>
            <p:nvPr/>
          </p:nvSpPr>
          <p:spPr>
            <a:xfrm>
              <a:off x="5265012" y="337517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Ellipse 272"/>
            <p:cNvSpPr/>
            <p:nvPr/>
          </p:nvSpPr>
          <p:spPr>
            <a:xfrm>
              <a:off x="5045956" y="268818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Ellipse 273"/>
            <p:cNvSpPr/>
            <p:nvPr/>
          </p:nvSpPr>
          <p:spPr>
            <a:xfrm>
              <a:off x="4722654" y="2929871"/>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Ellipse 274"/>
            <p:cNvSpPr/>
            <p:nvPr/>
          </p:nvSpPr>
          <p:spPr>
            <a:xfrm>
              <a:off x="4803441" y="2604843"/>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Ellipse 275"/>
            <p:cNvSpPr/>
            <p:nvPr/>
          </p:nvSpPr>
          <p:spPr>
            <a:xfrm>
              <a:off x="5143121" y="2394998"/>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7" name="Ellipse 276"/>
            <p:cNvSpPr/>
            <p:nvPr/>
          </p:nvSpPr>
          <p:spPr>
            <a:xfrm>
              <a:off x="4900599" y="2170361"/>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8" name="Ellipse 277"/>
            <p:cNvSpPr/>
            <p:nvPr/>
          </p:nvSpPr>
          <p:spPr>
            <a:xfrm>
              <a:off x="4997764" y="1877175"/>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Ellipse 278"/>
            <p:cNvSpPr/>
            <p:nvPr/>
          </p:nvSpPr>
          <p:spPr>
            <a:xfrm>
              <a:off x="5036207" y="157721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0" name="Ellipse 279"/>
            <p:cNvSpPr/>
            <p:nvPr/>
          </p:nvSpPr>
          <p:spPr>
            <a:xfrm>
              <a:off x="5675059" y="1755809"/>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1" name="Ellipse 280"/>
            <p:cNvSpPr/>
            <p:nvPr/>
          </p:nvSpPr>
          <p:spPr>
            <a:xfrm>
              <a:off x="5958127" y="1845117"/>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2" name="Ellipse 281"/>
            <p:cNvSpPr/>
            <p:nvPr/>
          </p:nvSpPr>
          <p:spPr>
            <a:xfrm>
              <a:off x="5852170" y="213497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Ellipse 282"/>
            <p:cNvSpPr/>
            <p:nvPr/>
          </p:nvSpPr>
          <p:spPr>
            <a:xfrm>
              <a:off x="5755548" y="2354329"/>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5" name="Ellipse 284"/>
            <p:cNvSpPr/>
            <p:nvPr/>
          </p:nvSpPr>
          <p:spPr>
            <a:xfrm>
              <a:off x="6216027" y="2732456"/>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6" name="Ellipse 285"/>
            <p:cNvSpPr/>
            <p:nvPr/>
          </p:nvSpPr>
          <p:spPr>
            <a:xfrm>
              <a:off x="6345522" y="2491090"/>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7" name="Ellipse 286"/>
            <p:cNvSpPr/>
            <p:nvPr/>
          </p:nvSpPr>
          <p:spPr>
            <a:xfrm>
              <a:off x="6540306" y="2709568"/>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8" name="Ellipse 287"/>
            <p:cNvSpPr/>
            <p:nvPr/>
          </p:nvSpPr>
          <p:spPr>
            <a:xfrm>
              <a:off x="6686267" y="2393889"/>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9" name="Ellipse 288"/>
            <p:cNvSpPr/>
            <p:nvPr/>
          </p:nvSpPr>
          <p:spPr>
            <a:xfrm>
              <a:off x="6806031" y="1916113"/>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Ellipse 289"/>
            <p:cNvSpPr/>
            <p:nvPr/>
          </p:nvSpPr>
          <p:spPr>
            <a:xfrm>
              <a:off x="7274522" y="1965778"/>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1" name="Ellipse 290"/>
            <p:cNvSpPr/>
            <p:nvPr/>
          </p:nvSpPr>
          <p:spPr>
            <a:xfrm>
              <a:off x="7104636" y="2475873"/>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4" name="Ellipse 293"/>
            <p:cNvSpPr/>
            <p:nvPr/>
          </p:nvSpPr>
          <p:spPr>
            <a:xfrm>
              <a:off x="5690539" y="3161234"/>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Ellipse 294"/>
            <p:cNvSpPr/>
            <p:nvPr/>
          </p:nvSpPr>
          <p:spPr>
            <a:xfrm>
              <a:off x="5885046" y="2709349"/>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Ellipse 295"/>
            <p:cNvSpPr/>
            <p:nvPr/>
          </p:nvSpPr>
          <p:spPr>
            <a:xfrm>
              <a:off x="5958127" y="2894952"/>
              <a:ext cx="72008" cy="72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Foliennummernplatzhalter 1"/>
          <p:cNvSpPr>
            <a:spLocks noGrp="1"/>
          </p:cNvSpPr>
          <p:nvPr>
            <p:ph type="sldNum" sz="quarter" idx="12"/>
          </p:nvPr>
        </p:nvSpPr>
        <p:spPr/>
        <p:txBody>
          <a:bodyPr/>
          <a:lstStyle/>
          <a:p>
            <a:fld id="{7DC1BBB0-96F0-4077-A278-0F3FB5C104D3}" type="slidenum">
              <a:rPr lang="de-DE" smtClean="0"/>
              <a:pPr/>
              <a:t>95</a:t>
            </a:fld>
            <a:endParaRPr lang="de-DE"/>
          </a:p>
        </p:txBody>
      </p:sp>
    </p:spTree>
    <p:extLst>
      <p:ext uri="{BB962C8B-B14F-4D97-AF65-F5344CB8AC3E}">
        <p14:creationId xmlns:p14="http://schemas.microsoft.com/office/powerpoint/2010/main" val="4612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96</a:t>
            </a:fld>
            <a:endParaRPr lang="de-DE"/>
          </a:p>
        </p:txBody>
      </p:sp>
      <p:sp>
        <p:nvSpPr>
          <p:cNvPr id="5" name="Titel 1"/>
          <p:cNvSpPr txBox="1">
            <a:spLocks/>
          </p:cNvSpPr>
          <p:nvPr/>
        </p:nvSpPr>
        <p:spPr>
          <a:xfrm>
            <a:off x="1195389" y="1928808"/>
            <a:ext cx="7339012" cy="929878"/>
          </a:xfrm>
          <a:prstGeom prst="rect">
            <a:avLst/>
          </a:prstGeom>
        </p:spPr>
        <p:txBody>
          <a:bodyPr vert="horz" lIns="68589" tIns="34295" rIns="68589" bIns="34295" rtlCol="0" anchor="b">
            <a:normAutofit/>
          </a:bodyPr>
          <a:lstStyle>
            <a:lvl1pPr algn="l" defTabSz="685891" rtl="0" eaLnBrk="1" latinLnBrk="0" hangingPunct="1">
              <a:lnSpc>
                <a:spcPct val="90000"/>
              </a:lnSpc>
              <a:spcBef>
                <a:spcPct val="0"/>
              </a:spcBef>
              <a:buNone/>
              <a:defRPr sz="2700" kern="1200">
                <a:solidFill>
                  <a:schemeClr val="tx1">
                    <a:lumMod val="75000"/>
                  </a:schemeClr>
                </a:solidFill>
                <a:latin typeface="+mj-lt"/>
                <a:ea typeface="+mj-ea"/>
                <a:cs typeface="+mj-cs"/>
              </a:defRPr>
            </a:lvl1pPr>
          </a:lstStyle>
          <a:p>
            <a:pPr algn="ctr"/>
            <a:r>
              <a:rPr lang="en-US" dirty="0" smtClean="0"/>
              <a:t>Querying the Model</a:t>
            </a:r>
          </a:p>
        </p:txBody>
      </p:sp>
      <p:sp>
        <p:nvSpPr>
          <p:cNvPr id="2" name="Rechteck 1"/>
          <p:cNvSpPr/>
          <p:nvPr/>
        </p:nvSpPr>
        <p:spPr>
          <a:xfrm>
            <a:off x="1195389" y="4517707"/>
            <a:ext cx="7339012" cy="461665"/>
          </a:xfrm>
          <a:prstGeom prst="rect">
            <a:avLst/>
          </a:prstGeom>
        </p:spPr>
        <p:txBody>
          <a:bodyPr wrap="square">
            <a:spAutoFit/>
          </a:bodyPr>
          <a:lstStyle/>
          <a:p>
            <a:r>
              <a:rPr lang="en-US" sz="1200" dirty="0" smtClean="0">
                <a:solidFill>
                  <a:schemeClr val="accent5">
                    <a:lumMod val="75000"/>
                  </a:schemeClr>
                </a:solidFill>
              </a:rPr>
              <a:t>T</a:t>
            </a:r>
            <a:r>
              <a:rPr lang="en-US" sz="1200" dirty="0">
                <a:solidFill>
                  <a:schemeClr val="accent5">
                    <a:lumMod val="75000"/>
                  </a:schemeClr>
                </a:solidFill>
              </a:rPr>
              <a:t>. Emrich, H.-P. </a:t>
            </a:r>
            <a:r>
              <a:rPr lang="en-US" sz="1200" dirty="0" err="1">
                <a:solidFill>
                  <a:schemeClr val="accent5">
                    <a:lumMod val="75000"/>
                  </a:schemeClr>
                </a:solidFill>
              </a:rPr>
              <a:t>Kriegel</a:t>
            </a:r>
            <a:r>
              <a:rPr lang="en-US" sz="1200" dirty="0">
                <a:solidFill>
                  <a:schemeClr val="accent5">
                    <a:lumMod val="75000"/>
                  </a:schemeClr>
                </a:solidFill>
              </a:rPr>
              <a:t>, N. </a:t>
            </a:r>
            <a:r>
              <a:rPr lang="en-US" sz="1200" dirty="0" err="1">
                <a:solidFill>
                  <a:schemeClr val="accent5">
                    <a:lumMod val="75000"/>
                  </a:schemeClr>
                </a:solidFill>
              </a:rPr>
              <a:t>Mamoulis</a:t>
            </a:r>
            <a:r>
              <a:rPr lang="en-US" sz="1200" dirty="0">
                <a:solidFill>
                  <a:schemeClr val="accent5">
                    <a:lumMod val="75000"/>
                  </a:schemeClr>
                </a:solidFill>
              </a:rPr>
              <a:t>, M. </a:t>
            </a:r>
            <a:r>
              <a:rPr lang="en-US" sz="1200" dirty="0" err="1">
                <a:solidFill>
                  <a:schemeClr val="accent5">
                    <a:lumMod val="75000"/>
                  </a:schemeClr>
                </a:solidFill>
              </a:rPr>
              <a:t>Renz</a:t>
            </a:r>
            <a:r>
              <a:rPr lang="en-US" sz="1200" dirty="0">
                <a:solidFill>
                  <a:schemeClr val="accent5">
                    <a:lumMod val="75000"/>
                  </a:schemeClr>
                </a:solidFill>
              </a:rPr>
              <a:t>, and A. </a:t>
            </a:r>
            <a:r>
              <a:rPr lang="en-US" sz="1200" dirty="0" err="1">
                <a:solidFill>
                  <a:schemeClr val="accent5">
                    <a:lumMod val="75000"/>
                  </a:schemeClr>
                </a:solidFill>
              </a:rPr>
              <a:t>Züfle</a:t>
            </a:r>
            <a:r>
              <a:rPr lang="en-US" sz="1200" dirty="0">
                <a:solidFill>
                  <a:schemeClr val="accent5">
                    <a:lumMod val="75000"/>
                  </a:schemeClr>
                </a:solidFill>
              </a:rPr>
              <a:t>. </a:t>
            </a:r>
            <a:r>
              <a:rPr lang="en-US" sz="1200" i="1" dirty="0">
                <a:solidFill>
                  <a:schemeClr val="accent5">
                    <a:lumMod val="75000"/>
                  </a:schemeClr>
                </a:solidFill>
              </a:rPr>
              <a:t>Querying uncertain </a:t>
            </a:r>
            <a:r>
              <a:rPr lang="en-US" sz="1200" i="1" dirty="0" err="1">
                <a:solidFill>
                  <a:schemeClr val="accent5">
                    <a:lumMod val="75000"/>
                  </a:schemeClr>
                </a:solidFill>
              </a:rPr>
              <a:t>spatio</a:t>
            </a:r>
            <a:r>
              <a:rPr lang="en-US" sz="1200" i="1" dirty="0">
                <a:solidFill>
                  <a:schemeClr val="accent5">
                    <a:lumMod val="75000"/>
                  </a:schemeClr>
                </a:solidFill>
              </a:rPr>
              <a:t>-temporal data.</a:t>
            </a:r>
            <a:r>
              <a:rPr lang="en-US" sz="1200" dirty="0">
                <a:solidFill>
                  <a:schemeClr val="accent5">
                    <a:lumMod val="75000"/>
                  </a:schemeClr>
                </a:solidFill>
              </a:rPr>
              <a:t> </a:t>
            </a:r>
            <a:r>
              <a:rPr lang="en-US" sz="1200" dirty="0" smtClean="0">
                <a:solidFill>
                  <a:schemeClr val="accent5">
                    <a:lumMod val="75000"/>
                  </a:schemeClr>
                </a:solidFill>
              </a:rPr>
              <a:t>In </a:t>
            </a:r>
            <a:r>
              <a:rPr lang="en-US" sz="1200" dirty="0">
                <a:solidFill>
                  <a:schemeClr val="accent5">
                    <a:lumMod val="75000"/>
                  </a:schemeClr>
                </a:solidFill>
              </a:rPr>
              <a:t>Proceedings of the 28th International Conference on Data Engineering (ICDE), Washington, DC, 2012.</a:t>
            </a:r>
          </a:p>
        </p:txBody>
      </p:sp>
    </p:spTree>
    <p:extLst>
      <p:ext uri="{BB962C8B-B14F-4D97-AF65-F5344CB8AC3E}">
        <p14:creationId xmlns:p14="http://schemas.microsoft.com/office/powerpoint/2010/main" val="33968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DC1BBB0-96F0-4077-A278-0F3FB5C104D3}" type="slidenum">
              <a:rPr lang="de-DE" smtClean="0"/>
              <a:pPr/>
              <a:t>97</a:t>
            </a:fld>
            <a:endParaRPr lang="de-DE" dirty="0"/>
          </a:p>
        </p:txBody>
      </p:sp>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sp>
        <p:nvSpPr>
          <p:cNvPr id="43"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mc:AlternateContent xmlns:mc="http://schemas.openxmlformats.org/markup-compatibility/2006" xmlns:a14="http://schemas.microsoft.com/office/drawing/2010/main">
        <mc:Choice Requires="a14">
          <p:sp>
            <p:nvSpPr>
              <p:cNvPr id="26"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26"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2"/>
                <a:stretch>
                  <a:fillRect/>
                </a:stretch>
              </a:blipFill>
            </p:spPr>
            <p:txBody>
              <a:bodyPr/>
              <a:lstStyle/>
              <a:p>
                <a:r>
                  <a:rPr lang="de-DE">
                    <a:noFill/>
                  </a:rPr>
                  <a:t> </a:t>
                </a:r>
              </a:p>
            </p:txBody>
          </p:sp>
        </mc:Fallback>
      </mc:AlternateContent>
      <p:grpSp>
        <p:nvGrpSpPr>
          <p:cNvPr id="27" name="Gruppieren 26"/>
          <p:cNvGrpSpPr/>
          <p:nvPr/>
        </p:nvGrpSpPr>
        <p:grpSpPr>
          <a:xfrm>
            <a:off x="1133722" y="1883363"/>
            <a:ext cx="2740721" cy="1721240"/>
            <a:chOff x="1255215" y="2434686"/>
            <a:chExt cx="2740721" cy="1721240"/>
          </a:xfrm>
        </p:grpSpPr>
        <p:sp>
          <p:nvSpPr>
            <p:cNvPr id="29" name="Ellipse 28"/>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Textfeld 31"/>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4" name="Textfeld 33"/>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5" name="Textfeld 34"/>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36" name="Gerade Verbindung mit Pfeil 35"/>
            <p:cNvCxnSpPr>
              <a:stCxn id="29" idx="5"/>
              <a:endCxn id="31"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30"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0" idx="5"/>
              <a:endCxn id="31"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Gekrümmte Verbindung 39"/>
            <p:cNvCxnSpPr>
              <a:stCxn id="31" idx="6"/>
              <a:endCxn id="30"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krümmte Verbindung 40"/>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45" name="Textfeld 44"/>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46" name="Textfeld 45"/>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47" name="Textfeld 46"/>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48" name="Textfeld 47"/>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49" name="Grafik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2" name="Textfeld 1"/>
          <p:cNvSpPr txBox="1"/>
          <p:nvPr/>
        </p:nvSpPr>
        <p:spPr>
          <a:xfrm>
            <a:off x="4417343" y="3128650"/>
            <a:ext cx="3524555" cy="523220"/>
          </a:xfrm>
          <a:prstGeom prst="rect">
            <a:avLst/>
          </a:prstGeom>
          <a:noFill/>
        </p:spPr>
        <p:txBody>
          <a:bodyPr wrap="none" rtlCol="0">
            <a:spAutoFit/>
          </a:bodyPr>
          <a:lstStyle/>
          <a:p>
            <a:r>
              <a:rPr lang="en-US" dirty="0" smtClean="0">
                <a:solidFill>
                  <a:srgbClr val="FF0000"/>
                </a:solidFill>
              </a:rPr>
              <a:t>Note: We have an exponential number of</a:t>
            </a:r>
          </a:p>
          <a:p>
            <a:r>
              <a:rPr lang="en-US" dirty="0">
                <a:solidFill>
                  <a:srgbClr val="FF0000"/>
                </a:solidFill>
              </a:rPr>
              <a:t>p</a:t>
            </a:r>
            <a:r>
              <a:rPr lang="en-US" dirty="0" smtClean="0">
                <a:solidFill>
                  <a:srgbClr val="FF0000"/>
                </a:solidFill>
              </a:rPr>
              <a:t>ossible paths the car might take!</a:t>
            </a:r>
            <a:endParaRPr lang="de-DE" dirty="0">
              <a:solidFill>
                <a:srgbClr val="FF0000"/>
              </a:solidFill>
            </a:endParaRPr>
          </a:p>
        </p:txBody>
      </p:sp>
    </p:spTree>
    <p:extLst>
      <p:ext uri="{BB962C8B-B14F-4D97-AF65-F5344CB8AC3E}">
        <p14:creationId xmlns:p14="http://schemas.microsoft.com/office/powerpoint/2010/main" val="14928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pic>
        <p:nvPicPr>
          <p:cNvPr id="6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047" y="2153664"/>
            <a:ext cx="375686" cy="219150"/>
          </a:xfrm>
          <a:prstGeom prst="rect">
            <a:avLst/>
          </a:prstGeom>
        </p:spPr>
      </p:pic>
      <mc:AlternateContent xmlns:mc="http://schemas.openxmlformats.org/markup-compatibility/2006" xmlns:a14="http://schemas.microsoft.com/office/drawing/2010/main">
        <mc:Choice Requires="a14">
          <p:sp>
            <p:nvSpPr>
              <p:cNvPr id="65" name="TextBox 5"/>
              <p:cNvSpPr txBox="1"/>
              <p:nvPr/>
            </p:nvSpPr>
            <p:spPr>
              <a:xfrm>
                <a:off x="4809736" y="3595485"/>
                <a:ext cx="651140"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65" name="TextBox 5"/>
              <p:cNvSpPr txBox="1">
                <a:spLocks noRot="1" noChangeAspect="1" noMove="1" noResize="1" noEditPoints="1" noAdjustHandles="1" noChangeArrowheads="1" noChangeShapeType="1" noTextEdit="1"/>
              </p:cNvSpPr>
              <p:nvPr/>
            </p:nvSpPr>
            <p:spPr>
              <a:xfrm>
                <a:off x="4809736" y="3595485"/>
                <a:ext cx="651140" cy="743537"/>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8"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5"/>
                <a:stretch>
                  <a:fillRect/>
                </a:stretch>
              </a:blipFill>
            </p:spPr>
            <p:txBody>
              <a:bodyPr/>
              <a:lstStyle/>
              <a:p>
                <a:r>
                  <a:rPr lang="de-DE">
                    <a:noFill/>
                  </a:rPr>
                  <a:t> </a:t>
                </a:r>
              </a:p>
            </p:txBody>
          </p:sp>
        </mc:Fallback>
      </mc:AlternateContent>
      <p:sp>
        <p:nvSpPr>
          <p:cNvPr id="22" name="Ellipse 21"/>
          <p:cNvSpPr/>
          <p:nvPr/>
        </p:nvSpPr>
        <p:spPr>
          <a:xfrm>
            <a:off x="509776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509776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509776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581784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581784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81784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653792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653792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653792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25800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25800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25800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4928569" y="3311165"/>
            <a:ext cx="460382" cy="307777"/>
          </a:xfrm>
          <a:prstGeom prst="rect">
            <a:avLst/>
          </a:prstGeom>
          <a:noFill/>
        </p:spPr>
        <p:txBody>
          <a:bodyPr wrap="none" rtlCol="0">
            <a:spAutoFit/>
          </a:bodyPr>
          <a:lstStyle/>
          <a:p>
            <a:r>
              <a:rPr lang="de-DE" dirty="0" smtClean="0"/>
              <a:t>t=0</a:t>
            </a:r>
            <a:endParaRPr lang="de-DE" dirty="0"/>
          </a:p>
        </p:txBody>
      </p:sp>
      <p:sp>
        <p:nvSpPr>
          <p:cNvPr id="38" name="Textfeld 37"/>
          <p:cNvSpPr txBox="1"/>
          <p:nvPr/>
        </p:nvSpPr>
        <p:spPr>
          <a:xfrm>
            <a:off x="5673832" y="3311165"/>
            <a:ext cx="460382" cy="307777"/>
          </a:xfrm>
          <a:prstGeom prst="rect">
            <a:avLst/>
          </a:prstGeom>
          <a:noFill/>
        </p:spPr>
        <p:txBody>
          <a:bodyPr wrap="none" rtlCol="0">
            <a:spAutoFit/>
          </a:bodyPr>
          <a:lstStyle/>
          <a:p>
            <a:r>
              <a:rPr lang="de-DE" dirty="0" smtClean="0"/>
              <a:t>t=1</a:t>
            </a:r>
            <a:endParaRPr lang="de-DE" dirty="0"/>
          </a:p>
        </p:txBody>
      </p:sp>
      <p:sp>
        <p:nvSpPr>
          <p:cNvPr id="39" name="Textfeld 38"/>
          <p:cNvSpPr txBox="1"/>
          <p:nvPr/>
        </p:nvSpPr>
        <p:spPr>
          <a:xfrm>
            <a:off x="6379226" y="3311165"/>
            <a:ext cx="460382" cy="307777"/>
          </a:xfrm>
          <a:prstGeom prst="rect">
            <a:avLst/>
          </a:prstGeom>
          <a:noFill/>
        </p:spPr>
        <p:txBody>
          <a:bodyPr wrap="none" rtlCol="0">
            <a:spAutoFit/>
          </a:bodyPr>
          <a:lstStyle/>
          <a:p>
            <a:r>
              <a:rPr lang="de-DE" dirty="0" smtClean="0"/>
              <a:t>t=2</a:t>
            </a:r>
            <a:endParaRPr lang="de-DE" dirty="0"/>
          </a:p>
        </p:txBody>
      </p:sp>
      <p:sp>
        <p:nvSpPr>
          <p:cNvPr id="40" name="Textfeld 39"/>
          <p:cNvSpPr txBox="1"/>
          <p:nvPr/>
        </p:nvSpPr>
        <p:spPr>
          <a:xfrm>
            <a:off x="7092482" y="3311165"/>
            <a:ext cx="460382" cy="307777"/>
          </a:xfrm>
          <a:prstGeom prst="rect">
            <a:avLst/>
          </a:prstGeom>
          <a:noFill/>
        </p:spPr>
        <p:txBody>
          <a:bodyPr wrap="none" rtlCol="0">
            <a:spAutoFit/>
          </a:bodyPr>
          <a:lstStyle/>
          <a:p>
            <a:r>
              <a:rPr lang="de-DE" dirty="0" smtClean="0"/>
              <a:t>t=3</a:t>
            </a:r>
            <a:endParaRPr lang="de-DE" dirty="0"/>
          </a:p>
        </p:txBody>
      </p:sp>
      <p:sp>
        <p:nvSpPr>
          <p:cNvPr id="58"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p:sp>
        <p:nvSpPr>
          <p:cNvPr id="34" name="Textfeld 33"/>
          <p:cNvSpPr txBox="1"/>
          <p:nvPr/>
        </p:nvSpPr>
        <p:spPr>
          <a:xfrm>
            <a:off x="4738430" y="2007827"/>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5" name="Textfeld 34"/>
          <p:cNvSpPr txBox="1"/>
          <p:nvPr/>
        </p:nvSpPr>
        <p:spPr>
          <a:xfrm>
            <a:off x="4716016" y="2432212"/>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6" name="Textfeld 35"/>
          <p:cNvSpPr txBox="1"/>
          <p:nvPr/>
        </p:nvSpPr>
        <p:spPr>
          <a:xfrm>
            <a:off x="4767108" y="2891720"/>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grpSp>
        <p:nvGrpSpPr>
          <p:cNvPr id="3" name="Gruppieren 2"/>
          <p:cNvGrpSpPr/>
          <p:nvPr/>
        </p:nvGrpSpPr>
        <p:grpSpPr>
          <a:xfrm>
            <a:off x="1133722" y="1883363"/>
            <a:ext cx="2740721" cy="1721240"/>
            <a:chOff x="1255215" y="2434686"/>
            <a:chExt cx="2740721" cy="1721240"/>
          </a:xfrm>
        </p:grpSpPr>
        <p:sp>
          <p:nvSpPr>
            <p:cNvPr id="37" name="Ellipse 36"/>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47" name="Textfeld 46"/>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48" name="Textfeld 47"/>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50" name="Gerade Verbindung mit Pfeil 49"/>
            <p:cNvCxnSpPr>
              <a:stCxn id="37" idx="5"/>
              <a:endCxn id="44"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1"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1" idx="5"/>
              <a:endCxn id="44"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a:stCxn id="44" idx="6"/>
              <a:endCxn id="41"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60" name="Textfeld 59"/>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62" name="Textfeld 61"/>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63" name="Textfeld 62"/>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69" name="Textfeld 68"/>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70" name="Grafik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71" name="Rechteck 16"/>
          <p:cNvSpPr/>
          <p:nvPr/>
        </p:nvSpPr>
        <p:spPr>
          <a:xfrm>
            <a:off x="6401402" y="2120765"/>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46" name="Foliennummernplatzhalter 3"/>
          <p:cNvSpPr>
            <a:spLocks noGrp="1"/>
          </p:cNvSpPr>
          <p:nvPr>
            <p:ph type="sldNum" sz="quarter" idx="12"/>
          </p:nvPr>
        </p:nvSpPr>
        <p:spPr>
          <a:xfrm>
            <a:off x="8077201" y="4767264"/>
            <a:ext cx="457200" cy="273844"/>
          </a:xfrm>
        </p:spPr>
        <p:txBody>
          <a:bodyPr/>
          <a:lstStyle/>
          <a:p>
            <a:fld id="{7DC1BBB0-96F0-4077-A278-0F3FB5C104D3}" type="slidenum">
              <a:rPr lang="de-DE" smtClean="0"/>
              <a:pPr/>
              <a:t>98</a:t>
            </a:fld>
            <a:endParaRPr lang="de-DE" dirty="0"/>
          </a:p>
        </p:txBody>
      </p:sp>
    </p:spTree>
    <p:extLst>
      <p:ext uri="{BB962C8B-B14F-4D97-AF65-F5344CB8AC3E}">
        <p14:creationId xmlns:p14="http://schemas.microsoft.com/office/powerpoint/2010/main" val="316058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p:cNvSpPr>
            <a:spLocks noGrp="1"/>
          </p:cNvSpPr>
          <p:nvPr>
            <p:ph type="title"/>
          </p:nvPr>
        </p:nvSpPr>
        <p:spPr>
          <a:xfrm>
            <a:off x="1195389" y="95844"/>
            <a:ext cx="7339012" cy="675706"/>
          </a:xfrm>
        </p:spPr>
        <p:txBody>
          <a:bodyPr>
            <a:normAutofit/>
          </a:bodyPr>
          <a:lstStyle/>
          <a:p>
            <a:r>
              <a:rPr lang="en-US" dirty="0" smtClean="0"/>
              <a:t>ST - Window Queries</a:t>
            </a:r>
            <a:endParaRPr lang="en-US" sz="1600" dirty="0">
              <a:solidFill>
                <a:schemeClr val="bg1">
                  <a:lumMod val="65000"/>
                </a:schemeClr>
              </a:solidFill>
            </a:endParaRPr>
          </a:p>
        </p:txBody>
      </p:sp>
      <p:pic>
        <p:nvPicPr>
          <p:cNvPr id="61"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047" y="2153664"/>
            <a:ext cx="375686" cy="219150"/>
          </a:xfrm>
          <a:prstGeom prst="rect">
            <a:avLst/>
          </a:prstGeom>
        </p:spPr>
      </p:pic>
      <mc:AlternateContent xmlns:mc="http://schemas.openxmlformats.org/markup-compatibility/2006" xmlns:a14="http://schemas.microsoft.com/office/drawing/2010/main">
        <mc:Choice Requires="a14">
          <p:sp>
            <p:nvSpPr>
              <p:cNvPr id="65" name="TextBox 5"/>
              <p:cNvSpPr txBox="1"/>
              <p:nvPr/>
            </p:nvSpPr>
            <p:spPr>
              <a:xfrm>
                <a:off x="4809736" y="3595485"/>
                <a:ext cx="651140"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1</m:t>
                              </m:r>
                            </m:e>
                            <m:e>
                              <m:r>
                                <a:rPr lang="de-DE" sz="1600" b="0" i="1" smtClean="0">
                                  <a:latin typeface="Cambria Math"/>
                                </a:rPr>
                                <m:t>0</m:t>
                              </m:r>
                            </m:e>
                            <m:e>
                              <m:r>
                                <a:rPr lang="de-DE" sz="1600" b="0" i="1" smtClean="0">
                                  <a:latin typeface="Cambria Math"/>
                                </a:rPr>
                                <m:t>0</m:t>
                              </m:r>
                            </m:e>
                          </m:eqArr>
                        </m:e>
                      </m:d>
                    </m:oMath>
                  </m:oMathPara>
                </a14:m>
                <a:endParaRPr lang="de-DE" sz="1600" dirty="0"/>
              </a:p>
            </p:txBody>
          </p:sp>
        </mc:Choice>
        <mc:Fallback xmlns="">
          <p:sp>
            <p:nvSpPr>
              <p:cNvPr id="65" name="TextBox 5"/>
              <p:cNvSpPr txBox="1">
                <a:spLocks noRot="1" noChangeAspect="1" noMove="1" noResize="1" noEditPoints="1" noAdjustHandles="1" noChangeArrowheads="1" noChangeShapeType="1" noTextEdit="1"/>
              </p:cNvSpPr>
              <p:nvPr/>
            </p:nvSpPr>
            <p:spPr>
              <a:xfrm>
                <a:off x="4809736" y="3595485"/>
                <a:ext cx="651140" cy="743537"/>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Box 2"/>
              <p:cNvSpPr txBox="1"/>
              <p:nvPr/>
            </p:nvSpPr>
            <p:spPr>
              <a:xfrm>
                <a:off x="1316065" y="3814090"/>
                <a:ext cx="2203231"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𝑀</m:t>
                      </m:r>
                      <m:r>
                        <a:rPr lang="de-DE" sz="1600" b="0" i="1" smtClean="0">
                          <a:latin typeface="Cambria Math"/>
                        </a:rPr>
                        <m:t>=</m:t>
                      </m:r>
                      <m:d>
                        <m:dPr>
                          <m:ctrlPr>
                            <a:rPr lang="en-US" sz="160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de-DE" sz="1600" b="0" i="1" smtClean="0">
                                    <a:latin typeface="Cambria Math"/>
                                  </a:rPr>
                                  <m:t>0</m:t>
                                </m:r>
                              </m:e>
                              <m:e>
                                <m:r>
                                  <a:rPr lang="de-DE" sz="1600" b="0" i="1" smtClean="0">
                                    <a:latin typeface="Cambria Math"/>
                                  </a:rPr>
                                  <m:t>0</m:t>
                                </m:r>
                              </m:e>
                              <m:e>
                                <m:r>
                                  <a:rPr lang="de-DE" sz="1600" b="0" i="1" smtClean="0">
                                    <a:latin typeface="Cambria Math"/>
                                  </a:rPr>
                                  <m:t>1</m:t>
                                </m:r>
                              </m:e>
                            </m:mr>
                            <m:mr>
                              <m:e>
                                <m:r>
                                  <a:rPr lang="de-DE" sz="1600" b="0" i="1" smtClean="0">
                                    <a:latin typeface="Cambria Math"/>
                                  </a:rPr>
                                  <m:t>0.6</m:t>
                                </m:r>
                              </m:e>
                              <m:e>
                                <m:r>
                                  <a:rPr lang="de-DE" sz="1600" b="0" i="1" smtClean="0">
                                    <a:latin typeface="Cambria Math"/>
                                  </a:rPr>
                                  <m:t>0</m:t>
                                </m:r>
                              </m:e>
                              <m:e>
                                <m:r>
                                  <a:rPr lang="de-DE" sz="1600" b="0" i="1" smtClean="0">
                                    <a:latin typeface="Cambria Math"/>
                                  </a:rPr>
                                  <m:t>0.4</m:t>
                                </m:r>
                              </m:e>
                            </m:mr>
                            <m:mr>
                              <m:e>
                                <m:r>
                                  <a:rPr lang="de-DE" sz="1600" b="0" i="1" smtClean="0">
                                    <a:latin typeface="Cambria Math"/>
                                  </a:rPr>
                                  <m:t>0</m:t>
                                </m:r>
                              </m:e>
                              <m:e>
                                <m:r>
                                  <a:rPr lang="de-DE" sz="1600" b="0" i="1" smtClean="0">
                                    <a:latin typeface="Cambria Math"/>
                                  </a:rPr>
                                  <m:t>0.8</m:t>
                                </m:r>
                              </m:e>
                              <m:e>
                                <m:r>
                                  <a:rPr lang="de-DE" sz="1600" b="0" i="1" smtClean="0">
                                    <a:latin typeface="Cambria Math"/>
                                  </a:rPr>
                                  <m:t>0.2</m:t>
                                </m:r>
                              </m:e>
                            </m:mr>
                          </m:m>
                        </m:e>
                      </m:d>
                    </m:oMath>
                  </m:oMathPara>
                </a14:m>
                <a:endParaRPr lang="en-US" sz="1600" dirty="0"/>
              </a:p>
            </p:txBody>
          </p:sp>
        </mc:Choice>
        <mc:Fallback xmlns="">
          <p:sp>
            <p:nvSpPr>
              <p:cNvPr id="68" name="TextBox 2"/>
              <p:cNvSpPr txBox="1">
                <a:spLocks noRot="1" noChangeAspect="1" noMove="1" noResize="1" noEditPoints="1" noAdjustHandles="1" noChangeArrowheads="1" noChangeShapeType="1" noTextEdit="1"/>
              </p:cNvSpPr>
              <p:nvPr/>
            </p:nvSpPr>
            <p:spPr>
              <a:xfrm>
                <a:off x="1316065" y="3814090"/>
                <a:ext cx="2203231" cy="743537"/>
              </a:xfrm>
              <a:prstGeom prst="rect">
                <a:avLst/>
              </a:prstGeom>
              <a:blipFill rotWithShape="0">
                <a:blip r:embed="rId4"/>
                <a:stretch>
                  <a:fillRect/>
                </a:stretch>
              </a:blipFill>
            </p:spPr>
            <p:txBody>
              <a:bodyPr/>
              <a:lstStyle/>
              <a:p>
                <a:r>
                  <a:rPr lang="de-DE">
                    <a:noFill/>
                  </a:rPr>
                  <a:t> </a:t>
                </a:r>
              </a:p>
            </p:txBody>
          </p:sp>
        </mc:Fallback>
      </mc:AlternateContent>
      <p:sp>
        <p:nvSpPr>
          <p:cNvPr id="22" name="Ellipse 21"/>
          <p:cNvSpPr/>
          <p:nvPr/>
        </p:nvSpPr>
        <p:spPr>
          <a:xfrm>
            <a:off x="509776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p:cNvSpPr/>
          <p:nvPr/>
        </p:nvSpPr>
        <p:spPr>
          <a:xfrm>
            <a:off x="509776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509776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p:cNvSpPr/>
          <p:nvPr/>
        </p:nvSpPr>
        <p:spPr>
          <a:xfrm>
            <a:off x="581784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581784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81784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653792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653792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653792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7258008" y="217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7258008" y="2610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p:cNvSpPr/>
          <p:nvPr/>
        </p:nvSpPr>
        <p:spPr>
          <a:xfrm>
            <a:off x="7258008" y="30428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4928569" y="3311165"/>
            <a:ext cx="460382" cy="307777"/>
          </a:xfrm>
          <a:prstGeom prst="rect">
            <a:avLst/>
          </a:prstGeom>
          <a:noFill/>
        </p:spPr>
        <p:txBody>
          <a:bodyPr wrap="none" rtlCol="0">
            <a:spAutoFit/>
          </a:bodyPr>
          <a:lstStyle/>
          <a:p>
            <a:r>
              <a:rPr lang="de-DE" dirty="0" smtClean="0"/>
              <a:t>t=0</a:t>
            </a:r>
            <a:endParaRPr lang="de-DE" dirty="0"/>
          </a:p>
        </p:txBody>
      </p:sp>
      <p:sp>
        <p:nvSpPr>
          <p:cNvPr id="38" name="Textfeld 37"/>
          <p:cNvSpPr txBox="1"/>
          <p:nvPr/>
        </p:nvSpPr>
        <p:spPr>
          <a:xfrm>
            <a:off x="5673832" y="3311165"/>
            <a:ext cx="460382" cy="307777"/>
          </a:xfrm>
          <a:prstGeom prst="rect">
            <a:avLst/>
          </a:prstGeom>
          <a:noFill/>
        </p:spPr>
        <p:txBody>
          <a:bodyPr wrap="none" rtlCol="0">
            <a:spAutoFit/>
          </a:bodyPr>
          <a:lstStyle/>
          <a:p>
            <a:r>
              <a:rPr lang="de-DE" dirty="0" smtClean="0"/>
              <a:t>t=1</a:t>
            </a:r>
            <a:endParaRPr lang="de-DE" dirty="0"/>
          </a:p>
        </p:txBody>
      </p:sp>
      <p:sp>
        <p:nvSpPr>
          <p:cNvPr id="39" name="Textfeld 38"/>
          <p:cNvSpPr txBox="1"/>
          <p:nvPr/>
        </p:nvSpPr>
        <p:spPr>
          <a:xfrm>
            <a:off x="6379226" y="3311165"/>
            <a:ext cx="460382" cy="307777"/>
          </a:xfrm>
          <a:prstGeom prst="rect">
            <a:avLst/>
          </a:prstGeom>
          <a:noFill/>
        </p:spPr>
        <p:txBody>
          <a:bodyPr wrap="none" rtlCol="0">
            <a:spAutoFit/>
          </a:bodyPr>
          <a:lstStyle/>
          <a:p>
            <a:r>
              <a:rPr lang="de-DE" dirty="0" smtClean="0"/>
              <a:t>t=2</a:t>
            </a:r>
            <a:endParaRPr lang="de-DE" dirty="0"/>
          </a:p>
        </p:txBody>
      </p:sp>
      <p:sp>
        <p:nvSpPr>
          <p:cNvPr id="40" name="Textfeld 39"/>
          <p:cNvSpPr txBox="1"/>
          <p:nvPr/>
        </p:nvSpPr>
        <p:spPr>
          <a:xfrm>
            <a:off x="7092482" y="3311165"/>
            <a:ext cx="460382" cy="307777"/>
          </a:xfrm>
          <a:prstGeom prst="rect">
            <a:avLst/>
          </a:prstGeom>
          <a:noFill/>
        </p:spPr>
        <p:txBody>
          <a:bodyPr wrap="none" rtlCol="0">
            <a:spAutoFit/>
          </a:bodyPr>
          <a:lstStyle/>
          <a:p>
            <a:r>
              <a:rPr lang="de-DE" dirty="0" smtClean="0"/>
              <a:t>t=3</a:t>
            </a:r>
            <a:endParaRPr lang="de-DE" dirty="0"/>
          </a:p>
        </p:txBody>
      </p:sp>
      <p:sp>
        <p:nvSpPr>
          <p:cNvPr id="58" name="Inhaltsplatzhalter 2"/>
          <p:cNvSpPr>
            <a:spLocks noGrp="1"/>
          </p:cNvSpPr>
          <p:nvPr>
            <p:ph idx="1"/>
          </p:nvPr>
        </p:nvSpPr>
        <p:spPr>
          <a:xfrm>
            <a:off x="1195389" y="915566"/>
            <a:ext cx="7339012" cy="4032448"/>
          </a:xfrm>
        </p:spPr>
        <p:txBody>
          <a:bodyPr/>
          <a:lstStyle/>
          <a:p>
            <a:r>
              <a:rPr lang="en-US" dirty="0" smtClean="0"/>
              <a:t>Given the following state states and transition probabilities, what is the probability that the car is in s</a:t>
            </a:r>
            <a:r>
              <a:rPr lang="en-US" baseline="-25000" dirty="0" smtClean="0"/>
              <a:t>1 </a:t>
            </a:r>
            <a:r>
              <a:rPr lang="en-US" dirty="0"/>
              <a:t>or </a:t>
            </a:r>
            <a:r>
              <a:rPr lang="en-US" dirty="0" smtClean="0"/>
              <a:t>s</a:t>
            </a:r>
            <a:r>
              <a:rPr lang="en-US" baseline="-25000" dirty="0"/>
              <a:t>2</a:t>
            </a:r>
            <a:r>
              <a:rPr lang="en-US" baseline="-25000" dirty="0" smtClean="0"/>
              <a:t> </a:t>
            </a:r>
            <a:r>
              <a:rPr lang="en-US" dirty="0" smtClean="0"/>
              <a:t>in the time interval T = [2,3]?</a:t>
            </a:r>
            <a:endParaRPr lang="en-US" dirty="0"/>
          </a:p>
        </p:txBody>
      </p:sp>
      <p:sp>
        <p:nvSpPr>
          <p:cNvPr id="34" name="Textfeld 33"/>
          <p:cNvSpPr txBox="1"/>
          <p:nvPr/>
        </p:nvSpPr>
        <p:spPr>
          <a:xfrm>
            <a:off x="4738430" y="2007827"/>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35" name="Textfeld 34"/>
          <p:cNvSpPr txBox="1"/>
          <p:nvPr/>
        </p:nvSpPr>
        <p:spPr>
          <a:xfrm>
            <a:off x="4716016" y="2432212"/>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36" name="Textfeld 35"/>
          <p:cNvSpPr txBox="1"/>
          <p:nvPr/>
        </p:nvSpPr>
        <p:spPr>
          <a:xfrm>
            <a:off x="4767108" y="2891720"/>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grpSp>
        <p:nvGrpSpPr>
          <p:cNvPr id="3" name="Gruppieren 2"/>
          <p:cNvGrpSpPr/>
          <p:nvPr/>
        </p:nvGrpSpPr>
        <p:grpSpPr>
          <a:xfrm>
            <a:off x="1133722" y="1883363"/>
            <a:ext cx="2740721" cy="1721240"/>
            <a:chOff x="1255215" y="2434686"/>
            <a:chExt cx="2740721" cy="1721240"/>
          </a:xfrm>
        </p:grpSpPr>
        <p:sp>
          <p:nvSpPr>
            <p:cNvPr id="37" name="Ellipse 36"/>
            <p:cNvSpPr/>
            <p:nvPr/>
          </p:nvSpPr>
          <p:spPr>
            <a:xfrm>
              <a:off x="1711082" y="30247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3079234" y="27367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3231634" y="36008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p:cNvSpPr txBox="1"/>
            <p:nvPr/>
          </p:nvSpPr>
          <p:spPr>
            <a:xfrm>
              <a:off x="1513338" y="3077044"/>
              <a:ext cx="409086" cy="400110"/>
            </a:xfrm>
            <a:prstGeom prst="rect">
              <a:avLst/>
            </a:prstGeom>
            <a:noFill/>
          </p:spPr>
          <p:txBody>
            <a:bodyPr wrap="none" rtlCol="0">
              <a:spAutoFit/>
            </a:bodyPr>
            <a:lstStyle/>
            <a:p>
              <a:r>
                <a:rPr lang="en-US" sz="2000" b="1" dirty="0" smtClean="0"/>
                <a:t>s</a:t>
              </a:r>
              <a:r>
                <a:rPr lang="en-US" sz="2000" b="1" baseline="-25000" dirty="0" smtClean="0"/>
                <a:t>1</a:t>
              </a:r>
              <a:endParaRPr lang="de-DE" sz="2000" b="1" dirty="0"/>
            </a:p>
          </p:txBody>
        </p:sp>
        <p:sp>
          <p:nvSpPr>
            <p:cNvPr id="47" name="Textfeld 46"/>
            <p:cNvSpPr txBox="1"/>
            <p:nvPr/>
          </p:nvSpPr>
          <p:spPr>
            <a:xfrm>
              <a:off x="3151242" y="2434686"/>
              <a:ext cx="409086" cy="400110"/>
            </a:xfrm>
            <a:prstGeom prst="rect">
              <a:avLst/>
            </a:prstGeom>
            <a:noFill/>
          </p:spPr>
          <p:txBody>
            <a:bodyPr wrap="none" rtlCol="0">
              <a:spAutoFit/>
            </a:bodyPr>
            <a:lstStyle/>
            <a:p>
              <a:r>
                <a:rPr lang="en-US" sz="2000" b="1" dirty="0" smtClean="0"/>
                <a:t>s</a:t>
              </a:r>
              <a:r>
                <a:rPr lang="en-US" sz="2000" b="1" baseline="-25000" dirty="0"/>
                <a:t>2</a:t>
              </a:r>
              <a:endParaRPr lang="de-DE" sz="2000" b="1" dirty="0"/>
            </a:p>
          </p:txBody>
        </p:sp>
        <p:sp>
          <p:nvSpPr>
            <p:cNvPr id="48" name="Textfeld 47"/>
            <p:cNvSpPr txBox="1"/>
            <p:nvPr/>
          </p:nvSpPr>
          <p:spPr>
            <a:xfrm>
              <a:off x="3295258" y="3600845"/>
              <a:ext cx="409086" cy="400110"/>
            </a:xfrm>
            <a:prstGeom prst="rect">
              <a:avLst/>
            </a:prstGeom>
            <a:noFill/>
          </p:spPr>
          <p:txBody>
            <a:bodyPr wrap="none" rtlCol="0">
              <a:spAutoFit/>
            </a:bodyPr>
            <a:lstStyle/>
            <a:p>
              <a:r>
                <a:rPr lang="en-US" sz="2000" b="1" dirty="0" smtClean="0"/>
                <a:t>s</a:t>
              </a:r>
              <a:r>
                <a:rPr lang="en-US" sz="2000" b="1" baseline="-25000" dirty="0" smtClean="0"/>
                <a:t>3</a:t>
              </a:r>
              <a:endParaRPr lang="de-DE" sz="2000" b="1" dirty="0"/>
            </a:p>
          </p:txBody>
        </p:sp>
        <p:cxnSp>
          <p:nvCxnSpPr>
            <p:cNvPr id="50" name="Gerade Verbindung mit Pfeil 49"/>
            <p:cNvCxnSpPr>
              <a:stCxn id="37" idx="5"/>
              <a:endCxn id="44" idx="1"/>
            </p:cNvCxnSpPr>
            <p:nvPr/>
          </p:nvCxnSpPr>
          <p:spPr>
            <a:xfrm>
              <a:off x="1834007" y="3147706"/>
              <a:ext cx="1418718" cy="474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1" idx="6"/>
            </p:cNvCxnSpPr>
            <p:nvPr/>
          </p:nvCxnSpPr>
          <p:spPr>
            <a:xfrm flipH="1">
              <a:off x="1855098" y="2808757"/>
              <a:ext cx="1368152" cy="216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1" idx="5"/>
              <a:endCxn id="44" idx="0"/>
            </p:cNvCxnSpPr>
            <p:nvPr/>
          </p:nvCxnSpPr>
          <p:spPr>
            <a:xfrm>
              <a:off x="3202159" y="2859674"/>
              <a:ext cx="101483" cy="741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a:stCxn id="44" idx="6"/>
              <a:endCxn id="41" idx="6"/>
            </p:cNvCxnSpPr>
            <p:nvPr/>
          </p:nvCxnSpPr>
          <p:spPr>
            <a:xfrm flipH="1" flipV="1">
              <a:off x="3223250" y="2808757"/>
              <a:ext cx="152400" cy="864096"/>
            </a:xfrm>
            <a:prstGeom prst="curvedConnector3">
              <a:avLst>
                <a:gd name="adj1" fmla="val -1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rot="10800000" flipH="1" flipV="1">
              <a:off x="3202298" y="3679420"/>
              <a:ext cx="122925" cy="50917"/>
            </a:xfrm>
            <a:prstGeom prst="curvedConnector4">
              <a:avLst>
                <a:gd name="adj1" fmla="val -185967"/>
                <a:gd name="adj2" fmla="val 5903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2147292" y="3293068"/>
              <a:ext cx="429926" cy="307777"/>
            </a:xfrm>
            <a:prstGeom prst="rect">
              <a:avLst/>
            </a:prstGeom>
            <a:noFill/>
          </p:spPr>
          <p:txBody>
            <a:bodyPr wrap="none" rtlCol="0">
              <a:spAutoFit/>
            </a:bodyPr>
            <a:lstStyle/>
            <a:p>
              <a:r>
                <a:rPr lang="en-US" dirty="0" smtClean="0"/>
                <a:t>1.0</a:t>
              </a:r>
              <a:endParaRPr lang="de-DE" dirty="0"/>
            </a:p>
          </p:txBody>
        </p:sp>
        <p:sp>
          <p:nvSpPr>
            <p:cNvPr id="60" name="Textfeld 59"/>
            <p:cNvSpPr txBox="1"/>
            <p:nvPr/>
          </p:nvSpPr>
          <p:spPr>
            <a:xfrm>
              <a:off x="2256525" y="2650710"/>
              <a:ext cx="429926" cy="307777"/>
            </a:xfrm>
            <a:prstGeom prst="rect">
              <a:avLst/>
            </a:prstGeom>
            <a:noFill/>
          </p:spPr>
          <p:txBody>
            <a:bodyPr wrap="none" rtlCol="0">
              <a:spAutoFit/>
            </a:bodyPr>
            <a:lstStyle/>
            <a:p>
              <a:r>
                <a:rPr lang="en-US" dirty="0" smtClean="0"/>
                <a:t>0.6</a:t>
              </a:r>
              <a:endParaRPr lang="de-DE" dirty="0"/>
            </a:p>
          </p:txBody>
        </p:sp>
        <p:sp>
          <p:nvSpPr>
            <p:cNvPr id="62" name="Textfeld 61"/>
            <p:cNvSpPr txBox="1"/>
            <p:nvPr/>
          </p:nvSpPr>
          <p:spPr>
            <a:xfrm>
              <a:off x="3566010" y="3030106"/>
              <a:ext cx="429926" cy="307777"/>
            </a:xfrm>
            <a:prstGeom prst="rect">
              <a:avLst/>
            </a:prstGeom>
            <a:noFill/>
          </p:spPr>
          <p:txBody>
            <a:bodyPr wrap="none" rtlCol="0">
              <a:spAutoFit/>
            </a:bodyPr>
            <a:lstStyle/>
            <a:p>
              <a:r>
                <a:rPr lang="en-US" dirty="0" smtClean="0"/>
                <a:t>0.6</a:t>
              </a:r>
              <a:endParaRPr lang="de-DE" dirty="0"/>
            </a:p>
          </p:txBody>
        </p:sp>
        <p:sp>
          <p:nvSpPr>
            <p:cNvPr id="63" name="Textfeld 62"/>
            <p:cNvSpPr txBox="1"/>
            <p:nvPr/>
          </p:nvSpPr>
          <p:spPr>
            <a:xfrm>
              <a:off x="2666575" y="3848149"/>
              <a:ext cx="429926" cy="307777"/>
            </a:xfrm>
            <a:prstGeom prst="rect">
              <a:avLst/>
            </a:prstGeom>
            <a:noFill/>
          </p:spPr>
          <p:txBody>
            <a:bodyPr wrap="none" rtlCol="0">
              <a:spAutoFit/>
            </a:bodyPr>
            <a:lstStyle/>
            <a:p>
              <a:r>
                <a:rPr lang="en-US" dirty="0" smtClean="0"/>
                <a:t>0.2</a:t>
              </a:r>
              <a:endParaRPr lang="de-DE" dirty="0"/>
            </a:p>
          </p:txBody>
        </p:sp>
        <p:sp>
          <p:nvSpPr>
            <p:cNvPr id="69" name="Textfeld 68"/>
            <p:cNvSpPr txBox="1"/>
            <p:nvPr/>
          </p:nvSpPr>
          <p:spPr>
            <a:xfrm>
              <a:off x="2881538" y="3037937"/>
              <a:ext cx="429926" cy="307777"/>
            </a:xfrm>
            <a:prstGeom prst="rect">
              <a:avLst/>
            </a:prstGeom>
            <a:noFill/>
          </p:spPr>
          <p:txBody>
            <a:bodyPr wrap="none" rtlCol="0">
              <a:spAutoFit/>
            </a:bodyPr>
            <a:lstStyle/>
            <a:p>
              <a:r>
                <a:rPr lang="en-US" dirty="0" smtClean="0"/>
                <a:t>0.4</a:t>
              </a:r>
              <a:endParaRPr lang="de-DE" dirty="0"/>
            </a:p>
          </p:txBody>
        </p:sp>
        <p:pic>
          <p:nvPicPr>
            <p:cNvPr id="70" name="Grafik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15" y="2672088"/>
              <a:ext cx="631358" cy="325416"/>
            </a:xfrm>
            <a:prstGeom prst="rect">
              <a:avLst/>
            </a:prstGeom>
          </p:spPr>
        </p:pic>
      </p:grpSp>
      <p:sp>
        <p:nvSpPr>
          <p:cNvPr id="71" name="Rechteck 16"/>
          <p:cNvSpPr/>
          <p:nvPr/>
        </p:nvSpPr>
        <p:spPr>
          <a:xfrm>
            <a:off x="6401402" y="2120765"/>
            <a:ext cx="1151461" cy="7258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a14="http://schemas.microsoft.com/office/drawing/2010/main">
        <mc:Choice Requires="a14">
          <p:sp>
            <p:nvSpPr>
              <p:cNvPr id="46" name="TextBox 6"/>
              <p:cNvSpPr txBox="1"/>
              <p:nvPr/>
            </p:nvSpPr>
            <p:spPr>
              <a:xfrm>
                <a:off x="5601824" y="3595485"/>
                <a:ext cx="651140" cy="7419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DE" sz="1600" i="1" smtClean="0">
                              <a:latin typeface="Cambria Math" panose="02040503050406030204" pitchFamily="18" charset="0"/>
                            </a:rPr>
                          </m:ctrlPr>
                        </m:dPr>
                        <m:e>
                          <m:eqArr>
                            <m:eqArrPr>
                              <m:ctrlPr>
                                <a:rPr lang="de-DE" sz="1600" b="0" i="1" smtClean="0">
                                  <a:latin typeface="Cambria Math" panose="02040503050406030204" pitchFamily="18" charset="0"/>
                                </a:rPr>
                              </m:ctrlPr>
                            </m:eqArrPr>
                            <m:e>
                              <m:r>
                                <a:rPr lang="de-DE" sz="1600" b="0" i="1" smtClean="0">
                                  <a:latin typeface="Cambria Math"/>
                                </a:rPr>
                                <m:t>0</m:t>
                              </m:r>
                            </m:e>
                            <m:e>
                              <m:r>
                                <a:rPr lang="de-DE" sz="1600" b="0" i="1" smtClean="0">
                                  <a:latin typeface="Cambria Math"/>
                                </a:rPr>
                                <m:t>0</m:t>
                              </m:r>
                            </m:e>
                            <m:e>
                              <m:r>
                                <a:rPr lang="de-DE" sz="1600" b="0" i="1" smtClean="0">
                                  <a:latin typeface="Cambria Math"/>
                                </a:rPr>
                                <m:t>1</m:t>
                              </m:r>
                            </m:e>
                          </m:eqArr>
                        </m:e>
                      </m:d>
                    </m:oMath>
                  </m:oMathPara>
                </a14:m>
                <a:endParaRPr lang="de-DE" sz="1600" dirty="0"/>
              </a:p>
            </p:txBody>
          </p:sp>
        </mc:Choice>
        <mc:Fallback xmlns="">
          <p:sp>
            <p:nvSpPr>
              <p:cNvPr id="46" name="TextBox 6"/>
              <p:cNvSpPr txBox="1">
                <a:spLocks noRot="1" noChangeAspect="1" noMove="1" noResize="1" noEditPoints="1" noAdjustHandles="1" noChangeArrowheads="1" noChangeShapeType="1" noTextEdit="1"/>
              </p:cNvSpPr>
              <p:nvPr/>
            </p:nvSpPr>
            <p:spPr>
              <a:xfrm>
                <a:off x="5601824" y="3595485"/>
                <a:ext cx="651140" cy="741934"/>
              </a:xfrm>
              <a:prstGeom prst="rect">
                <a:avLst/>
              </a:prstGeom>
              <a:blipFill rotWithShape="0">
                <a:blip r:embed="rId6"/>
                <a:stretch>
                  <a:fillRect/>
                </a:stretch>
              </a:blipFill>
            </p:spPr>
            <p:txBody>
              <a:bodyPr/>
              <a:lstStyle/>
              <a:p>
                <a:r>
                  <a:rPr lang="de-DE">
                    <a:noFill/>
                  </a:rPr>
                  <a:t> </a:t>
                </a:r>
              </a:p>
            </p:txBody>
          </p:sp>
        </mc:Fallback>
      </mc:AlternateContent>
      <p:cxnSp>
        <p:nvCxnSpPr>
          <p:cNvPr id="49" name="Gerade Verbindung mit Pfeil 48"/>
          <p:cNvCxnSpPr/>
          <p:nvPr/>
        </p:nvCxnSpPr>
        <p:spPr>
          <a:xfrm>
            <a:off x="5220693" y="2301707"/>
            <a:ext cx="618246" cy="7622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Gekrümmte Verbindung 4"/>
          <p:cNvCxnSpPr>
            <a:stCxn id="65" idx="2"/>
            <a:endCxn id="46" idx="2"/>
          </p:cNvCxnSpPr>
          <p:nvPr/>
        </p:nvCxnSpPr>
        <p:spPr>
          <a:xfrm rot="5400000" flipH="1" flipV="1">
            <a:off x="5530548" y="3942177"/>
            <a:ext cx="1603" cy="792088"/>
          </a:xfrm>
          <a:prstGeom prst="curvedConnector3">
            <a:avLst>
              <a:gd name="adj1" fmla="val -142607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2"/>
              <p:cNvSpPr txBox="1"/>
              <p:nvPr/>
            </p:nvSpPr>
            <p:spPr>
              <a:xfrm>
                <a:off x="5257141" y="4587974"/>
                <a:ext cx="466987" cy="338554"/>
              </a:xfrm>
              <a:prstGeom prst="rect">
                <a:avLst/>
              </a:prstGeom>
              <a:noFill/>
            </p:spPr>
            <p:txBody>
              <a:bodyPr wrap="none" rtlCol="0">
                <a:spAutoFit/>
              </a:bodyPr>
              <a:lstStyle/>
              <a:p>
                <a:r>
                  <a:rPr lang="de-DE" sz="1600" dirty="0"/>
                  <a:t>*</a:t>
                </a:r>
                <a14:m>
                  <m:oMath xmlns:m="http://schemas.openxmlformats.org/officeDocument/2006/math">
                    <m:r>
                      <a:rPr lang="de-DE" sz="1600" b="0" i="1" smtClean="0">
                        <a:latin typeface="Cambria Math"/>
                      </a:rPr>
                      <m:t>𝑀</m:t>
                    </m:r>
                  </m:oMath>
                </a14:m>
                <a:endParaRPr lang="en-US" sz="1600" dirty="0"/>
              </a:p>
            </p:txBody>
          </p:sp>
        </mc:Choice>
        <mc:Fallback xmlns="">
          <p:sp>
            <p:nvSpPr>
              <p:cNvPr id="51" name="TextBox 2"/>
              <p:cNvSpPr txBox="1">
                <a:spLocks noRot="1" noChangeAspect="1" noMove="1" noResize="1" noEditPoints="1" noAdjustHandles="1" noChangeArrowheads="1" noChangeShapeType="1" noTextEdit="1"/>
              </p:cNvSpPr>
              <p:nvPr/>
            </p:nvSpPr>
            <p:spPr>
              <a:xfrm>
                <a:off x="5257141" y="4587974"/>
                <a:ext cx="466987" cy="338554"/>
              </a:xfrm>
              <a:prstGeom prst="rect">
                <a:avLst/>
              </a:prstGeom>
              <a:blipFill rotWithShape="0">
                <a:blip r:embed="rId7"/>
                <a:stretch>
                  <a:fillRect l="-6494" t="-5455" b="-23636"/>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7DC1BBB0-96F0-4077-A278-0F3FB5C104D3}" type="slidenum">
              <a:rPr lang="de-DE" smtClean="0"/>
              <a:pPr/>
              <a:t>99</a:t>
            </a:fld>
            <a:endParaRPr lang="de-DE"/>
          </a:p>
        </p:txBody>
      </p:sp>
    </p:spTree>
    <p:extLst>
      <p:ext uri="{BB962C8B-B14F-4D97-AF65-F5344CB8AC3E}">
        <p14:creationId xmlns:p14="http://schemas.microsoft.com/office/powerpoint/2010/main" val="238726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6f2f3cbd-cc4d-4252-990f-1a3ff982d65b"/>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e3f12895-2ea9-48d7-be6f-15ca5db0a6a8"/>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2cee064d-f63e-4f7f-8d2a-1a7f59af4e6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956b351b-e380-4006-b97c-f6cbe97a88af"/>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35ef650a-33c0-4b58-b78f-194f71bbbb5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da7b516-8cf1-4417-8d83-2a33b44ab2c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aa18819-3d59-40c5-93d6-cbd55143f71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755dfa07-9437-408d-80c5-579c8b336746"/>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46dab7a-8e6d-4055-bc91-276c05407d1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5fbd8ab-8e57-419c-8c22-94a2895fcfa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f9f0ef70-c9f4-4e23-b2e1-d243668fa19e"/>
</p:tagLst>
</file>

<file path=ppt/theme/theme1.xml><?xml version="1.0" encoding="utf-8"?>
<a:theme xmlns:a="http://schemas.openxmlformats.org/drawingml/2006/main" name="TS102787947-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TS102787947-1</Template>
  <TotalTime>0</TotalTime>
  <Words>6257</Words>
  <Application>Microsoft Office PowerPoint</Application>
  <PresentationFormat>Bildschirmpräsentation (16:9)</PresentationFormat>
  <Paragraphs>1698</Paragraphs>
  <Slides>116</Slides>
  <Notes>34</Notes>
  <HiddenSlides>0</HiddenSlides>
  <MMClips>2</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116</vt:i4>
      </vt:variant>
    </vt:vector>
  </HeadingPairs>
  <TitlesOfParts>
    <vt:vector size="130" baseType="lpstr">
      <vt:lpstr>Microsoft JhengHei UI</vt:lpstr>
      <vt:lpstr>宋体</vt:lpstr>
      <vt:lpstr>宋体</vt:lpstr>
      <vt:lpstr>Arial</vt:lpstr>
      <vt:lpstr>Calibri</vt:lpstr>
      <vt:lpstr>Cambria Math</vt:lpstr>
      <vt:lpstr>Courier New</vt:lpstr>
      <vt:lpstr>Euphemia</vt:lpstr>
      <vt:lpstr>Lucida Console</vt:lpstr>
      <vt:lpstr>Symbol</vt:lpstr>
      <vt:lpstr>Times New Roman</vt:lpstr>
      <vt:lpstr>Wingdings</vt:lpstr>
      <vt:lpstr>TS102787947-1</vt:lpstr>
      <vt:lpstr>Equation</vt:lpstr>
      <vt:lpstr>Managing Uncertainty in  Spatial and Spatio-temporal Data</vt:lpstr>
      <vt:lpstr>Managing Uncertainty in  Spatial and Spatio-temporal Data</vt:lpstr>
      <vt:lpstr>PowerPoint-Präsentation</vt:lpstr>
      <vt:lpstr>Aim of this tutorial …</vt:lpstr>
      <vt:lpstr>Outline</vt:lpstr>
      <vt:lpstr>Outline</vt:lpstr>
      <vt:lpstr>Geo-Spatial Data</vt:lpstr>
      <vt:lpstr>Geo-Spatial Data</vt:lpstr>
      <vt:lpstr>PowerPoint-Präsentation</vt:lpstr>
      <vt:lpstr>Spatio-Temporal Data</vt:lpstr>
      <vt:lpstr>Sources of Uncertainty</vt:lpstr>
      <vt:lpstr>Sources of Uncertainty</vt:lpstr>
      <vt:lpstr>Research Challenge</vt:lpstr>
      <vt:lpstr>Research Challenge</vt:lpstr>
      <vt:lpstr>Research Challenge</vt:lpstr>
      <vt:lpstr>Uncertain Spatial Data: Models</vt:lpstr>
      <vt:lpstr>Possible World Semantics</vt:lpstr>
      <vt:lpstr>Answering Queries using PWS</vt:lpstr>
      <vt:lpstr>Possible Worlds: Example II</vt:lpstr>
      <vt:lpstr>Possible Worlds: Example II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Querying Uncertain Data: Complexity</vt:lpstr>
      <vt:lpstr>Querying Uncertain Data: Running Example</vt:lpstr>
      <vt:lpstr>Data Cleaning: Aggregation</vt:lpstr>
      <vt:lpstr>Equivalent Worlds: An intuition</vt:lpstr>
      <vt:lpstr>Equivalent Worlds: An intuition</vt:lpstr>
      <vt:lpstr>Equivalent Worlds: An intuition</vt:lpstr>
      <vt:lpstr>Equivalent Worlds: An intuition</vt:lpstr>
      <vt:lpstr>Equivalent Worlds: An intuition</vt:lpstr>
      <vt:lpstr>Generating Functions</vt:lpstr>
      <vt:lpstr>Generating Functions</vt:lpstr>
      <vt:lpstr>Generating Functions</vt:lpstr>
      <vt:lpstr>Generating Functions</vt:lpstr>
      <vt:lpstr>Generating Functions: Formally</vt:lpstr>
      <vt:lpstr>Count Queries on Uncertain Data</vt:lpstr>
      <vt:lpstr>Count Queries on Uncertain Data</vt:lpstr>
      <vt:lpstr>Count Queries on Uncertain Data</vt:lpstr>
      <vt:lpstr>Count Queries on Uncertain Data</vt:lpstr>
      <vt:lpstr>The Paradigm of Equivalent Worlds</vt:lpstr>
      <vt:lpstr>The Paradigm of Equivalent Worlds</vt:lpstr>
      <vt:lpstr>Approximated Results: Sampling</vt:lpstr>
      <vt:lpstr>Sampling: Example</vt:lpstr>
      <vt:lpstr>Sampling: Confidences</vt:lpstr>
      <vt:lpstr>Uncertain Spatial Data Management: Summary</vt:lpstr>
      <vt:lpstr>Outline</vt:lpstr>
      <vt:lpstr>PowerPoint-Präsentation</vt:lpstr>
      <vt:lpstr>Model of a trajectory</vt:lpstr>
      <vt:lpstr>Mobility Models</vt:lpstr>
      <vt:lpstr>Modeling Uncertainty</vt:lpstr>
      <vt:lpstr>Modeling Uncertain Trajectories</vt:lpstr>
      <vt:lpstr>Modeling Uncertain Trajectories</vt:lpstr>
      <vt:lpstr>Modeling Uncertain Trajectories</vt:lpstr>
      <vt:lpstr>Processing Spatio-Temporal Queries for Uncertain Trajectories</vt:lpstr>
      <vt:lpstr>PowerPoint-Präsentation</vt:lpstr>
      <vt:lpstr>Continuous NN for trajectories</vt:lpstr>
      <vt:lpstr>Impact of Uncertainty</vt:lpstr>
      <vt:lpstr>Structure of the Answer to Probabilistic NN-query for Trajectories</vt:lpstr>
      <vt:lpstr>Instantaneous (i.e., spatial) NN-query when the querying object is crisp (i.e., no uncertainty)</vt:lpstr>
      <vt:lpstr>PowerPoint-Präsentation</vt:lpstr>
      <vt:lpstr>PowerPoint-Präsentation</vt:lpstr>
      <vt:lpstr>PowerPoint-Präsentation</vt:lpstr>
      <vt:lpstr>The continuous aspect of the probabilistic NN queries</vt:lpstr>
      <vt:lpstr>The continuous aspect of the probabilistic NN queries</vt:lpstr>
      <vt:lpstr>The continuous aspect of the probabilistic NN queries</vt:lpstr>
      <vt:lpstr>PowerPoint-Präsentation</vt:lpstr>
      <vt:lpstr>PowerPoint-Präsentation</vt:lpstr>
      <vt:lpstr>Combine the two probabilities… </vt:lpstr>
      <vt:lpstr>Construction/Representation</vt:lpstr>
      <vt:lpstr>Processing</vt:lpstr>
      <vt:lpstr>PowerPoint-Präsentation</vt:lpstr>
      <vt:lpstr>Temporal-continuous query</vt:lpstr>
      <vt:lpstr>Uncertainty – the flip-side</vt:lpstr>
      <vt:lpstr>Uncertainty – the other-flip-side</vt:lpstr>
      <vt:lpstr>Outline</vt:lpstr>
      <vt:lpstr>So far …</vt:lpstr>
      <vt:lpstr>Merge the approaches</vt:lpstr>
      <vt:lpstr>A highway example…</vt:lpstr>
      <vt:lpstr>A highway example…</vt:lpstr>
      <vt:lpstr>A highway example…</vt:lpstr>
      <vt:lpstr>A highway example…</vt:lpstr>
      <vt:lpstr>A highway example…</vt:lpstr>
      <vt:lpstr>A highway example…</vt:lpstr>
      <vt:lpstr>PowerPoint-Präsentation</vt:lpstr>
      <vt:lpstr>Stochastic Processes</vt:lpstr>
      <vt:lpstr>A simple example</vt:lpstr>
      <vt:lpstr>A simple example</vt:lpstr>
      <vt:lpstr>How can we model this?</vt:lpstr>
      <vt:lpstr>How can we model this?</vt:lpstr>
      <vt:lpstr>Fusion of Model and Reality</vt:lpstr>
      <vt:lpstr>PowerPoint-Präsentation</vt:lpstr>
      <vt:lpstr>ST - Window Queries</vt:lpstr>
      <vt:lpstr>ST - Window Queries</vt:lpstr>
      <vt:lpstr>ST - Window Queries</vt:lpstr>
      <vt:lpstr>ST - Window Queries</vt:lpstr>
      <vt:lpstr>ST - Window Queries</vt:lpstr>
      <vt:lpstr>ST - Window Queries</vt:lpstr>
      <vt:lpstr>ST - Window Queries</vt:lpstr>
      <vt:lpstr>Multiple Observations</vt:lpstr>
      <vt:lpstr>Multiple Observations</vt:lpstr>
      <vt:lpstr>Multiple Observations</vt:lpstr>
      <vt:lpstr>Bayes’ Theorem</vt:lpstr>
      <vt:lpstr>      Summary</vt:lpstr>
      <vt:lpstr>PowerPoint-Präsentation</vt:lpstr>
      <vt:lpstr>Indexing UST Data</vt:lpstr>
      <vt:lpstr>KNN queries + Sampling on UST Data </vt:lpstr>
      <vt:lpstr>Event queries</vt:lpstr>
      <vt:lpstr>Summary</vt:lpstr>
      <vt:lpstr>PowerPoint-Präsentation</vt:lpstr>
      <vt:lpstr>Related Work</vt:lpstr>
      <vt:lpstr>Related Work</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2013-05-03T09:16:06Z</dcterms:created>
  <dcterms:modified xsi:type="dcterms:W3CDTF">2014-04-04T23:53:30Z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