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3" r:id="rId4"/>
    <p:sldId id="275" r:id="rId5"/>
    <p:sldId id="285" r:id="rId6"/>
    <p:sldId id="279" r:id="rId7"/>
    <p:sldId id="280" r:id="rId8"/>
    <p:sldId id="287" r:id="rId9"/>
    <p:sldId id="281" r:id="rId10"/>
    <p:sldId id="288" r:id="rId11"/>
    <p:sldId id="283" r:id="rId12"/>
    <p:sldId id="286" r:id="rId13"/>
    <p:sldId id="284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56CE"/>
    <a:srgbClr val="C1FFDD"/>
    <a:srgbClr val="9FD198"/>
    <a:srgbClr val="FFB071"/>
    <a:srgbClr val="93B4F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110" d="100"/>
          <a:sy n="110" d="100"/>
        </p:scale>
        <p:origin x="-744" y="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F0A51-214B-47E7-911A-6C01D00C54AA}" type="datetimeFigureOut">
              <a:rPr lang="de-DE" smtClean="0"/>
              <a:pPr/>
              <a:t>28.12.2014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5140F-3D00-4695-975D-56E4A431C29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5140F-3D00-4695-975D-56E4A431C29C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5140F-3D00-4695-975D-56E4A431C29C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5140F-3D00-4695-975D-56E4A431C29C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E475-C447-4F1E-84EE-B16DB4FD5C57}" type="datetime1">
              <a:rPr lang="de-DE" smtClean="0"/>
              <a:pPr/>
              <a:t>28.12.2014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1FB7-BFE4-443C-8630-F8F5D057670F}" type="datetime1">
              <a:rPr lang="de-DE" smtClean="0"/>
              <a:pPr/>
              <a:t>28.12.2014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C1DC-DDF1-4BBF-B437-F23D8001023A}" type="datetime1">
              <a:rPr lang="de-DE" smtClean="0"/>
              <a:pPr/>
              <a:t>28.12.2014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5A0E-5964-4386-8AD2-3330C5F9314A}" type="datetime1">
              <a:rPr lang="de-DE" smtClean="0"/>
              <a:pPr/>
              <a:t>28.12.2014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0FD1-D96F-43EA-A280-03B94E74B7D4}" type="datetime1">
              <a:rPr lang="de-DE" smtClean="0"/>
              <a:pPr/>
              <a:t>28.12.2014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CE8F-2C3A-404E-A700-6836D9CAE651}" type="datetime1">
              <a:rPr lang="de-DE" smtClean="0"/>
              <a:pPr/>
              <a:t>28.12.2014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3096-FD5E-47F3-83BB-094E11ED8FF6}" type="datetime1">
              <a:rPr lang="de-DE" smtClean="0"/>
              <a:pPr/>
              <a:t>28.12.2014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41F2-091B-4F0E-8D19-783F9EF3268D}" type="datetime1">
              <a:rPr lang="de-DE" smtClean="0"/>
              <a:pPr/>
              <a:t>28.12.2014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1083-A594-4189-BF43-5A0DC8558CED}" type="datetime1">
              <a:rPr lang="de-DE" smtClean="0"/>
              <a:pPr/>
              <a:t>28.12.2014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FB2-416D-4163-8049-A4FAE6CE4D9C}" type="datetime1">
              <a:rPr lang="de-DE" smtClean="0"/>
              <a:pPr/>
              <a:t>28.12.2014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7943-7D4A-4A0E-A0D8-D4086B18782A}" type="datetime1">
              <a:rPr lang="de-DE" smtClean="0"/>
              <a:pPr/>
              <a:t>28.12.2014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E0713-3BF3-4C43-BEDF-0DB25B0BE561}" type="datetime1">
              <a:rPr lang="de-DE" smtClean="0"/>
              <a:pPr/>
              <a:t>28.12.2014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7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5" Type="http://schemas.openxmlformats.org/officeDocument/2006/relationships/image" Target="../media/image2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6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Querying Factorized Probabilistic Triple Databases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488832" cy="1752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600" dirty="0" smtClean="0">
                <a:solidFill>
                  <a:schemeClr val="tx2"/>
                </a:solidFill>
              </a:rPr>
              <a:t>Denis Krompaß</a:t>
            </a:r>
            <a:r>
              <a:rPr lang="en-US" sz="3600" baseline="30000" dirty="0" smtClean="0">
                <a:solidFill>
                  <a:schemeClr val="tx2"/>
                </a:solidFill>
              </a:rPr>
              <a:t>1</a:t>
            </a:r>
            <a:r>
              <a:rPr lang="en-US" sz="3600" dirty="0" smtClean="0">
                <a:solidFill>
                  <a:schemeClr val="tx2"/>
                </a:solidFill>
              </a:rPr>
              <a:t>, Maximilian Nickel</a:t>
            </a:r>
            <a:r>
              <a:rPr lang="en-US" sz="3600" baseline="30000" dirty="0" smtClean="0">
                <a:solidFill>
                  <a:schemeClr val="tx2"/>
                </a:solidFill>
              </a:rPr>
              <a:t>2</a:t>
            </a:r>
            <a:r>
              <a:rPr lang="en-US" sz="3600" dirty="0" smtClean="0">
                <a:solidFill>
                  <a:schemeClr val="tx2"/>
                </a:solidFill>
              </a:rPr>
              <a:t> and Volker Tresp</a:t>
            </a:r>
            <a:r>
              <a:rPr lang="en-US" sz="3600" baseline="30000" dirty="0" smtClean="0">
                <a:solidFill>
                  <a:schemeClr val="tx2"/>
                </a:solidFill>
              </a:rPr>
              <a:t>1,3</a:t>
            </a:r>
          </a:p>
          <a:p>
            <a:pPr lvl="0" defTabSz="4176431">
              <a:spcBef>
                <a:spcPts val="0"/>
              </a:spcBef>
              <a:defRPr/>
            </a:pPr>
            <a:r>
              <a:rPr lang="en-US" baseline="30000" dirty="0" smtClean="0">
                <a:solidFill>
                  <a:schemeClr val="tx2"/>
                </a:solidFill>
              </a:rPr>
              <a:t>1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2900" dirty="0" smtClean="0">
                <a:solidFill>
                  <a:schemeClr val="tx2"/>
                </a:solidFill>
              </a:rPr>
              <a:t>Department of Computer Science. Ludwig Maximilian University, </a:t>
            </a:r>
          </a:p>
          <a:p>
            <a:pPr lvl="0" defTabSz="4176431">
              <a:spcBef>
                <a:spcPts val="0"/>
              </a:spcBef>
              <a:defRPr/>
            </a:pPr>
            <a:r>
              <a:rPr lang="en-US" sz="2900" baseline="30000" dirty="0" smtClean="0">
                <a:solidFill>
                  <a:schemeClr val="tx2"/>
                </a:solidFill>
              </a:rPr>
              <a:t>2</a:t>
            </a:r>
            <a:r>
              <a:rPr lang="en-US" sz="2900" dirty="0" smtClean="0">
                <a:solidFill>
                  <a:schemeClr val="tx2"/>
                </a:solidFill>
              </a:rPr>
              <a:t> MIT, Cambridge and </a:t>
            </a:r>
            <a:r>
              <a:rPr lang="en-US" sz="2900" dirty="0" err="1" smtClean="0">
                <a:solidFill>
                  <a:schemeClr val="tx2"/>
                </a:solidFill>
              </a:rPr>
              <a:t>Istituto</a:t>
            </a:r>
            <a:r>
              <a:rPr lang="en-US" sz="2900" dirty="0" smtClean="0">
                <a:solidFill>
                  <a:schemeClr val="tx2"/>
                </a:solidFill>
              </a:rPr>
              <a:t> </a:t>
            </a:r>
            <a:r>
              <a:rPr lang="en-US" sz="2900" dirty="0" err="1" smtClean="0">
                <a:solidFill>
                  <a:schemeClr val="tx2"/>
                </a:solidFill>
              </a:rPr>
              <a:t>Italiano</a:t>
            </a:r>
            <a:r>
              <a:rPr lang="en-US" sz="2900" dirty="0" smtClean="0">
                <a:solidFill>
                  <a:schemeClr val="tx2"/>
                </a:solidFill>
              </a:rPr>
              <a:t> </a:t>
            </a:r>
            <a:r>
              <a:rPr lang="en-US" sz="2900" dirty="0" err="1" smtClean="0">
                <a:solidFill>
                  <a:schemeClr val="tx2"/>
                </a:solidFill>
              </a:rPr>
              <a:t>di</a:t>
            </a:r>
            <a:r>
              <a:rPr lang="en-US" sz="2900" dirty="0" smtClean="0">
                <a:solidFill>
                  <a:schemeClr val="tx2"/>
                </a:solidFill>
              </a:rPr>
              <a:t> </a:t>
            </a:r>
            <a:r>
              <a:rPr lang="en-US" sz="2900" dirty="0" err="1" smtClean="0">
                <a:solidFill>
                  <a:schemeClr val="tx2"/>
                </a:solidFill>
              </a:rPr>
              <a:t>Tecnologia</a:t>
            </a:r>
            <a:endParaRPr lang="en-US" sz="2900" dirty="0" smtClean="0">
              <a:solidFill>
                <a:schemeClr val="tx2"/>
              </a:solidFill>
            </a:endParaRPr>
          </a:p>
          <a:p>
            <a:pPr lvl="0" defTabSz="4176431">
              <a:spcBef>
                <a:spcPts val="0"/>
              </a:spcBef>
              <a:defRPr/>
            </a:pPr>
            <a:r>
              <a:rPr lang="en-US" sz="2900" baseline="30000" dirty="0" smtClean="0">
                <a:solidFill>
                  <a:schemeClr val="tx2"/>
                </a:solidFill>
              </a:rPr>
              <a:t>3</a:t>
            </a:r>
            <a:r>
              <a:rPr lang="en-US" sz="2900" dirty="0" smtClean="0">
                <a:solidFill>
                  <a:schemeClr val="tx2"/>
                </a:solidFill>
              </a:rPr>
              <a:t> Corporate Technology, Siemens AG</a:t>
            </a:r>
          </a:p>
        </p:txBody>
      </p:sp>
      <p:pic>
        <p:nvPicPr>
          <p:cNvPr id="5" name="Picture 37" descr="C:\Users\z0033u3t\Desktop\lm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1349152" cy="640358"/>
          </a:xfrm>
          <a:prstGeom prst="rect">
            <a:avLst/>
          </a:prstGeom>
          <a:noFill/>
        </p:spPr>
      </p:pic>
      <p:pic>
        <p:nvPicPr>
          <p:cNvPr id="6" name="Picture 34" descr="C:\Users\z0033u3t\Desktop\Siemen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24744"/>
            <a:ext cx="2178186" cy="446372"/>
          </a:xfrm>
          <a:prstGeom prst="rect">
            <a:avLst/>
          </a:prstGeom>
          <a:noFill/>
        </p:spPr>
      </p:pic>
      <p:pic>
        <p:nvPicPr>
          <p:cNvPr id="4097" name="Picture 1" descr="D:\Promotion\Publications\ISWC2014\logo_m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980728"/>
            <a:ext cx="1080120" cy="665378"/>
          </a:xfrm>
          <a:prstGeom prst="rect">
            <a:avLst/>
          </a:prstGeom>
          <a:noFill/>
        </p:spPr>
      </p:pic>
      <p:pic>
        <p:nvPicPr>
          <p:cNvPr id="4098" name="Picture 2" descr="D:\Promotion\Publications\ISWC2014\i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980728"/>
            <a:ext cx="724676" cy="792088"/>
          </a:xfrm>
          <a:prstGeom prst="rect">
            <a:avLst/>
          </a:prstGeom>
          <a:noFill/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21.10.2014</a:t>
            </a:r>
            <a:endParaRPr lang="de-DE"/>
          </a:p>
        </p:txBody>
      </p:sp>
      <p:pic>
        <p:nvPicPr>
          <p:cNvPr id="5121" name="Picture 1" descr="D:\Promotion\Publications\ISWC2014\SWS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5877272"/>
            <a:ext cx="2116733" cy="621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D:\Promotion\Publications\ISWC2014\Plots\dbpediaMTIME2_tal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861048"/>
            <a:ext cx="1399035" cy="2798070"/>
          </a:xfrm>
          <a:prstGeom prst="rect">
            <a:avLst/>
          </a:prstGeom>
          <a:noFill/>
        </p:spPr>
      </p:pic>
      <p:pic>
        <p:nvPicPr>
          <p:cNvPr id="34823" name="Picture 7" descr="D:\Promotion\Publications\ISWC2014\Plots\dbpediaM2_tal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960000"/>
            <a:ext cx="1344171" cy="2688341"/>
          </a:xfrm>
          <a:prstGeom prst="rect">
            <a:avLst/>
          </a:prstGeom>
          <a:noFill/>
        </p:spPr>
      </p:pic>
      <p:pic>
        <p:nvPicPr>
          <p:cNvPr id="34821" name="Picture 5" descr="D:\Promotion\Publications\ISWC2014\Plots\dbpediaMTIME_tal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196752"/>
            <a:ext cx="1404156" cy="2808312"/>
          </a:xfrm>
          <a:prstGeom prst="rect">
            <a:avLst/>
          </a:prstGeom>
          <a:noFill/>
        </p:spPr>
      </p:pic>
      <p:pic>
        <p:nvPicPr>
          <p:cNvPr id="34820" name="Picture 4" descr="D:\Promotion\Publications\ISWC2014\Plots\dbpediaM_tal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321200"/>
            <a:ext cx="1332148" cy="266429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Querying </a:t>
            </a:r>
            <a:r>
              <a:rPr lang="en-US" dirty="0" err="1" smtClean="0"/>
              <a:t>DBpedia</a:t>
            </a:r>
            <a:r>
              <a:rPr lang="en-US" dirty="0" smtClean="0"/>
              <a:t>-Music</a:t>
            </a:r>
            <a:br>
              <a:rPr lang="en-US" dirty="0" smtClean="0"/>
            </a:br>
            <a:r>
              <a:rPr lang="en-US" sz="2000" dirty="0" smtClean="0"/>
              <a:t>(44345 Entities, 7 Relations)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4762872" cy="211683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i="1" dirty="0" smtClean="0"/>
              <a:t>„What songs or albums from the Pop-Rock genre are from musical artists that have/had a contract with Atlantic Records?“</a:t>
            </a:r>
            <a:endParaRPr lang="en-US" sz="2000" b="1" i="1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611560" y="4149080"/>
            <a:ext cx="4680520" cy="2116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„Which musical artists from the Hip-Hop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Music genre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have/had a contract with Shady , Aftermath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Death Row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Records?“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539552" y="2924944"/>
          <a:ext cx="4424492" cy="504056"/>
        </p:xfrm>
        <a:graphic>
          <a:graphicData uri="http://schemas.openxmlformats.org/presentationml/2006/ole">
            <p:oleObj spid="_x0000_s34818" name="Formel" r:id="rId7" imgW="4012920" imgH="457200" progId="Equation.3">
              <p:embed/>
            </p:oleObj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611560" y="5517232"/>
          <a:ext cx="4397375" cy="504825"/>
        </p:xfrm>
        <a:graphic>
          <a:graphicData uri="http://schemas.openxmlformats.org/presentationml/2006/ole">
            <p:oleObj spid="_x0000_s34819" name="Formel" r:id="rId8" imgW="3987720" imgH="457200" progId="Equation.3">
              <p:embed/>
            </p:oleObj>
          </a:graphicData>
        </a:graphic>
      </p:graphicFrame>
      <p:sp>
        <p:nvSpPr>
          <p:cNvPr id="14" name="Rechteck 13"/>
          <p:cNvSpPr/>
          <p:nvPr/>
        </p:nvSpPr>
        <p:spPr>
          <a:xfrm>
            <a:off x="5914800" y="1494000"/>
            <a:ext cx="1001016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5918400" y="4077072"/>
            <a:ext cx="813840" cy="2025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Querying </a:t>
            </a:r>
            <a:r>
              <a:rPr lang="en-US" dirty="0" err="1" smtClean="0"/>
              <a:t>DBpedia</a:t>
            </a:r>
            <a:r>
              <a:rPr lang="en-US" dirty="0" smtClean="0"/>
              <a:t>-Music</a:t>
            </a:r>
            <a:br>
              <a:rPr lang="en-US" dirty="0" smtClean="0"/>
            </a:br>
            <a:r>
              <a:rPr lang="en-US" sz="2000" dirty="0" smtClean="0"/>
              <a:t>(44345 Entities, 7 Relations)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211683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i="1" dirty="0" smtClean="0"/>
              <a:t>„Which musical artists from the Hip-Hop music genre are associated with musical artists that have/had a contract with </a:t>
            </a:r>
            <a:r>
              <a:rPr lang="en-US" sz="2000" b="1" i="1" dirty="0" err="1" smtClean="0"/>
              <a:t>Interscope</a:t>
            </a:r>
            <a:r>
              <a:rPr lang="en-US" sz="2000" b="1" i="1" dirty="0" smtClean="0"/>
              <a:t> Records and are involved in an album whose first letter is a ‘T’?“</a:t>
            </a:r>
          </a:p>
          <a:p>
            <a:pPr>
              <a:buFont typeface="Wingdings" pitchFamily="2" charset="2"/>
              <a:buChar char="§"/>
            </a:pPr>
            <a:endParaRPr lang="en-US" sz="2000" b="1" i="1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969963" y="2781300"/>
          <a:ext cx="7116762" cy="935038"/>
        </p:xfrm>
        <a:graphic>
          <a:graphicData uri="http://schemas.openxmlformats.org/presentationml/2006/ole">
            <p:oleObj spid="_x0000_s30722" name="Formel" r:id="rId3" imgW="5117760" imgH="672840" progId="Equation.3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148064" y="4149080"/>
            <a:ext cx="25922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Exploiting Approximated </a:t>
            </a:r>
          </a:p>
          <a:p>
            <a:pPr algn="ctr"/>
            <a:r>
              <a:rPr lang="en-US" dirty="0" smtClean="0"/>
              <a:t>Compound-Relations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2195736" y="4143563"/>
            <a:ext cx="1797287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Pure Extensional </a:t>
            </a:r>
          </a:p>
          <a:p>
            <a:pPr algn="ctr"/>
            <a:r>
              <a:rPr lang="en-US" dirty="0" smtClean="0"/>
              <a:t>Query Evaluation</a:t>
            </a:r>
            <a:endParaRPr lang="en-US" dirty="0"/>
          </a:p>
        </p:txBody>
      </p:sp>
      <p:sp>
        <p:nvSpPr>
          <p:cNvPr id="12" name="Pfeil nach unten 11"/>
          <p:cNvSpPr/>
          <p:nvPr/>
        </p:nvSpPr>
        <p:spPr>
          <a:xfrm>
            <a:off x="2627784" y="5013176"/>
            <a:ext cx="936104" cy="57606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5940152" y="5013176"/>
            <a:ext cx="936104" cy="57606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907704" y="5661248"/>
            <a:ext cx="24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Processing not finished </a:t>
            </a:r>
          </a:p>
          <a:p>
            <a:pPr algn="ctr"/>
            <a:r>
              <a:rPr lang="en-US" dirty="0" smtClean="0"/>
              <a:t>after </a:t>
            </a:r>
            <a:r>
              <a:rPr lang="en-US" b="1" u="sng" dirty="0" smtClean="0"/>
              <a:t>6 hours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5796136" y="5661248"/>
            <a:ext cx="1285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3.6 seconds</a:t>
            </a:r>
          </a:p>
          <a:p>
            <a:pPr algn="ctr"/>
            <a:r>
              <a:rPr lang="en-US" dirty="0" smtClean="0"/>
              <a:t>AUC: 0.985</a:t>
            </a:r>
            <a:endParaRPr lang="en-US" dirty="0"/>
          </a:p>
        </p:txBody>
      </p:sp>
      <p:sp>
        <p:nvSpPr>
          <p:cNvPr id="16" name="Rechteck 15"/>
          <p:cNvSpPr/>
          <p:nvPr/>
        </p:nvSpPr>
        <p:spPr>
          <a:xfrm>
            <a:off x="1835696" y="4005064"/>
            <a:ext cx="2448272" cy="936104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220072" y="4005064"/>
            <a:ext cx="2448272" cy="936104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Uncertainty can be reintroduced into deterministic representations of Knowledge Bases with RESCAL</a:t>
            </a:r>
          </a:p>
          <a:p>
            <a:r>
              <a:rPr lang="en-US" dirty="0" smtClean="0"/>
              <a:t>The factorized Representation can be exploited for complex querying</a:t>
            </a:r>
          </a:p>
          <a:p>
            <a:r>
              <a:rPr lang="en-US" dirty="0" smtClean="0"/>
              <a:t>Extensional query evaluation can be significantly accelerated by exploiting the RESCAL model (Compound Relations)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1470025"/>
          </a:xfrm>
        </p:spPr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79512" y="5877272"/>
            <a:ext cx="3416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http://www.dbs.ifi.lmu.de/~krompass/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Denis.Krompass@campus.lmu.de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Introduction and Motivation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/>
              <a:t>Knowledge Bases are Triple Stores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/>
              <a:t>Exploiting Uncertainty in KBs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Constructing Probabilistic Knowledge Bases with the RESCAL Tensor-Factorization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Complex Querying of Factorized Probabilistic Knowledge Base Representations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omotion\Publications\ISWC2014\Google-knowledge-gra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92896"/>
            <a:ext cx="1888887" cy="1152128"/>
          </a:xfrm>
          <a:prstGeom prst="rect">
            <a:avLst/>
          </a:prstGeom>
          <a:noFill/>
        </p:spPr>
      </p:pic>
      <p:sp>
        <p:nvSpPr>
          <p:cNvPr id="32" name="Abgerundetes Rechteck 31"/>
          <p:cNvSpPr/>
          <p:nvPr/>
        </p:nvSpPr>
        <p:spPr>
          <a:xfrm>
            <a:off x="2123728" y="2420888"/>
            <a:ext cx="2016224" cy="1296144"/>
          </a:xfrm>
          <a:prstGeom prst="roundRect">
            <a:avLst>
              <a:gd name="adj" fmla="val 28513"/>
            </a:avLst>
          </a:prstGeom>
          <a:noFill/>
          <a:ln w="174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Abgerundetes Rechteck 29"/>
          <p:cNvSpPr/>
          <p:nvPr/>
        </p:nvSpPr>
        <p:spPr>
          <a:xfrm>
            <a:off x="6012160" y="5085184"/>
            <a:ext cx="2592288" cy="1296144"/>
          </a:xfrm>
          <a:prstGeom prst="roundRect">
            <a:avLst/>
          </a:prstGeom>
          <a:solidFill>
            <a:schemeClr val="accent2">
              <a:lumMod val="75000"/>
              <a:alpha val="12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s Rechteck 28"/>
          <p:cNvSpPr/>
          <p:nvPr/>
        </p:nvSpPr>
        <p:spPr>
          <a:xfrm>
            <a:off x="539552" y="5085184"/>
            <a:ext cx="2592288" cy="1296144"/>
          </a:xfrm>
          <a:prstGeom prst="roundRect">
            <a:avLst/>
          </a:prstGeom>
          <a:solidFill>
            <a:srgbClr val="C1FFDD">
              <a:alpha val="8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Bases are Triple Stores</a:t>
            </a:r>
            <a:endParaRPr lang="en-US" dirty="0"/>
          </a:p>
        </p:txBody>
      </p:sp>
      <p:pic>
        <p:nvPicPr>
          <p:cNvPr id="2053" name="Picture 5" descr="D:\Promotion\Publications\ECML_LD4K_Workshop2014\lod-cloud_colo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132856"/>
            <a:ext cx="2952328" cy="1921704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67667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Represents facts of the world in a machine readable form</a:t>
            </a:r>
            <a:endParaRPr lang="en-US" dirty="0"/>
          </a:p>
        </p:txBody>
      </p:sp>
      <p:sp>
        <p:nvSpPr>
          <p:cNvPr id="6" name="Abgerundetes Rechteck 5"/>
          <p:cNvSpPr/>
          <p:nvPr/>
        </p:nvSpPr>
        <p:spPr>
          <a:xfrm>
            <a:off x="1979712" y="3861048"/>
            <a:ext cx="1728192" cy="792088"/>
          </a:xfrm>
          <a:prstGeom prst="roundRect">
            <a:avLst/>
          </a:prstGeom>
          <a:solidFill>
            <a:srgbClr val="9FD1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S</a:t>
            </a:r>
            <a:r>
              <a:rPr lang="de-DE" b="1" dirty="0" smtClean="0"/>
              <a:t>UBJECT</a:t>
            </a:r>
            <a:endParaRPr lang="de-DE" b="1" dirty="0"/>
          </a:p>
        </p:txBody>
      </p:sp>
      <p:sp>
        <p:nvSpPr>
          <p:cNvPr id="7" name="Abgerundetes Rechteck 6"/>
          <p:cNvSpPr/>
          <p:nvPr/>
        </p:nvSpPr>
        <p:spPr>
          <a:xfrm>
            <a:off x="3707904" y="3861048"/>
            <a:ext cx="1728192" cy="792088"/>
          </a:xfrm>
          <a:prstGeom prst="roundRect">
            <a:avLst/>
          </a:prstGeom>
          <a:solidFill>
            <a:srgbClr val="93B4F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P</a:t>
            </a:r>
            <a:r>
              <a:rPr lang="de-DE" b="1" dirty="0" smtClean="0"/>
              <a:t>REDICATE</a:t>
            </a:r>
            <a:endParaRPr lang="de-DE" b="1" dirty="0"/>
          </a:p>
        </p:txBody>
      </p:sp>
      <p:sp>
        <p:nvSpPr>
          <p:cNvPr id="8" name="Abgerundetes Rechteck 7"/>
          <p:cNvSpPr/>
          <p:nvPr/>
        </p:nvSpPr>
        <p:spPr>
          <a:xfrm>
            <a:off x="5436096" y="3861048"/>
            <a:ext cx="1728192" cy="792088"/>
          </a:xfrm>
          <a:prstGeom prst="roundRect">
            <a:avLst/>
          </a:prstGeom>
          <a:solidFill>
            <a:srgbClr val="FFB07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O</a:t>
            </a:r>
            <a:r>
              <a:rPr lang="de-DE" b="1" dirty="0" smtClean="0"/>
              <a:t>BJECT</a:t>
            </a:r>
            <a:endParaRPr lang="de-DE" b="1" dirty="0"/>
          </a:p>
        </p:txBody>
      </p:sp>
      <p:pic>
        <p:nvPicPr>
          <p:cNvPr id="2050" name="Picture 2" descr="D:\Promotion\Publications\ISWC2014\Freebase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348880"/>
            <a:ext cx="1584176" cy="437733"/>
          </a:xfrm>
          <a:prstGeom prst="rect">
            <a:avLst/>
          </a:prstGeom>
          <a:noFill/>
        </p:spPr>
      </p:pic>
      <p:pic>
        <p:nvPicPr>
          <p:cNvPr id="2051" name="Picture 3" descr="D:\Promotion\Publications\ISWC2014\YAGO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996952"/>
            <a:ext cx="936104" cy="463372"/>
          </a:xfrm>
          <a:prstGeom prst="rect">
            <a:avLst/>
          </a:prstGeom>
          <a:noFill/>
        </p:spPr>
      </p:pic>
      <p:pic>
        <p:nvPicPr>
          <p:cNvPr id="2052" name="Picture 4" descr="D:\Promotion\Publications\ISWC2014\dbpedia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780928"/>
            <a:ext cx="1332486" cy="1084468"/>
          </a:xfrm>
          <a:prstGeom prst="rect">
            <a:avLst/>
          </a:prstGeom>
          <a:noFill/>
        </p:spPr>
      </p:pic>
      <p:sp>
        <p:nvSpPr>
          <p:cNvPr id="20" name="Textfeld 19"/>
          <p:cNvSpPr txBox="1"/>
          <p:nvPr/>
        </p:nvSpPr>
        <p:spPr>
          <a:xfrm>
            <a:off x="6156176" y="5236656"/>
            <a:ext cx="24482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400" dirty="0" smtClean="0"/>
              <a:t> Many False Facts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 Incomplete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 Only few attempts to represent  triple-uncertainty</a:t>
            </a:r>
          </a:p>
          <a:p>
            <a:pPr>
              <a:buFont typeface="Wingdings" pitchFamily="2" charset="2"/>
              <a:buChar char="§"/>
            </a:pPr>
            <a:endParaRPr lang="en-US" sz="1400" dirty="0"/>
          </a:p>
        </p:txBody>
      </p:sp>
      <p:sp>
        <p:nvSpPr>
          <p:cNvPr id="22" name="Nach oben gebogener Pfeil 21"/>
          <p:cNvSpPr/>
          <p:nvPr/>
        </p:nvSpPr>
        <p:spPr>
          <a:xfrm rot="5400000" flipV="1">
            <a:off x="3131840" y="4653136"/>
            <a:ext cx="1224136" cy="1224136"/>
          </a:xfrm>
          <a:prstGeom prst="bentUpArrow">
            <a:avLst>
              <a:gd name="adj1" fmla="val 25000"/>
              <a:gd name="adj2" fmla="val 23251"/>
              <a:gd name="adj3" fmla="val 2587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3952792" y="479715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400" b="1" dirty="0">
              <a:solidFill>
                <a:srgbClr val="00B050"/>
              </a:solidFill>
            </a:endParaRPr>
          </a:p>
        </p:txBody>
      </p:sp>
      <p:sp>
        <p:nvSpPr>
          <p:cNvPr id="24" name="Nach oben gebogener Pfeil 23"/>
          <p:cNvSpPr/>
          <p:nvPr/>
        </p:nvSpPr>
        <p:spPr>
          <a:xfrm rot="5400000">
            <a:off x="4788024" y="4653136"/>
            <a:ext cx="1224136" cy="1224136"/>
          </a:xfrm>
          <a:prstGeom prst="bentUpArrow">
            <a:avLst>
              <a:gd name="adj1" fmla="val 25000"/>
              <a:gd name="adj2" fmla="val 23251"/>
              <a:gd name="adj3" fmla="val 2587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4698000" y="479715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400" b="1" dirty="0">
              <a:solidFill>
                <a:srgbClr val="00B05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977992" y="464398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b="1" dirty="0" smtClean="0">
                <a:solidFill>
                  <a:srgbClr val="00B050"/>
                </a:solidFill>
              </a:rPr>
              <a:t>+</a:t>
            </a:r>
            <a:endParaRPr lang="de-DE" sz="4400" b="1" dirty="0">
              <a:solidFill>
                <a:srgbClr val="00B05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769717" y="4625984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endParaRPr lang="de-DE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11560" y="5157192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400" dirty="0" smtClean="0"/>
              <a:t>Machine Readable 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Utilize Background Knowledge in Applications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Provide Additional Information (Search)</a:t>
            </a:r>
            <a:endParaRPr lang="en-US" sz="1400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0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Promotion\Publications\ISWC2014\MultiGraph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6056" y="3140968"/>
            <a:ext cx="3211531" cy="1767234"/>
          </a:xfrm>
          <a:prstGeom prst="rect">
            <a:avLst/>
          </a:prstGeom>
          <a:noFill/>
        </p:spPr>
      </p:pic>
      <p:pic>
        <p:nvPicPr>
          <p:cNvPr id="1028" name="Picture 4" descr="D:\Promotion\Publications\ISWC2014\MultiGraph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27584" y="3140968"/>
            <a:ext cx="3223419" cy="175930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Exploiting Uncertainty in Knowledge Bases</a:t>
            </a:r>
            <a:endParaRPr lang="en-US" dirty="0"/>
          </a:p>
        </p:txBody>
      </p:sp>
      <p:sp>
        <p:nvSpPr>
          <p:cNvPr id="6" name="Pfeil nach rechts 5"/>
          <p:cNvSpPr/>
          <p:nvPr/>
        </p:nvSpPr>
        <p:spPr>
          <a:xfrm flipH="1">
            <a:off x="4211960" y="3501008"/>
            <a:ext cx="576064" cy="108012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feld 18"/>
          <p:cNvSpPr txBox="1"/>
          <p:nvPr/>
        </p:nvSpPr>
        <p:spPr>
          <a:xfrm>
            <a:off x="7020272" y="3573016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0.1</a:t>
            </a:r>
            <a:endParaRPr lang="en-US" sz="1200" b="1"/>
          </a:p>
        </p:txBody>
      </p:sp>
      <p:sp>
        <p:nvSpPr>
          <p:cNvPr id="20" name="Textfeld 19"/>
          <p:cNvSpPr txBox="1"/>
          <p:nvPr/>
        </p:nvSpPr>
        <p:spPr>
          <a:xfrm>
            <a:off x="7524328" y="4365104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0.7</a:t>
            </a:r>
            <a:endParaRPr lang="en-US" sz="1200" b="1"/>
          </a:p>
        </p:txBody>
      </p:sp>
      <p:sp>
        <p:nvSpPr>
          <p:cNvPr id="21" name="Textfeld 20"/>
          <p:cNvSpPr txBox="1"/>
          <p:nvPr/>
        </p:nvSpPr>
        <p:spPr>
          <a:xfrm>
            <a:off x="6228184" y="3933056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0.4</a:t>
            </a:r>
            <a:endParaRPr lang="en-US" sz="1200" b="1"/>
          </a:p>
        </p:txBody>
      </p:sp>
      <p:sp>
        <p:nvSpPr>
          <p:cNvPr id="22" name="Textfeld 21"/>
          <p:cNvSpPr txBox="1"/>
          <p:nvPr/>
        </p:nvSpPr>
        <p:spPr>
          <a:xfrm>
            <a:off x="6084168" y="3356992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0.5</a:t>
            </a:r>
            <a:endParaRPr lang="en-US" sz="1200" b="1"/>
          </a:p>
        </p:txBody>
      </p:sp>
      <p:sp>
        <p:nvSpPr>
          <p:cNvPr id="23" name="Textfeld 22"/>
          <p:cNvSpPr txBox="1"/>
          <p:nvPr/>
        </p:nvSpPr>
        <p:spPr>
          <a:xfrm>
            <a:off x="5828489" y="4285933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0.1</a:t>
            </a:r>
            <a:endParaRPr lang="en-US" sz="1200" b="1"/>
          </a:p>
        </p:txBody>
      </p:sp>
      <p:sp>
        <p:nvSpPr>
          <p:cNvPr id="24" name="Textfeld 23"/>
          <p:cNvSpPr txBox="1"/>
          <p:nvPr/>
        </p:nvSpPr>
        <p:spPr>
          <a:xfrm>
            <a:off x="6876256" y="4077072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0.1</a:t>
            </a:r>
            <a:endParaRPr lang="en-US" sz="1200" b="1"/>
          </a:p>
        </p:txBody>
      </p:sp>
      <p:sp>
        <p:nvSpPr>
          <p:cNvPr id="25" name="Textfeld 24"/>
          <p:cNvSpPr txBox="1"/>
          <p:nvPr/>
        </p:nvSpPr>
        <p:spPr>
          <a:xfrm>
            <a:off x="7308304" y="4221088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0.8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084168" y="4149080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0.5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300192" y="3645024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0.4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164288" y="3356992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0.2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652120" y="3501008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0.7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843808" y="357301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?</a:t>
            </a:r>
            <a:endParaRPr lang="en-US" sz="1200" b="1"/>
          </a:p>
        </p:txBody>
      </p:sp>
      <p:sp>
        <p:nvSpPr>
          <p:cNvPr id="31" name="Textfeld 30"/>
          <p:cNvSpPr txBox="1"/>
          <p:nvPr/>
        </p:nvSpPr>
        <p:spPr>
          <a:xfrm>
            <a:off x="3347864" y="4365104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?</a:t>
            </a:r>
            <a:endParaRPr lang="en-US" sz="1200" b="1"/>
          </a:p>
        </p:txBody>
      </p:sp>
      <p:sp>
        <p:nvSpPr>
          <p:cNvPr id="32" name="Textfeld 31"/>
          <p:cNvSpPr txBox="1"/>
          <p:nvPr/>
        </p:nvSpPr>
        <p:spPr>
          <a:xfrm>
            <a:off x="2051720" y="393305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?</a:t>
            </a:r>
            <a:endParaRPr lang="en-US" sz="1200" b="1"/>
          </a:p>
        </p:txBody>
      </p:sp>
      <p:sp>
        <p:nvSpPr>
          <p:cNvPr id="33" name="Textfeld 32"/>
          <p:cNvSpPr txBox="1"/>
          <p:nvPr/>
        </p:nvSpPr>
        <p:spPr>
          <a:xfrm>
            <a:off x="1907704" y="3356992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?</a:t>
            </a:r>
            <a:endParaRPr lang="en-US" sz="1200" b="1"/>
          </a:p>
        </p:txBody>
      </p:sp>
      <p:sp>
        <p:nvSpPr>
          <p:cNvPr id="34" name="Textfeld 33"/>
          <p:cNvSpPr txBox="1"/>
          <p:nvPr/>
        </p:nvSpPr>
        <p:spPr>
          <a:xfrm>
            <a:off x="1652025" y="4285933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?</a:t>
            </a:r>
            <a:endParaRPr lang="en-US" sz="1200" b="1"/>
          </a:p>
        </p:txBody>
      </p:sp>
      <p:sp>
        <p:nvSpPr>
          <p:cNvPr id="35" name="Textfeld 34"/>
          <p:cNvSpPr txBox="1"/>
          <p:nvPr/>
        </p:nvSpPr>
        <p:spPr>
          <a:xfrm>
            <a:off x="2699792" y="4077072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?</a:t>
            </a:r>
            <a:endParaRPr lang="en-US" sz="1200" b="1"/>
          </a:p>
        </p:txBody>
      </p:sp>
      <p:sp>
        <p:nvSpPr>
          <p:cNvPr id="36" name="Textfeld 35"/>
          <p:cNvSpPr txBox="1"/>
          <p:nvPr/>
        </p:nvSpPr>
        <p:spPr>
          <a:xfrm>
            <a:off x="3131840" y="4221088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907704" y="4149080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2123728" y="3645024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987824" y="3356992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475656" y="3501008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5" name="Tabelle 54"/>
          <p:cNvGraphicFramePr>
            <a:graphicFrameLocks noGrp="1"/>
          </p:cNvGraphicFramePr>
          <p:nvPr/>
        </p:nvGraphicFramePr>
        <p:xfrm>
          <a:off x="6660232" y="2132856"/>
          <a:ext cx="2016224" cy="924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</a:tblGrid>
              <a:tr h="162897">
                <a:tc>
                  <a:txBody>
                    <a:bodyPr/>
                    <a:lstStyle/>
                    <a:p>
                      <a:r>
                        <a:rPr lang="en-US" sz="1000" noProof="0" dirty="0" smtClean="0">
                          <a:solidFill>
                            <a:schemeClr val="bg1"/>
                          </a:solidFill>
                        </a:rPr>
                        <a:t>Subject</a:t>
                      </a:r>
                      <a:endParaRPr lang="en-US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Object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RndVar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Jack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Jane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0.5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X</a:t>
                      </a:r>
                      <a:r>
                        <a:rPr lang="en-US" sz="1000" baseline="-25000" noProof="0" smtClean="0"/>
                        <a:t>1</a:t>
                      </a:r>
                      <a:endParaRPr lang="en-US" sz="1000" baseline="-25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Jack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Lucy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0.1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X</a:t>
                      </a:r>
                      <a:r>
                        <a:rPr lang="en-US" sz="1000" baseline="-25000" noProof="0" smtClean="0"/>
                        <a:t>2</a:t>
                      </a:r>
                      <a:endParaRPr lang="en-US" sz="1000" baseline="-25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Jack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Jim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0.1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X</a:t>
                      </a:r>
                      <a:r>
                        <a:rPr lang="en-US" sz="1000" baseline="-25000" noProof="0" smtClean="0"/>
                        <a:t>3</a:t>
                      </a:r>
                      <a:endParaRPr lang="en-US" sz="1000" baseline="-25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Jane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Lucy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0.4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X</a:t>
                      </a:r>
                      <a:r>
                        <a:rPr lang="en-US" sz="1000" baseline="-25000" noProof="0" smtClean="0"/>
                        <a:t>4</a:t>
                      </a:r>
                      <a:endParaRPr lang="en-US" sz="1000" baseline="-25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…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…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…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…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elle 55"/>
          <p:cNvGraphicFramePr>
            <a:graphicFrameLocks noGrp="1"/>
          </p:cNvGraphicFramePr>
          <p:nvPr/>
        </p:nvGraphicFramePr>
        <p:xfrm>
          <a:off x="4644008" y="2060848"/>
          <a:ext cx="194421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98"/>
                <a:gridCol w="493639"/>
                <a:gridCol w="493639"/>
                <a:gridCol w="493639"/>
              </a:tblGrid>
              <a:tr h="90889">
                <a:tc>
                  <a:txBody>
                    <a:bodyPr/>
                    <a:lstStyle/>
                    <a:p>
                      <a:r>
                        <a:rPr lang="en-US" sz="1000" noProof="0" dirty="0" smtClean="0">
                          <a:solidFill>
                            <a:schemeClr val="bg1"/>
                          </a:solidFill>
                        </a:rPr>
                        <a:t>Subject</a:t>
                      </a:r>
                      <a:endParaRPr lang="en-US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5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Object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5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5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RndVar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56CE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Jack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Jane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0.7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Y</a:t>
                      </a:r>
                      <a:r>
                        <a:rPr lang="en-US" sz="1000" baseline="-25000" noProof="0" smtClean="0"/>
                        <a:t>1</a:t>
                      </a:r>
                      <a:endParaRPr lang="en-US" sz="1000" baseline="-25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Jack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Lucy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0.2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Y</a:t>
                      </a:r>
                      <a:r>
                        <a:rPr lang="en-US" sz="1000" baseline="-25000" noProof="0" smtClean="0"/>
                        <a:t>2</a:t>
                      </a:r>
                      <a:endParaRPr lang="en-US" sz="1000" baseline="-25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Jack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Jim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0.4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Y</a:t>
                      </a:r>
                      <a:r>
                        <a:rPr lang="en-US" sz="1000" baseline="-25000" noProof="0" smtClean="0"/>
                        <a:t>3</a:t>
                      </a:r>
                      <a:endParaRPr lang="en-US" sz="1000" baseline="-25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Jane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Lucy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0.4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Y</a:t>
                      </a:r>
                      <a:r>
                        <a:rPr lang="en-US" sz="1000" baseline="-25000" noProof="0" smtClean="0"/>
                        <a:t>4</a:t>
                      </a:r>
                      <a:endParaRPr lang="en-US" sz="1000" baseline="-25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…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…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…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…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7" name="Textfeld 56"/>
          <p:cNvSpPr txBox="1"/>
          <p:nvPr/>
        </p:nvSpPr>
        <p:spPr>
          <a:xfrm>
            <a:off x="6444208" y="4077072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0.4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2267744" y="4077072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076056" y="1412776"/>
            <a:ext cx="285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smtClean="0"/>
              <a:t>Probabilistic </a:t>
            </a:r>
          </a:p>
          <a:p>
            <a:pPr algn="ctr"/>
            <a:r>
              <a:rPr lang="en-US" i="1" smtClean="0"/>
              <a:t>Tuple-Independent Database</a:t>
            </a:r>
            <a:endParaRPr lang="en-US" i="1"/>
          </a:p>
        </p:txBody>
      </p:sp>
      <p:sp>
        <p:nvSpPr>
          <p:cNvPr id="79" name="Textfeld 78"/>
          <p:cNvSpPr txBox="1"/>
          <p:nvPr/>
        </p:nvSpPr>
        <p:spPr>
          <a:xfrm>
            <a:off x="3491880" y="4797152"/>
            <a:ext cx="295232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“Does Jack know someone who is a friend of Lucy?”</a:t>
            </a:r>
            <a:endParaRPr lang="en-US" b="1" i="1" dirty="0"/>
          </a:p>
        </p:txBody>
      </p:sp>
      <p:sp>
        <p:nvSpPr>
          <p:cNvPr id="80" name="Nach unten gekrümmter Pfeil 79"/>
          <p:cNvSpPr/>
          <p:nvPr/>
        </p:nvSpPr>
        <p:spPr>
          <a:xfrm flipH="1">
            <a:off x="1907704" y="4365104"/>
            <a:ext cx="1440160" cy="1008112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Nach unten gekrümmter Pfeil 80"/>
          <p:cNvSpPr/>
          <p:nvPr/>
        </p:nvSpPr>
        <p:spPr>
          <a:xfrm>
            <a:off x="6228184" y="4365104"/>
            <a:ext cx="1440160" cy="1008112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259632" y="544522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“No, Jack does not know such a person.”</a:t>
            </a:r>
            <a:endParaRPr lang="en-US" i="1" dirty="0"/>
          </a:p>
        </p:txBody>
      </p:sp>
      <p:sp>
        <p:nvSpPr>
          <p:cNvPr id="84" name="Textfeld 83"/>
          <p:cNvSpPr txBox="1"/>
          <p:nvPr/>
        </p:nvSpPr>
        <p:spPr>
          <a:xfrm>
            <a:off x="6516216" y="551723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/>
              <a:t>“Jack might know such a person with a probability of 63%.”*</a:t>
            </a:r>
            <a:endParaRPr lang="en-US" i="1"/>
          </a:p>
        </p:txBody>
      </p:sp>
      <p:graphicFrame>
        <p:nvGraphicFramePr>
          <p:cNvPr id="85" name="Objekt 84"/>
          <p:cNvGraphicFramePr>
            <a:graphicFrameLocks noChangeAspect="1"/>
          </p:cNvGraphicFramePr>
          <p:nvPr/>
        </p:nvGraphicFramePr>
        <p:xfrm>
          <a:off x="3311525" y="5516563"/>
          <a:ext cx="2970213" cy="215900"/>
        </p:xfrm>
        <a:graphic>
          <a:graphicData uri="http://schemas.openxmlformats.org/presentationml/2006/ole">
            <p:oleObj spid="_x0000_s1026" name="Formel" r:id="rId5" imgW="2793960" imgH="203040" progId="Equation.3">
              <p:embed/>
            </p:oleObj>
          </a:graphicData>
        </a:graphic>
      </p:graphicFrame>
      <p:graphicFrame>
        <p:nvGraphicFramePr>
          <p:cNvPr id="86" name="Tabelle 85"/>
          <p:cNvGraphicFramePr>
            <a:graphicFrameLocks noGrp="1"/>
          </p:cNvGraphicFramePr>
          <p:nvPr/>
        </p:nvGraphicFramePr>
        <p:xfrm>
          <a:off x="2339752" y="2276872"/>
          <a:ext cx="1296144" cy="467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</a:tblGrid>
              <a:tr h="162897"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Subject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Object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Jack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Jane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Jim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Lucy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Tabelle 86"/>
          <p:cNvGraphicFramePr>
            <a:graphicFrameLocks noGrp="1"/>
          </p:cNvGraphicFramePr>
          <p:nvPr/>
        </p:nvGraphicFramePr>
        <p:xfrm>
          <a:off x="1331640" y="2204864"/>
          <a:ext cx="983152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13"/>
                <a:gridCol w="493639"/>
              </a:tblGrid>
              <a:tr h="90889"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Subject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5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Object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56CE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Jack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Jane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Jane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Jim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Jim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Lucy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9" name="Textfeld 88"/>
          <p:cNvSpPr txBox="1"/>
          <p:nvPr/>
        </p:nvSpPr>
        <p:spPr>
          <a:xfrm>
            <a:off x="6588224" y="6381328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smtClean="0"/>
              <a:t>*Considering that a person knows and is a friend of itself</a:t>
            </a:r>
            <a:endParaRPr lang="en-US" sz="1100" i="1"/>
          </a:p>
        </p:txBody>
      </p:sp>
      <p:sp>
        <p:nvSpPr>
          <p:cNvPr id="43" name="Textfeld 42"/>
          <p:cNvSpPr txBox="1"/>
          <p:nvPr/>
        </p:nvSpPr>
        <p:spPr>
          <a:xfrm>
            <a:off x="4176000" y="38340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</a:t>
            </a:r>
            <a:r>
              <a:rPr lang="en-US" b="1" dirty="0" smtClean="0"/>
              <a:t>≥0.5</a:t>
            </a:r>
            <a:endParaRPr lang="en-US" b="1" dirty="0"/>
          </a:p>
        </p:txBody>
      </p:sp>
      <p:sp>
        <p:nvSpPr>
          <p:cNvPr id="45" name="Textfeld 44"/>
          <p:cNvSpPr txBox="1"/>
          <p:nvPr/>
        </p:nvSpPr>
        <p:spPr>
          <a:xfrm>
            <a:off x="1403648" y="1844824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Deterministic Database</a:t>
            </a:r>
            <a:endParaRPr lang="en-US" i="1" dirty="0"/>
          </a:p>
        </p:txBody>
      </p:sp>
      <p:sp>
        <p:nvSpPr>
          <p:cNvPr id="44" name="Foliennummernplatzhalt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57" grpId="0"/>
      <p:bldP spid="58" grpId="0"/>
      <p:bldP spid="41" grpId="0"/>
      <p:bldP spid="79" grpId="0"/>
      <p:bldP spid="80" grpId="0" animBg="1"/>
      <p:bldP spid="81" grpId="0" animBg="1"/>
      <p:bldP spid="83" grpId="0"/>
      <p:bldP spid="84" grpId="0"/>
      <p:bldP spid="89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5" descr="D:\Promotion\Publications\ISWC2014\MultiGraph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3186753"/>
            <a:ext cx="3211531" cy="1767234"/>
          </a:xfrm>
          <a:prstGeom prst="rect">
            <a:avLst/>
          </a:prstGeom>
          <a:noFill/>
        </p:spPr>
      </p:pic>
      <p:pic>
        <p:nvPicPr>
          <p:cNvPr id="68" name="Picture 4" descr="D:\Promotion\Publications\ISWC2014\MultiGraph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85600" y="3193200"/>
            <a:ext cx="3223419" cy="175930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when Exploiting Uncertainty in Knowledge Bases</a:t>
            </a:r>
            <a:endParaRPr lang="en-US" i="1" dirty="0"/>
          </a:p>
        </p:txBody>
      </p:sp>
      <p:sp>
        <p:nvSpPr>
          <p:cNvPr id="79" name="Textfeld 78"/>
          <p:cNvSpPr txBox="1"/>
          <p:nvPr/>
        </p:nvSpPr>
        <p:spPr>
          <a:xfrm>
            <a:off x="323528" y="4869160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“Does Jack know someone who is a friend of Lucy?”</a:t>
            </a:r>
            <a:endParaRPr lang="en-US" sz="1400" b="1" i="1" dirty="0"/>
          </a:p>
        </p:txBody>
      </p:sp>
      <p:sp>
        <p:nvSpPr>
          <p:cNvPr id="44" name="Textfeld 43"/>
          <p:cNvSpPr txBox="1"/>
          <p:nvPr/>
        </p:nvSpPr>
        <p:spPr>
          <a:xfrm>
            <a:off x="5220072" y="2564904"/>
            <a:ext cx="3312368" cy="132343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/>
              <a:t> Can be  </a:t>
            </a:r>
            <a:r>
              <a:rPr lang="en-US" sz="1600" b="1" dirty="0" smtClean="0"/>
              <a:t>intractable</a:t>
            </a:r>
            <a:r>
              <a:rPr lang="en-US" sz="1600" dirty="0" smtClean="0"/>
              <a:t> for larger KBs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Millions of Entities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Thousands of Relation Types</a:t>
            </a:r>
          </a:p>
          <a:p>
            <a:pPr marL="539750" lvl="1" indent="-82550">
              <a:buFont typeface="Wingdings" pitchFamily="2" charset="2"/>
              <a:buChar char="§"/>
            </a:pPr>
            <a:r>
              <a:rPr lang="en-US" sz="1600" dirty="0" smtClean="0"/>
              <a:t>Intractable many possible triples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5220072" y="5013176"/>
            <a:ext cx="3312368" cy="156966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en-US" sz="1600" b="1" i="1" dirty="0" smtClean="0"/>
              <a:t>Unsafe queries </a:t>
            </a:r>
            <a:r>
              <a:rPr lang="en-US" sz="1600" dirty="0" smtClean="0"/>
              <a:t>can be </a:t>
            </a:r>
            <a:r>
              <a:rPr lang="en-US" sz="1600" b="1" dirty="0" smtClean="0"/>
              <a:t>intractable</a:t>
            </a:r>
            <a:r>
              <a:rPr lang="en-US" sz="1600" dirty="0" smtClean="0"/>
              <a:t> due to exponential complexity </a:t>
            </a:r>
            <a:r>
              <a:rPr lang="en-US" sz="1600" b="1" dirty="0" smtClean="0"/>
              <a:t>(#P)</a:t>
            </a:r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1600" b="1" i="1" dirty="0" smtClean="0"/>
              <a:t>Safe queries 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polynomial complexity </a:t>
            </a:r>
          </a:p>
          <a:p>
            <a:pPr marL="539750" lvl="1" indent="-82550"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0000"/>
                </a:solidFill>
              </a:rPr>
              <a:t>can lead to long query processing times.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5220072" y="2204864"/>
            <a:ext cx="2700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Reintroducing Uncertainty</a:t>
            </a:r>
            <a:endParaRPr lang="en-US" b="1" i="1" dirty="0"/>
          </a:p>
        </p:txBody>
      </p:sp>
      <p:sp>
        <p:nvSpPr>
          <p:cNvPr id="47" name="Textfeld 46"/>
          <p:cNvSpPr txBox="1"/>
          <p:nvPr/>
        </p:nvSpPr>
        <p:spPr>
          <a:xfrm>
            <a:off x="5220072" y="4653136"/>
            <a:ext cx="194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Complex Querying</a:t>
            </a:r>
            <a:endParaRPr lang="en-US" b="1" i="1" dirty="0"/>
          </a:p>
        </p:txBody>
      </p:sp>
      <p:sp>
        <p:nvSpPr>
          <p:cNvPr id="48" name="Nach oben gebogener Pfeil 47"/>
          <p:cNvSpPr/>
          <p:nvPr/>
        </p:nvSpPr>
        <p:spPr>
          <a:xfrm rot="5400000">
            <a:off x="5765852" y="3747316"/>
            <a:ext cx="360040" cy="731520"/>
          </a:xfrm>
          <a:prstGeom prst="bentUpArrow">
            <a:avLst>
              <a:gd name="adj1" fmla="val 50000"/>
              <a:gd name="adj2" fmla="val 50000"/>
              <a:gd name="adj3" fmla="val 3353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6300192" y="3861048"/>
            <a:ext cx="1130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RESCAL</a:t>
            </a:r>
            <a:endParaRPr lang="de-DE" sz="2400" b="1" dirty="0"/>
          </a:p>
        </p:txBody>
      </p:sp>
      <p:sp>
        <p:nvSpPr>
          <p:cNvPr id="50" name="Geschweifte Klammer rechts 49"/>
          <p:cNvSpPr/>
          <p:nvPr/>
        </p:nvSpPr>
        <p:spPr>
          <a:xfrm>
            <a:off x="4644008" y="1556792"/>
            <a:ext cx="504056" cy="3240360"/>
          </a:xfrm>
          <a:prstGeom prst="rightBrace">
            <a:avLst>
              <a:gd name="adj1" fmla="val 46066"/>
              <a:gd name="adj2" fmla="val 50000"/>
            </a:avLst>
          </a:prstGeom>
          <a:ln w="34925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Geschweifte Klammer rechts 50"/>
          <p:cNvSpPr/>
          <p:nvPr/>
        </p:nvSpPr>
        <p:spPr>
          <a:xfrm>
            <a:off x="4644008" y="4869160"/>
            <a:ext cx="504056" cy="1872208"/>
          </a:xfrm>
          <a:prstGeom prst="rightBrace">
            <a:avLst>
              <a:gd name="adj1" fmla="val 49928"/>
              <a:gd name="adj2" fmla="val 50000"/>
            </a:avLst>
          </a:prstGeom>
          <a:ln w="34925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/>
          <p:cNvSpPr/>
          <p:nvPr/>
        </p:nvSpPr>
        <p:spPr>
          <a:xfrm>
            <a:off x="5292080" y="5085184"/>
            <a:ext cx="3168352" cy="43204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/>
          <p:cNvSpPr/>
          <p:nvPr/>
        </p:nvSpPr>
        <p:spPr>
          <a:xfrm>
            <a:off x="5292080" y="5517232"/>
            <a:ext cx="3168352" cy="10081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Textfeld 98"/>
          <p:cNvSpPr txBox="1"/>
          <p:nvPr/>
        </p:nvSpPr>
        <p:spPr>
          <a:xfrm>
            <a:off x="2843808" y="3618801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0.1</a:t>
            </a:r>
            <a:endParaRPr lang="en-US" sz="1200" b="1"/>
          </a:p>
        </p:txBody>
      </p:sp>
      <p:sp>
        <p:nvSpPr>
          <p:cNvPr id="100" name="Textfeld 99"/>
          <p:cNvSpPr txBox="1"/>
          <p:nvPr/>
        </p:nvSpPr>
        <p:spPr>
          <a:xfrm>
            <a:off x="3347864" y="4410889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0.7</a:t>
            </a:r>
            <a:endParaRPr lang="en-US" sz="1200" b="1"/>
          </a:p>
        </p:txBody>
      </p:sp>
      <p:sp>
        <p:nvSpPr>
          <p:cNvPr id="101" name="Textfeld 100"/>
          <p:cNvSpPr txBox="1"/>
          <p:nvPr/>
        </p:nvSpPr>
        <p:spPr>
          <a:xfrm>
            <a:off x="2051720" y="3978841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0.4</a:t>
            </a:r>
            <a:endParaRPr lang="en-US" sz="1200" b="1"/>
          </a:p>
        </p:txBody>
      </p:sp>
      <p:sp>
        <p:nvSpPr>
          <p:cNvPr id="102" name="Textfeld 101"/>
          <p:cNvSpPr txBox="1"/>
          <p:nvPr/>
        </p:nvSpPr>
        <p:spPr>
          <a:xfrm>
            <a:off x="1907704" y="3402777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0.5</a:t>
            </a:r>
            <a:endParaRPr lang="en-US" sz="1200" b="1"/>
          </a:p>
        </p:txBody>
      </p:sp>
      <p:sp>
        <p:nvSpPr>
          <p:cNvPr id="103" name="Textfeld 102"/>
          <p:cNvSpPr txBox="1"/>
          <p:nvPr/>
        </p:nvSpPr>
        <p:spPr>
          <a:xfrm>
            <a:off x="1652025" y="4331718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0.1</a:t>
            </a:r>
            <a:endParaRPr lang="en-US" sz="1200" b="1"/>
          </a:p>
        </p:txBody>
      </p:sp>
      <p:sp>
        <p:nvSpPr>
          <p:cNvPr id="104" name="Textfeld 103"/>
          <p:cNvSpPr txBox="1"/>
          <p:nvPr/>
        </p:nvSpPr>
        <p:spPr>
          <a:xfrm>
            <a:off x="2699792" y="4122857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0.1</a:t>
            </a:r>
            <a:endParaRPr lang="en-US" sz="1200" b="1"/>
          </a:p>
        </p:txBody>
      </p:sp>
      <p:sp>
        <p:nvSpPr>
          <p:cNvPr id="105" name="Textfeld 104"/>
          <p:cNvSpPr txBox="1"/>
          <p:nvPr/>
        </p:nvSpPr>
        <p:spPr>
          <a:xfrm>
            <a:off x="3131840" y="4266873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0.8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1907704" y="4194865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0.5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2123728" y="3690809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0.4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2987824" y="3402777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0.2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1475656" y="3546793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0.7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10" name="Tabelle 109"/>
          <p:cNvGraphicFramePr>
            <a:graphicFrameLocks noGrp="1"/>
          </p:cNvGraphicFramePr>
          <p:nvPr/>
        </p:nvGraphicFramePr>
        <p:xfrm>
          <a:off x="2483768" y="2178641"/>
          <a:ext cx="2016224" cy="924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</a:tblGrid>
              <a:tr h="162897">
                <a:tc>
                  <a:txBody>
                    <a:bodyPr/>
                    <a:lstStyle/>
                    <a:p>
                      <a:r>
                        <a:rPr lang="en-US" sz="1000" noProof="0" dirty="0" smtClean="0">
                          <a:solidFill>
                            <a:schemeClr val="bg1"/>
                          </a:solidFill>
                        </a:rPr>
                        <a:t>Subject</a:t>
                      </a:r>
                      <a:endParaRPr lang="en-US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Object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RndVar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Jack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Jane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0.5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X</a:t>
                      </a:r>
                      <a:r>
                        <a:rPr lang="en-US" sz="1000" baseline="-25000" noProof="0" smtClean="0"/>
                        <a:t>1</a:t>
                      </a:r>
                      <a:endParaRPr lang="en-US" sz="1000" baseline="-25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Jack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Lucy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0.1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X</a:t>
                      </a:r>
                      <a:r>
                        <a:rPr lang="en-US" sz="1000" baseline="-25000" noProof="0" smtClean="0"/>
                        <a:t>2</a:t>
                      </a:r>
                      <a:endParaRPr lang="en-US" sz="1000" baseline="-25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Jack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Jim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0.1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X</a:t>
                      </a:r>
                      <a:r>
                        <a:rPr lang="en-US" sz="1000" baseline="-25000" noProof="0" smtClean="0"/>
                        <a:t>3</a:t>
                      </a:r>
                      <a:endParaRPr lang="en-US" sz="1000" baseline="-25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Jane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Lucy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0.4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X</a:t>
                      </a:r>
                      <a:r>
                        <a:rPr lang="en-US" sz="1000" baseline="-25000" noProof="0" smtClean="0"/>
                        <a:t>4</a:t>
                      </a:r>
                      <a:endParaRPr lang="en-US" sz="1000" baseline="-25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…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…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…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…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1" name="Tabelle 110"/>
          <p:cNvGraphicFramePr>
            <a:graphicFrameLocks noGrp="1"/>
          </p:cNvGraphicFramePr>
          <p:nvPr/>
        </p:nvGraphicFramePr>
        <p:xfrm>
          <a:off x="467544" y="2106633"/>
          <a:ext cx="194421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98"/>
                <a:gridCol w="493639"/>
                <a:gridCol w="493639"/>
                <a:gridCol w="493639"/>
              </a:tblGrid>
              <a:tr h="90889">
                <a:tc>
                  <a:txBody>
                    <a:bodyPr/>
                    <a:lstStyle/>
                    <a:p>
                      <a:r>
                        <a:rPr lang="en-US" sz="1000" noProof="0" dirty="0" smtClean="0">
                          <a:solidFill>
                            <a:schemeClr val="bg1"/>
                          </a:solidFill>
                        </a:rPr>
                        <a:t>Subject</a:t>
                      </a:r>
                      <a:endParaRPr lang="en-US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5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Object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5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5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RndVar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56CE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Jack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Jane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0.7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Y</a:t>
                      </a:r>
                      <a:r>
                        <a:rPr lang="en-US" sz="1000" baseline="-25000" noProof="0" smtClean="0"/>
                        <a:t>1</a:t>
                      </a:r>
                      <a:endParaRPr lang="en-US" sz="1000" baseline="-25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Jack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Lucy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0.2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Y</a:t>
                      </a:r>
                      <a:r>
                        <a:rPr lang="en-US" sz="1000" baseline="-25000" noProof="0" smtClean="0"/>
                        <a:t>2</a:t>
                      </a:r>
                      <a:endParaRPr lang="en-US" sz="1000" baseline="-25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Jack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Jim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0.4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Y</a:t>
                      </a:r>
                      <a:r>
                        <a:rPr lang="en-US" sz="1000" baseline="-25000" noProof="0" smtClean="0"/>
                        <a:t>3</a:t>
                      </a:r>
                      <a:endParaRPr lang="en-US" sz="1000" baseline="-25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Jane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Lucy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0.4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Y</a:t>
                      </a:r>
                      <a:r>
                        <a:rPr lang="en-US" sz="1000" baseline="-25000" noProof="0" smtClean="0"/>
                        <a:t>4</a:t>
                      </a:r>
                      <a:endParaRPr lang="en-US" sz="1000" baseline="-25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…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…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…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…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2" name="Textfeld 111"/>
          <p:cNvSpPr txBox="1"/>
          <p:nvPr/>
        </p:nvSpPr>
        <p:spPr>
          <a:xfrm>
            <a:off x="2267744" y="4122857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0.4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3" name="Textfeld 112"/>
          <p:cNvSpPr txBox="1"/>
          <p:nvPr/>
        </p:nvSpPr>
        <p:spPr>
          <a:xfrm>
            <a:off x="1043608" y="1440000"/>
            <a:ext cx="285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Probabilistic </a:t>
            </a:r>
          </a:p>
          <a:p>
            <a:pPr algn="ctr"/>
            <a:r>
              <a:rPr lang="en-US" i="1" dirty="0" err="1" smtClean="0"/>
              <a:t>Tuple</a:t>
            </a:r>
            <a:r>
              <a:rPr lang="en-US" i="1" dirty="0" smtClean="0"/>
              <a:t>-Independent Database</a:t>
            </a:r>
            <a:endParaRPr lang="en-US" i="1" dirty="0"/>
          </a:p>
        </p:txBody>
      </p:sp>
      <p:sp>
        <p:nvSpPr>
          <p:cNvPr id="115" name="Textfeld 114"/>
          <p:cNvSpPr txBox="1"/>
          <p:nvPr/>
        </p:nvSpPr>
        <p:spPr>
          <a:xfrm>
            <a:off x="2339752" y="5563017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“Jack might know such a person with a probability of 63%.”*</a:t>
            </a:r>
            <a:endParaRPr lang="en-US" i="1" dirty="0"/>
          </a:p>
        </p:txBody>
      </p:sp>
      <p:sp>
        <p:nvSpPr>
          <p:cNvPr id="116" name="Textfeld 115"/>
          <p:cNvSpPr txBox="1"/>
          <p:nvPr/>
        </p:nvSpPr>
        <p:spPr>
          <a:xfrm>
            <a:off x="2411760" y="6427113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smtClean="0"/>
              <a:t>*Considering that a person knows and is a friend of itself</a:t>
            </a:r>
            <a:endParaRPr lang="en-US" sz="1100" i="1"/>
          </a:p>
        </p:txBody>
      </p:sp>
      <p:sp>
        <p:nvSpPr>
          <p:cNvPr id="69" name="Textfeld 68"/>
          <p:cNvSpPr txBox="1"/>
          <p:nvPr/>
        </p:nvSpPr>
        <p:spPr>
          <a:xfrm>
            <a:off x="2915816" y="3645024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?</a:t>
            </a:r>
            <a:endParaRPr lang="en-US" sz="1200" b="1"/>
          </a:p>
        </p:txBody>
      </p:sp>
      <p:sp>
        <p:nvSpPr>
          <p:cNvPr id="72" name="Textfeld 71"/>
          <p:cNvSpPr txBox="1"/>
          <p:nvPr/>
        </p:nvSpPr>
        <p:spPr>
          <a:xfrm>
            <a:off x="3419872" y="4437112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?</a:t>
            </a:r>
            <a:endParaRPr lang="en-US" sz="1200" b="1"/>
          </a:p>
        </p:txBody>
      </p:sp>
      <p:sp>
        <p:nvSpPr>
          <p:cNvPr id="73" name="Textfeld 72"/>
          <p:cNvSpPr txBox="1"/>
          <p:nvPr/>
        </p:nvSpPr>
        <p:spPr>
          <a:xfrm>
            <a:off x="2123728" y="4005064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?</a:t>
            </a:r>
            <a:endParaRPr lang="en-US" sz="1200" b="1"/>
          </a:p>
        </p:txBody>
      </p:sp>
      <p:sp>
        <p:nvSpPr>
          <p:cNvPr id="74" name="Textfeld 73"/>
          <p:cNvSpPr txBox="1"/>
          <p:nvPr/>
        </p:nvSpPr>
        <p:spPr>
          <a:xfrm>
            <a:off x="1979712" y="3429000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?</a:t>
            </a:r>
            <a:endParaRPr lang="en-US" sz="1200" b="1"/>
          </a:p>
        </p:txBody>
      </p:sp>
      <p:sp>
        <p:nvSpPr>
          <p:cNvPr id="75" name="Textfeld 74"/>
          <p:cNvSpPr txBox="1"/>
          <p:nvPr/>
        </p:nvSpPr>
        <p:spPr>
          <a:xfrm>
            <a:off x="1724033" y="4357941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?</a:t>
            </a:r>
            <a:endParaRPr lang="en-US" sz="1200" b="1"/>
          </a:p>
        </p:txBody>
      </p:sp>
      <p:sp>
        <p:nvSpPr>
          <p:cNvPr id="76" name="Textfeld 75"/>
          <p:cNvSpPr txBox="1"/>
          <p:nvPr/>
        </p:nvSpPr>
        <p:spPr>
          <a:xfrm>
            <a:off x="2771800" y="4149080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?</a:t>
            </a:r>
            <a:endParaRPr lang="en-US" sz="1200" b="1"/>
          </a:p>
        </p:txBody>
      </p:sp>
      <p:sp>
        <p:nvSpPr>
          <p:cNvPr id="77" name="Textfeld 76"/>
          <p:cNvSpPr txBox="1"/>
          <p:nvPr/>
        </p:nvSpPr>
        <p:spPr>
          <a:xfrm>
            <a:off x="3203848" y="429309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1979712" y="4221088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2195736" y="3717032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3059832" y="3429000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1547664" y="357301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2339752" y="4149080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1200" b="1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94" name="Tabelle 93"/>
          <p:cNvGraphicFramePr>
            <a:graphicFrameLocks noGrp="1"/>
          </p:cNvGraphicFramePr>
          <p:nvPr/>
        </p:nvGraphicFramePr>
        <p:xfrm>
          <a:off x="2555776" y="2204864"/>
          <a:ext cx="1296144" cy="467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</a:tblGrid>
              <a:tr h="162897"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Subject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Object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Jack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Jane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Jim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Lucy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Tabelle 94"/>
          <p:cNvGraphicFramePr>
            <a:graphicFrameLocks noGrp="1"/>
          </p:cNvGraphicFramePr>
          <p:nvPr/>
        </p:nvGraphicFramePr>
        <p:xfrm>
          <a:off x="1403648" y="2132856"/>
          <a:ext cx="983152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13"/>
                <a:gridCol w="493639"/>
              </a:tblGrid>
              <a:tr h="90889">
                <a:tc>
                  <a:txBody>
                    <a:bodyPr/>
                    <a:lstStyle/>
                    <a:p>
                      <a:r>
                        <a:rPr lang="en-US" sz="1000" noProof="0" dirty="0" smtClean="0">
                          <a:solidFill>
                            <a:schemeClr val="bg1"/>
                          </a:solidFill>
                        </a:rPr>
                        <a:t>Subject</a:t>
                      </a:r>
                      <a:endParaRPr lang="en-US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5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>
                          <a:solidFill>
                            <a:schemeClr val="bg1"/>
                          </a:solidFill>
                        </a:rPr>
                        <a:t>Object</a:t>
                      </a:r>
                      <a:endParaRPr lang="en-US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56CE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Jack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Jane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Jane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Jim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Jim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Lucy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6" name="Textfeld 95"/>
          <p:cNvSpPr txBox="1"/>
          <p:nvPr/>
        </p:nvSpPr>
        <p:spPr>
          <a:xfrm>
            <a:off x="1475656" y="1700808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Deterministic Database</a:t>
            </a:r>
            <a:endParaRPr lang="en-US" i="1" dirty="0"/>
          </a:p>
        </p:txBody>
      </p:sp>
      <p:sp>
        <p:nvSpPr>
          <p:cNvPr id="114" name="Nach unten gekrümmter Pfeil 113"/>
          <p:cNvSpPr/>
          <p:nvPr/>
        </p:nvSpPr>
        <p:spPr>
          <a:xfrm>
            <a:off x="2051720" y="4410889"/>
            <a:ext cx="1440160" cy="1008112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Foliennummernplatzhalt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44" grpId="0" animBg="1"/>
      <p:bldP spid="45" grpId="0" uiExpand="1" build="allAtOnce" animBg="1"/>
      <p:bldP spid="46" grpId="0"/>
      <p:bldP spid="47" grpId="0"/>
      <p:bldP spid="48" grpId="0" animBg="1"/>
      <p:bldP spid="49" grpId="0"/>
      <p:bldP spid="50" grpId="0" animBg="1"/>
      <p:bldP spid="51" grpId="0" animBg="1"/>
      <p:bldP spid="70" grpId="0" animBg="1"/>
      <p:bldP spid="71" grpId="0" animBg="1"/>
      <p:bldP spid="99" grpId="1"/>
      <p:bldP spid="100" grpId="1"/>
      <p:bldP spid="101" grpId="1"/>
      <p:bldP spid="102" grpId="1"/>
      <p:bldP spid="103" grpId="1"/>
      <p:bldP spid="104" grpId="1"/>
      <p:bldP spid="105" grpId="1"/>
      <p:bldP spid="106" grpId="1"/>
      <p:bldP spid="107" grpId="1"/>
      <p:bldP spid="108" grpId="1"/>
      <p:bldP spid="109" grpId="1"/>
      <p:bldP spid="112" grpId="1"/>
      <p:bldP spid="113" grpId="1"/>
      <p:bldP spid="115" grpId="0"/>
      <p:bldP spid="116" grpId="0"/>
      <p:bldP spid="69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2" grpId="0"/>
      <p:bldP spid="88" grpId="0"/>
      <p:bldP spid="90" grpId="0"/>
      <p:bldP spid="91" grpId="0"/>
      <p:bldP spid="96" grpId="0"/>
      <p:bldP spid="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llipse 44"/>
          <p:cNvSpPr/>
          <p:nvPr/>
        </p:nvSpPr>
        <p:spPr>
          <a:xfrm rot="1470879">
            <a:off x="1570436" y="4601294"/>
            <a:ext cx="1584176" cy="45393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627" name="Picture 3" descr="D:\Promotion\Publications\ISWC2014\Factoriz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12776"/>
            <a:ext cx="5006503" cy="2203098"/>
          </a:xfrm>
          <a:prstGeom prst="rect">
            <a:avLst/>
          </a:prstGeom>
          <a:noFill/>
        </p:spPr>
      </p:pic>
      <p:pic>
        <p:nvPicPr>
          <p:cNvPr id="26625" name="Picture 1" descr="D:\Promotion\Publications\ISWC2014\Adtensor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9552" y="1628798"/>
            <a:ext cx="2306121" cy="2052527"/>
          </a:xfrm>
          <a:prstGeom prst="rect">
            <a:avLst/>
          </a:prstGeom>
          <a:noFill/>
        </p:spPr>
      </p:pic>
      <p:cxnSp>
        <p:nvCxnSpPr>
          <p:cNvPr id="48" name="Gerade Verbindung 47"/>
          <p:cNvCxnSpPr/>
          <p:nvPr/>
        </p:nvCxnSpPr>
        <p:spPr>
          <a:xfrm>
            <a:off x="1907704" y="4581128"/>
            <a:ext cx="1224136" cy="5760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D:\Promotion\Publications\ISWC2014\MultiGraph2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07904" y="4293096"/>
            <a:ext cx="3088011" cy="1699263"/>
          </a:xfrm>
          <a:prstGeom prst="rect">
            <a:avLst/>
          </a:prstGeom>
          <a:noFill/>
        </p:spPr>
      </p:pic>
      <p:graphicFrame>
        <p:nvGraphicFramePr>
          <p:cNvPr id="43" name="Tabelle 42"/>
          <p:cNvGraphicFramePr>
            <a:graphicFrameLocks noGrp="1"/>
          </p:cNvGraphicFramePr>
          <p:nvPr/>
        </p:nvGraphicFramePr>
        <p:xfrm>
          <a:off x="7020272" y="5327248"/>
          <a:ext cx="2016224" cy="924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</a:tblGrid>
              <a:tr h="162897">
                <a:tc>
                  <a:txBody>
                    <a:bodyPr/>
                    <a:lstStyle/>
                    <a:p>
                      <a:r>
                        <a:rPr lang="en-US" sz="1000" noProof="0" dirty="0" smtClean="0">
                          <a:solidFill>
                            <a:schemeClr val="bg1"/>
                          </a:solidFill>
                        </a:rPr>
                        <a:t>Subject</a:t>
                      </a:r>
                      <a:endParaRPr lang="en-US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Object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err="1" smtClean="0">
                          <a:solidFill>
                            <a:schemeClr val="bg1"/>
                          </a:solidFill>
                        </a:rPr>
                        <a:t>RndVar</a:t>
                      </a:r>
                      <a:endParaRPr lang="en-US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Jack</a:t>
                      </a:r>
                      <a:endParaRPr lang="de-DE" sz="1000" dirty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Jane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0.5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X</a:t>
                      </a:r>
                      <a:r>
                        <a:rPr lang="de-DE" sz="1000" baseline="-25000" dirty="0" smtClean="0"/>
                        <a:t>1</a:t>
                      </a:r>
                      <a:endParaRPr lang="de-DE" sz="1000" baseline="-25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Jack</a:t>
                      </a:r>
                      <a:endParaRPr lang="de-DE" sz="1000" dirty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Lucy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0.1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X</a:t>
                      </a:r>
                      <a:r>
                        <a:rPr lang="de-DE" sz="1000" baseline="-25000" dirty="0" smtClean="0"/>
                        <a:t>2</a:t>
                      </a:r>
                      <a:endParaRPr lang="de-DE" sz="1000" baseline="-25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Jack</a:t>
                      </a:r>
                      <a:endParaRPr lang="de-DE" sz="1000" dirty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Jim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0.1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X</a:t>
                      </a:r>
                      <a:r>
                        <a:rPr lang="de-DE" sz="1000" baseline="-25000" dirty="0" smtClean="0"/>
                        <a:t>3</a:t>
                      </a:r>
                      <a:endParaRPr lang="de-DE" sz="1000" baseline="-25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Jane</a:t>
                      </a:r>
                      <a:endParaRPr lang="de-DE" sz="1000" dirty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Lucy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0.7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X</a:t>
                      </a:r>
                      <a:r>
                        <a:rPr lang="de-DE" sz="1000" baseline="-25000" dirty="0" smtClean="0"/>
                        <a:t>4</a:t>
                      </a:r>
                      <a:endParaRPr lang="de-DE" sz="1000" baseline="-25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…</a:t>
                      </a:r>
                      <a:endParaRPr lang="de-DE" sz="1000" dirty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…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…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…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elle 43"/>
          <p:cNvGraphicFramePr>
            <a:graphicFrameLocks noGrp="1"/>
          </p:cNvGraphicFramePr>
          <p:nvPr/>
        </p:nvGraphicFramePr>
        <p:xfrm>
          <a:off x="7020272" y="4319136"/>
          <a:ext cx="194421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98"/>
                <a:gridCol w="493639"/>
                <a:gridCol w="493639"/>
                <a:gridCol w="493639"/>
              </a:tblGrid>
              <a:tr h="90889">
                <a:tc>
                  <a:txBody>
                    <a:bodyPr/>
                    <a:lstStyle/>
                    <a:p>
                      <a:r>
                        <a:rPr lang="en-US" sz="1000" noProof="0" dirty="0" smtClean="0">
                          <a:solidFill>
                            <a:schemeClr val="bg1"/>
                          </a:solidFill>
                        </a:rPr>
                        <a:t>Subject</a:t>
                      </a:r>
                      <a:endParaRPr lang="en-US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5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Object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5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5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err="1" smtClean="0">
                          <a:solidFill>
                            <a:schemeClr val="bg1"/>
                          </a:solidFill>
                        </a:rPr>
                        <a:t>RndVar</a:t>
                      </a:r>
                      <a:endParaRPr lang="en-US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56CE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Jack</a:t>
                      </a:r>
                      <a:endParaRPr lang="de-DE" sz="1000" dirty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Jane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0.6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Y</a:t>
                      </a:r>
                      <a:r>
                        <a:rPr lang="de-DE" sz="1000" baseline="-25000" dirty="0" smtClean="0"/>
                        <a:t>1</a:t>
                      </a:r>
                      <a:endParaRPr lang="de-DE" sz="1000" baseline="-25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Jack</a:t>
                      </a:r>
                      <a:endParaRPr lang="de-DE" sz="1000" dirty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Lucy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0.2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Y</a:t>
                      </a:r>
                      <a:r>
                        <a:rPr lang="de-DE" sz="1000" baseline="-25000" dirty="0" smtClean="0"/>
                        <a:t>2</a:t>
                      </a:r>
                      <a:endParaRPr lang="de-DE" sz="1000" baseline="-25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Jack</a:t>
                      </a:r>
                      <a:endParaRPr lang="de-DE" sz="1000" dirty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Jim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0.4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Y</a:t>
                      </a:r>
                      <a:r>
                        <a:rPr lang="de-DE" sz="1000" baseline="-25000" dirty="0" smtClean="0"/>
                        <a:t>3</a:t>
                      </a:r>
                      <a:endParaRPr lang="de-DE" sz="1000" baseline="-25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Jane</a:t>
                      </a:r>
                      <a:endParaRPr lang="de-DE" sz="1000" dirty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Lucy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0.8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Y</a:t>
                      </a:r>
                      <a:r>
                        <a:rPr lang="de-DE" sz="1000" baseline="-25000" dirty="0" smtClean="0"/>
                        <a:t>4</a:t>
                      </a:r>
                      <a:endParaRPr lang="de-DE" sz="1000" baseline="-25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…</a:t>
                      </a:r>
                      <a:endParaRPr lang="de-DE" sz="1000" dirty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…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…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…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Probabilistic KB Construction with RESCAL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2987824" y="230291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≈</a:t>
            </a:r>
            <a:endParaRPr lang="de-DE" sz="32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4499992" y="187086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×</a:t>
            </a:r>
            <a:endParaRPr lang="de-DE" sz="32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6012160" y="187086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×</a:t>
            </a:r>
            <a:endParaRPr lang="de-DE" sz="3200" b="1" dirty="0"/>
          </a:p>
        </p:txBody>
      </p:sp>
      <p:sp>
        <p:nvSpPr>
          <p:cNvPr id="63" name="Textfeld 62"/>
          <p:cNvSpPr txBox="1"/>
          <p:nvPr/>
        </p:nvSpPr>
        <p:spPr>
          <a:xfrm>
            <a:off x="5580112" y="4725144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0.1</a:t>
            </a:r>
            <a:endParaRPr lang="de-DE" sz="1200" b="1" dirty="0"/>
          </a:p>
        </p:txBody>
      </p:sp>
      <p:sp>
        <p:nvSpPr>
          <p:cNvPr id="64" name="Textfeld 63"/>
          <p:cNvSpPr txBox="1"/>
          <p:nvPr/>
        </p:nvSpPr>
        <p:spPr>
          <a:xfrm>
            <a:off x="6084168" y="5445224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0.5</a:t>
            </a:r>
            <a:endParaRPr lang="de-DE" sz="1200" b="1" dirty="0"/>
          </a:p>
        </p:txBody>
      </p:sp>
      <p:sp>
        <p:nvSpPr>
          <p:cNvPr id="65" name="Textfeld 64"/>
          <p:cNvSpPr txBox="1"/>
          <p:nvPr/>
        </p:nvSpPr>
        <p:spPr>
          <a:xfrm>
            <a:off x="4788024" y="5085184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0.7</a:t>
            </a:r>
            <a:endParaRPr lang="de-DE" sz="1200" b="1" dirty="0"/>
          </a:p>
        </p:txBody>
      </p:sp>
      <p:sp>
        <p:nvSpPr>
          <p:cNvPr id="66" name="Textfeld 65"/>
          <p:cNvSpPr txBox="1"/>
          <p:nvPr/>
        </p:nvSpPr>
        <p:spPr>
          <a:xfrm>
            <a:off x="4644008" y="4509120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0.5</a:t>
            </a:r>
            <a:endParaRPr lang="de-DE" sz="1200" b="1" dirty="0"/>
          </a:p>
        </p:txBody>
      </p:sp>
      <p:sp>
        <p:nvSpPr>
          <p:cNvPr id="67" name="Textfeld 66"/>
          <p:cNvSpPr txBox="1"/>
          <p:nvPr/>
        </p:nvSpPr>
        <p:spPr>
          <a:xfrm>
            <a:off x="4388329" y="5438061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0.1</a:t>
            </a:r>
            <a:endParaRPr lang="de-DE" sz="1200" b="1" dirty="0"/>
          </a:p>
        </p:txBody>
      </p:sp>
      <p:sp>
        <p:nvSpPr>
          <p:cNvPr id="68" name="Textfeld 67"/>
          <p:cNvSpPr txBox="1"/>
          <p:nvPr/>
        </p:nvSpPr>
        <p:spPr>
          <a:xfrm>
            <a:off x="5436096" y="5229200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0.1</a:t>
            </a:r>
            <a:endParaRPr lang="de-DE" sz="1200" b="1" dirty="0"/>
          </a:p>
        </p:txBody>
      </p:sp>
      <p:sp>
        <p:nvSpPr>
          <p:cNvPr id="69" name="Textfeld 68"/>
          <p:cNvSpPr txBox="1"/>
          <p:nvPr/>
        </p:nvSpPr>
        <p:spPr>
          <a:xfrm>
            <a:off x="5796136" y="5373216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</a:rPr>
              <a:t>0.8</a:t>
            </a:r>
            <a:endParaRPr lang="de-DE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4644008" y="5229200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</a:rPr>
              <a:t>0.5</a:t>
            </a:r>
            <a:endParaRPr lang="de-DE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4860032" y="4725144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</a:rPr>
              <a:t>0.8</a:t>
            </a:r>
            <a:endParaRPr lang="de-DE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5724128" y="4509120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</a:rPr>
              <a:t>0.2</a:t>
            </a:r>
            <a:endParaRPr lang="de-DE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4211960" y="4653136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</a:rPr>
              <a:t>0.6</a:t>
            </a:r>
            <a:endParaRPr lang="de-DE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2051720" y="4725144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?</a:t>
            </a:r>
            <a:endParaRPr lang="de-DE" sz="1200" b="1" dirty="0"/>
          </a:p>
        </p:txBody>
      </p:sp>
      <p:sp>
        <p:nvSpPr>
          <p:cNvPr id="75" name="Textfeld 74"/>
          <p:cNvSpPr txBox="1"/>
          <p:nvPr/>
        </p:nvSpPr>
        <p:spPr>
          <a:xfrm>
            <a:off x="2555776" y="5445224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?</a:t>
            </a:r>
            <a:endParaRPr lang="de-DE" sz="1200" b="1" dirty="0"/>
          </a:p>
        </p:txBody>
      </p:sp>
      <p:sp>
        <p:nvSpPr>
          <p:cNvPr id="76" name="Textfeld 75"/>
          <p:cNvSpPr txBox="1"/>
          <p:nvPr/>
        </p:nvSpPr>
        <p:spPr>
          <a:xfrm>
            <a:off x="1259632" y="5085184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?</a:t>
            </a:r>
            <a:endParaRPr lang="de-DE" sz="1200" b="1" dirty="0"/>
          </a:p>
        </p:txBody>
      </p:sp>
      <p:sp>
        <p:nvSpPr>
          <p:cNvPr id="77" name="Textfeld 76"/>
          <p:cNvSpPr txBox="1"/>
          <p:nvPr/>
        </p:nvSpPr>
        <p:spPr>
          <a:xfrm>
            <a:off x="1115616" y="4509120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?</a:t>
            </a:r>
            <a:endParaRPr lang="de-DE" sz="1200" b="1" dirty="0"/>
          </a:p>
        </p:txBody>
      </p:sp>
      <p:sp>
        <p:nvSpPr>
          <p:cNvPr id="78" name="Textfeld 77"/>
          <p:cNvSpPr txBox="1"/>
          <p:nvPr/>
        </p:nvSpPr>
        <p:spPr>
          <a:xfrm>
            <a:off x="859937" y="5438061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?</a:t>
            </a:r>
            <a:endParaRPr lang="de-DE" sz="1200" b="1" dirty="0"/>
          </a:p>
        </p:txBody>
      </p:sp>
      <p:sp>
        <p:nvSpPr>
          <p:cNvPr id="79" name="Textfeld 78"/>
          <p:cNvSpPr txBox="1"/>
          <p:nvPr/>
        </p:nvSpPr>
        <p:spPr>
          <a:xfrm>
            <a:off x="1907704" y="5229200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?</a:t>
            </a:r>
            <a:endParaRPr lang="de-DE" sz="1200" b="1" dirty="0"/>
          </a:p>
        </p:txBody>
      </p:sp>
      <p:sp>
        <p:nvSpPr>
          <p:cNvPr id="80" name="Textfeld 79"/>
          <p:cNvSpPr txBox="1"/>
          <p:nvPr/>
        </p:nvSpPr>
        <p:spPr>
          <a:xfrm>
            <a:off x="2267744" y="537321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de-DE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1115616" y="5229200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de-DE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1331640" y="4725144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de-DE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2195736" y="4509120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de-DE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683568" y="465313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de-DE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5004048" y="5229200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</a:rPr>
              <a:t>0.4</a:t>
            </a:r>
            <a:endParaRPr lang="de-DE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1475656" y="5229200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de-DE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7092280" y="2878976"/>
            <a:ext cx="18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Denis </a:t>
            </a:r>
            <a:r>
              <a:rPr lang="en-US" sz="800" dirty="0" err="1" smtClean="0"/>
              <a:t>Krompaß</a:t>
            </a:r>
            <a:r>
              <a:rPr lang="en-US" sz="800" dirty="0" smtClean="0"/>
              <a:t> et al.</a:t>
            </a:r>
          </a:p>
          <a:p>
            <a:r>
              <a:rPr lang="en-US" sz="800" i="1" dirty="0" smtClean="0"/>
              <a:t>Large-Scale Factorization of </a:t>
            </a:r>
          </a:p>
          <a:p>
            <a:r>
              <a:rPr lang="en-US" sz="800" i="1" dirty="0" smtClean="0"/>
              <a:t>Type-Constrained Multi-Relational Data.</a:t>
            </a:r>
          </a:p>
          <a:p>
            <a:r>
              <a:rPr lang="en-US" sz="800" i="1" dirty="0" smtClean="0"/>
              <a:t>DSAA’2014</a:t>
            </a:r>
            <a:endParaRPr lang="en-US" sz="800" i="1" dirty="0"/>
          </a:p>
        </p:txBody>
      </p:sp>
      <p:sp>
        <p:nvSpPr>
          <p:cNvPr id="97" name="Pfeil nach unten 96"/>
          <p:cNvSpPr/>
          <p:nvPr/>
        </p:nvSpPr>
        <p:spPr>
          <a:xfrm>
            <a:off x="5508104" y="2878976"/>
            <a:ext cx="720080" cy="1368152"/>
          </a:xfrm>
          <a:prstGeom prst="downArrow">
            <a:avLst>
              <a:gd name="adj1" fmla="val 50000"/>
              <a:gd name="adj2" fmla="val 6679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de-DE" dirty="0"/>
          </a:p>
        </p:txBody>
      </p:sp>
      <p:sp>
        <p:nvSpPr>
          <p:cNvPr id="99" name="Textfeld 98"/>
          <p:cNvSpPr txBox="1"/>
          <p:nvPr/>
        </p:nvSpPr>
        <p:spPr>
          <a:xfrm>
            <a:off x="4572000" y="2878976"/>
            <a:ext cx="1160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i="1" dirty="0" smtClean="0"/>
              <a:t>Explicit</a:t>
            </a:r>
          </a:p>
          <a:p>
            <a:pPr algn="r"/>
            <a:r>
              <a:rPr lang="en-US" sz="1200" b="1" i="1" dirty="0" smtClean="0"/>
              <a:t>Representation</a:t>
            </a:r>
          </a:p>
          <a:p>
            <a:pPr algn="r"/>
            <a:r>
              <a:rPr lang="en-US" b="1" dirty="0" smtClean="0"/>
              <a:t>1.6 ×10</a:t>
            </a:r>
            <a:r>
              <a:rPr lang="en-US" b="1" baseline="30000" dirty="0" smtClean="0">
                <a:solidFill>
                  <a:srgbClr val="FF0000"/>
                </a:solidFill>
              </a:rPr>
              <a:t>11</a:t>
            </a:r>
          </a:p>
          <a:p>
            <a:pPr algn="r"/>
            <a:r>
              <a:rPr lang="en-US" baseline="30000" dirty="0" smtClean="0"/>
              <a:t>Triples</a:t>
            </a:r>
            <a:endParaRPr lang="de-DE" baseline="30000" dirty="0"/>
          </a:p>
        </p:txBody>
      </p:sp>
      <p:sp>
        <p:nvSpPr>
          <p:cNvPr id="100" name="Textfeld 99"/>
          <p:cNvSpPr txBox="1"/>
          <p:nvPr/>
        </p:nvSpPr>
        <p:spPr>
          <a:xfrm>
            <a:off x="6012160" y="2878976"/>
            <a:ext cx="1160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Factorized</a:t>
            </a:r>
          </a:p>
          <a:p>
            <a:r>
              <a:rPr lang="en-US" sz="1200" b="1" i="1" dirty="0" smtClean="0"/>
              <a:t>Representation</a:t>
            </a:r>
          </a:p>
          <a:p>
            <a:r>
              <a:rPr lang="en-US" b="1" dirty="0" smtClean="0"/>
              <a:t>225 × 10</a:t>
            </a:r>
            <a:r>
              <a:rPr lang="en-US" b="1" baseline="30000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US" baseline="30000" dirty="0" smtClean="0"/>
              <a:t>Parameters</a:t>
            </a:r>
          </a:p>
        </p:txBody>
      </p:sp>
      <p:pic>
        <p:nvPicPr>
          <p:cNvPr id="21506" name="Picture 2" descr="D:\Promotion\Publications\ISWC2014\dbpedia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8000" y="2518936"/>
            <a:ext cx="532176" cy="327820"/>
          </a:xfrm>
          <a:prstGeom prst="rect">
            <a:avLst/>
          </a:prstGeom>
          <a:noFill/>
        </p:spPr>
      </p:pic>
      <p:sp>
        <p:nvSpPr>
          <p:cNvPr id="46" name="Pfeil nach unten 45"/>
          <p:cNvSpPr/>
          <p:nvPr/>
        </p:nvSpPr>
        <p:spPr>
          <a:xfrm rot="10800000">
            <a:off x="1259632" y="3717032"/>
            <a:ext cx="720080" cy="504056"/>
          </a:xfrm>
          <a:prstGeom prst="downArrow">
            <a:avLst>
              <a:gd name="adj1" fmla="val 50000"/>
              <a:gd name="adj2" fmla="val 4430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de-DE" dirty="0"/>
          </a:p>
        </p:txBody>
      </p:sp>
      <p:graphicFrame>
        <p:nvGraphicFramePr>
          <p:cNvPr id="49" name="Tabelle 48"/>
          <p:cNvGraphicFramePr>
            <a:graphicFrameLocks noGrp="1"/>
          </p:cNvGraphicFramePr>
          <p:nvPr/>
        </p:nvGraphicFramePr>
        <p:xfrm>
          <a:off x="1475656" y="6093296"/>
          <a:ext cx="1296144" cy="467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</a:tblGrid>
              <a:tr h="162897"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Subject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Object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Jack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Jane</a:t>
                      </a:r>
                      <a:endParaRPr lang="en-US" sz="1000" noProof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en-US" sz="1000" noProof="0" smtClean="0"/>
                        <a:t>Jim</a:t>
                      </a:r>
                      <a:endParaRPr lang="en-US" sz="1000" noProof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/>
                        <a:t>Lucy</a:t>
                      </a:r>
                      <a:endParaRPr lang="en-US" sz="1000" noProof="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elle 49"/>
          <p:cNvGraphicFramePr>
            <a:graphicFrameLocks noGrp="1"/>
          </p:cNvGraphicFramePr>
          <p:nvPr/>
        </p:nvGraphicFramePr>
        <p:xfrm>
          <a:off x="467544" y="6021288"/>
          <a:ext cx="956937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98"/>
                <a:gridCol w="493639"/>
              </a:tblGrid>
              <a:tr h="90889">
                <a:tc>
                  <a:txBody>
                    <a:bodyPr/>
                    <a:lstStyle/>
                    <a:p>
                      <a:r>
                        <a:rPr lang="en-US" sz="1000" noProof="0" smtClean="0">
                          <a:solidFill>
                            <a:schemeClr val="bg1"/>
                          </a:solidFill>
                        </a:rPr>
                        <a:t>Subject</a:t>
                      </a:r>
                      <a:endParaRPr lang="en-US" sz="1000" noProof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5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smtClean="0">
                          <a:solidFill>
                            <a:schemeClr val="bg1"/>
                          </a:solidFill>
                        </a:rPr>
                        <a:t>Object</a:t>
                      </a:r>
                      <a:endParaRPr lang="en-US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56CE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Jack</a:t>
                      </a:r>
                      <a:endParaRPr lang="de-DE" sz="1000" dirty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Jane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Jane</a:t>
                      </a:r>
                      <a:endParaRPr lang="de-DE" sz="1000" dirty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Jim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Jim</a:t>
                      </a:r>
                      <a:endParaRPr lang="de-DE" sz="1000" dirty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Lucy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" name="Ellipse 46"/>
          <p:cNvSpPr/>
          <p:nvPr/>
        </p:nvSpPr>
        <p:spPr>
          <a:xfrm rot="1470879">
            <a:off x="5170836" y="4601294"/>
            <a:ext cx="1584176" cy="45393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/>
          <p:cNvSpPr txBox="1"/>
          <p:nvPr/>
        </p:nvSpPr>
        <p:spPr>
          <a:xfrm>
            <a:off x="971600" y="1294800"/>
            <a:ext cx="1815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Adjacency Tensor</a:t>
            </a:r>
            <a:endParaRPr lang="en-US" dirty="0"/>
          </a:p>
        </p:txBody>
      </p:sp>
      <p:pic>
        <p:nvPicPr>
          <p:cNvPr id="22531" name="Picture 3" descr="D:\Promotion\Publications\ISWC2014\logisti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815080"/>
            <a:ext cx="652978" cy="390652"/>
          </a:xfrm>
          <a:prstGeom prst="rect">
            <a:avLst/>
          </a:prstGeom>
          <a:noFill/>
        </p:spPr>
      </p:pic>
      <p:sp>
        <p:nvSpPr>
          <p:cNvPr id="54" name="Textfeld 53"/>
          <p:cNvSpPr txBox="1"/>
          <p:nvPr/>
        </p:nvSpPr>
        <p:spPr>
          <a:xfrm>
            <a:off x="6372200" y="3671064"/>
            <a:ext cx="3305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/>
              <a:t>1.0</a:t>
            </a:r>
            <a:endParaRPr lang="de-DE" sz="900" b="1" dirty="0"/>
          </a:p>
        </p:txBody>
      </p:sp>
      <p:sp>
        <p:nvSpPr>
          <p:cNvPr id="55" name="Textfeld 54"/>
          <p:cNvSpPr txBox="1"/>
          <p:nvPr/>
        </p:nvSpPr>
        <p:spPr>
          <a:xfrm>
            <a:off x="6012160" y="4031104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-∞</a:t>
            </a:r>
            <a:endParaRPr lang="de-DE" sz="1200" b="1" dirty="0"/>
          </a:p>
        </p:txBody>
      </p:sp>
      <p:sp>
        <p:nvSpPr>
          <p:cNvPr id="56" name="Textfeld 55"/>
          <p:cNvSpPr txBox="1"/>
          <p:nvPr/>
        </p:nvSpPr>
        <p:spPr>
          <a:xfrm>
            <a:off x="6732240" y="4031104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     +∞</a:t>
            </a:r>
          </a:p>
          <a:p>
            <a:endParaRPr lang="de-DE" sz="1200" b="1" dirty="0"/>
          </a:p>
        </p:txBody>
      </p:sp>
      <p:sp>
        <p:nvSpPr>
          <p:cNvPr id="57" name="Nach unten gekrümmter Pfeil 56"/>
          <p:cNvSpPr/>
          <p:nvPr/>
        </p:nvSpPr>
        <p:spPr>
          <a:xfrm>
            <a:off x="4860032" y="5085184"/>
            <a:ext cx="1440160" cy="1008112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3923928" y="6021288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Query a triple:</a:t>
            </a:r>
          </a:p>
          <a:p>
            <a:r>
              <a:rPr lang="en-US" sz="1400" i="1" dirty="0" smtClean="0"/>
              <a:t>„Is Jack a friend of Lucy?“</a:t>
            </a:r>
            <a:endParaRPr lang="en-US" sz="1400" i="1" dirty="0"/>
          </a:p>
        </p:txBody>
      </p:sp>
      <p:sp>
        <p:nvSpPr>
          <p:cNvPr id="59" name="Textfeld 58"/>
          <p:cNvSpPr txBox="1"/>
          <p:nvPr/>
        </p:nvSpPr>
        <p:spPr>
          <a:xfrm>
            <a:off x="5868144" y="6021288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„Jack might be a friend of Lucy with a probability of  0.1 %“</a:t>
            </a:r>
            <a:endParaRPr lang="en-US" sz="1400" i="1" dirty="0"/>
          </a:p>
        </p:txBody>
      </p:sp>
      <p:cxnSp>
        <p:nvCxnSpPr>
          <p:cNvPr id="62" name="Gerade Verbindung 61"/>
          <p:cNvCxnSpPr/>
          <p:nvPr/>
        </p:nvCxnSpPr>
        <p:spPr>
          <a:xfrm>
            <a:off x="3203848" y="1366808"/>
            <a:ext cx="0" cy="54006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Promotion\Publications\ISWC2014\MultiGraph1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79512" y="4293096"/>
            <a:ext cx="2952328" cy="1611350"/>
          </a:xfrm>
          <a:prstGeom prst="rect">
            <a:avLst/>
          </a:prstGeom>
          <a:noFill/>
        </p:spPr>
      </p:pic>
      <p:sp>
        <p:nvSpPr>
          <p:cNvPr id="60" name="Foliennummernplatzhalt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7" grpId="0"/>
      <p:bldP spid="18" grpId="0"/>
      <p:bldP spid="19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85" grpId="0"/>
      <p:bldP spid="87" grpId="0"/>
      <p:bldP spid="97" grpId="0" animBg="1"/>
      <p:bldP spid="99" grpId="0"/>
      <p:bldP spid="100" grpId="0"/>
      <p:bldP spid="46" grpId="0" animBg="1"/>
      <p:bldP spid="47" grpId="0" animBg="1"/>
      <p:bldP spid="53" grpId="0"/>
      <p:bldP spid="54" grpId="0"/>
      <p:bldP spid="55" grpId="0"/>
      <p:bldP spid="56" grpId="0"/>
      <p:bldP spid="57" grpId="0" animBg="1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bgerundetes Rechteck 30"/>
          <p:cNvSpPr/>
          <p:nvPr/>
        </p:nvSpPr>
        <p:spPr>
          <a:xfrm>
            <a:off x="683568" y="5805264"/>
            <a:ext cx="50405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D:\Promotion\Publications\ISWC2014\MultiGraph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9673" y="1988839"/>
            <a:ext cx="3088011" cy="169926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 Querying: Pure Extensional Query Evaluation on Factorized PKBs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3491881" y="2420887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0.1</a:t>
            </a:r>
            <a:endParaRPr lang="de-DE" sz="12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995937" y="3140967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0.5</a:t>
            </a:r>
            <a:endParaRPr lang="de-DE" sz="12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2699793" y="2780927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0.7</a:t>
            </a:r>
            <a:endParaRPr lang="de-DE" sz="12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555777" y="2204863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0.5</a:t>
            </a:r>
            <a:endParaRPr lang="de-DE" sz="12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300098" y="3133804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0.1</a:t>
            </a:r>
            <a:endParaRPr lang="de-DE" sz="12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347865" y="2924943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0.1</a:t>
            </a:r>
            <a:endParaRPr lang="de-DE" sz="12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3707905" y="3068959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</a:rPr>
              <a:t>0.8</a:t>
            </a:r>
            <a:endParaRPr lang="de-DE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555777" y="2924943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</a:rPr>
              <a:t>0.5</a:t>
            </a:r>
            <a:endParaRPr lang="de-DE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771801" y="2420887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</a:rPr>
              <a:t>0.8</a:t>
            </a:r>
            <a:endParaRPr lang="de-DE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635897" y="2204863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</a:rPr>
              <a:t>0.2</a:t>
            </a:r>
            <a:endParaRPr lang="de-DE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123729" y="2348879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</a:rPr>
              <a:t>0.6</a:t>
            </a:r>
            <a:endParaRPr lang="de-DE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915817" y="2924943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</a:rPr>
              <a:t>0.4</a:t>
            </a:r>
            <a:endParaRPr lang="de-DE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Nach unten gekrümmter Pfeil 19"/>
          <p:cNvSpPr/>
          <p:nvPr/>
        </p:nvSpPr>
        <p:spPr>
          <a:xfrm>
            <a:off x="2771801" y="2780927"/>
            <a:ext cx="1440160" cy="1008112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23528" y="3861048"/>
            <a:ext cx="295232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“Does Jack know someone who is a friend of Lucy?”</a:t>
            </a:r>
            <a:endParaRPr lang="en-US" b="1" i="1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95536" y="4509120"/>
          <a:ext cx="2970213" cy="215900"/>
        </p:xfrm>
        <a:graphic>
          <a:graphicData uri="http://schemas.openxmlformats.org/presentationml/2006/ole">
            <p:oleObj spid="_x0000_s23554" name="Formel" r:id="rId4" imgW="2793960" imgH="203040" progId="Equation.3">
              <p:embed/>
            </p:oleObj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/>
        </p:nvGraphicFramePr>
        <p:xfrm>
          <a:off x="3843338" y="4471988"/>
          <a:ext cx="4721225" cy="431800"/>
        </p:xfrm>
        <a:graphic>
          <a:graphicData uri="http://schemas.openxmlformats.org/presentationml/2006/ole">
            <p:oleObj spid="_x0000_s23555" name="Formel" r:id="rId5" imgW="3746160" imgH="342720" progId="Equation.3">
              <p:embed/>
            </p:oleObj>
          </a:graphicData>
        </a:graphic>
      </p:graphicFrame>
      <p:sp>
        <p:nvSpPr>
          <p:cNvPr id="26" name="Textfeld 25"/>
          <p:cNvSpPr txBox="1"/>
          <p:nvPr/>
        </p:nvSpPr>
        <p:spPr>
          <a:xfrm>
            <a:off x="323528" y="522920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“Does Jack know a soccer player?”</a:t>
            </a:r>
            <a:endParaRPr lang="en-US" b="1" i="1" dirty="0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428625" y="5876925"/>
          <a:ext cx="2725738" cy="215900"/>
        </p:xfrm>
        <a:graphic>
          <a:graphicData uri="http://schemas.openxmlformats.org/presentationml/2006/ole">
            <p:oleObj spid="_x0000_s23556" name="Formel" r:id="rId6" imgW="2565360" imgH="203040" progId="Equation.3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3730625" y="5703888"/>
          <a:ext cx="5200650" cy="577850"/>
        </p:xfrm>
        <a:graphic>
          <a:graphicData uri="http://schemas.openxmlformats.org/presentationml/2006/ole">
            <p:oleObj spid="_x0000_s23557" name="Formel" r:id="rId7" imgW="4127400" imgH="457200" progId="Equation.3">
              <p:embed/>
            </p:oleObj>
          </a:graphicData>
        </a:graphic>
      </p:graphicFrame>
      <p:sp>
        <p:nvSpPr>
          <p:cNvPr id="29" name="Textfeld 28"/>
          <p:cNvSpPr txBox="1"/>
          <p:nvPr/>
        </p:nvSpPr>
        <p:spPr>
          <a:xfrm>
            <a:off x="5076056" y="2276872"/>
            <a:ext cx="345638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en-US" dirty="0" smtClean="0"/>
              <a:t>For each existential quantifier      the </a:t>
            </a:r>
            <a:r>
              <a:rPr lang="en-US" b="1" i="1" dirty="0" smtClean="0"/>
              <a:t>independent-project</a:t>
            </a:r>
            <a:r>
              <a:rPr lang="en-US" dirty="0" smtClean="0"/>
              <a:t> rule has to be applied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Nested loops</a:t>
            </a:r>
          </a:p>
        </p:txBody>
      </p:sp>
      <p:graphicFrame>
        <p:nvGraphicFramePr>
          <p:cNvPr id="30" name="Objekt 29"/>
          <p:cNvGraphicFramePr>
            <a:graphicFrameLocks noChangeAspect="1"/>
          </p:cNvGraphicFramePr>
          <p:nvPr/>
        </p:nvGraphicFramePr>
        <p:xfrm>
          <a:off x="8027988" y="2301875"/>
          <a:ext cx="446087" cy="311150"/>
        </p:xfrm>
        <a:graphic>
          <a:graphicData uri="http://schemas.openxmlformats.org/presentationml/2006/ole">
            <p:oleObj spid="_x0000_s23558" name="Formel" r:id="rId8" imgW="228600" imgH="164880" progId="Equation.3">
              <p:embed/>
            </p:oleObj>
          </a:graphicData>
        </a:graphic>
      </p:graphicFrame>
      <p:sp>
        <p:nvSpPr>
          <p:cNvPr id="33" name="Abgerundetes Rechteck 32"/>
          <p:cNvSpPr/>
          <p:nvPr/>
        </p:nvSpPr>
        <p:spPr>
          <a:xfrm>
            <a:off x="4644008" y="5661248"/>
            <a:ext cx="4320480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323528" y="3861048"/>
            <a:ext cx="8820472" cy="259228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755576" y="4869160"/>
            <a:ext cx="7735259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Complexity</a:t>
            </a:r>
            <a:r>
              <a:rPr lang="en-US" dirty="0" smtClean="0"/>
              <a:t> scales already </a:t>
            </a:r>
            <a:r>
              <a:rPr lang="en-US" b="1" dirty="0" smtClean="0"/>
              <a:t>cubic</a:t>
            </a:r>
            <a:r>
              <a:rPr lang="en-US" dirty="0" smtClean="0"/>
              <a:t> in the size of the database if we ask the query </a:t>
            </a:r>
            <a:r>
              <a:rPr lang="en-US" b="1" dirty="0" smtClean="0"/>
              <a:t>for all persons </a:t>
            </a:r>
            <a:r>
              <a:rPr lang="en-US" dirty="0" smtClean="0"/>
              <a:t>in the database</a:t>
            </a:r>
          </a:p>
        </p:txBody>
      </p:sp>
      <p:sp>
        <p:nvSpPr>
          <p:cNvPr id="34" name="Foliennummernplatzhalt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1" grpId="0"/>
      <p:bldP spid="26" grpId="0"/>
      <p:bldP spid="29" grpId="1" animBg="1"/>
      <p:bldP spid="33" grpId="1" animBg="1"/>
      <p:bldP spid="28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D:\Promotion\Publications\ISWC2014\Plots\dbpediaMTIME2_tal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44000"/>
            <a:ext cx="1399035" cy="2798070"/>
          </a:xfrm>
          <a:prstGeom prst="rect">
            <a:avLst/>
          </a:prstGeom>
          <a:noFill/>
        </p:spPr>
      </p:pic>
      <p:pic>
        <p:nvPicPr>
          <p:cNvPr id="28" name="Picture 5" descr="D:\Promotion\Publications\ISWC2014\Plots\dbpediaMTIME_tal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000" y="1116000"/>
            <a:ext cx="1404156" cy="2808312"/>
          </a:xfrm>
          <a:prstGeom prst="rect">
            <a:avLst/>
          </a:prstGeom>
          <a:noFill/>
        </p:spPr>
      </p:pic>
      <p:sp>
        <p:nvSpPr>
          <p:cNvPr id="18" name="Rechteck 17"/>
          <p:cNvSpPr/>
          <p:nvPr/>
        </p:nvSpPr>
        <p:spPr>
          <a:xfrm>
            <a:off x="5936400" y="4024800"/>
            <a:ext cx="360040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6444208" y="4014008"/>
            <a:ext cx="313600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5900400" y="1414800"/>
            <a:ext cx="399792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Querying </a:t>
            </a:r>
            <a:r>
              <a:rPr lang="en-US" dirty="0" err="1" smtClean="0"/>
              <a:t>DBpedia</a:t>
            </a:r>
            <a:r>
              <a:rPr lang="en-US" dirty="0" smtClean="0"/>
              <a:t>-Music</a:t>
            </a:r>
            <a:br>
              <a:rPr lang="en-US" dirty="0" smtClean="0"/>
            </a:br>
            <a:r>
              <a:rPr lang="en-US" sz="2000" dirty="0" smtClean="0"/>
              <a:t>(44345 Entities, 7 Relations)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4762872" cy="211683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i="1" dirty="0" smtClean="0"/>
              <a:t>„What songs or albums from the Pop-Rock genre are from musical artists that have/had a contract with Atlantic Records?“</a:t>
            </a:r>
            <a:endParaRPr lang="en-US" sz="2000" b="1" i="1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611560" y="4149080"/>
            <a:ext cx="4680520" cy="2116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„Which musical artists from the Hip-Hop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Music genre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have/had a contract with Shady , Aftermath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Death Row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Records?“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539552" y="2924944"/>
          <a:ext cx="4424492" cy="504056"/>
        </p:xfrm>
        <a:graphic>
          <a:graphicData uri="http://schemas.openxmlformats.org/presentationml/2006/ole">
            <p:oleObj spid="_x0000_s31746" name="Formel" r:id="rId5" imgW="4012920" imgH="457200" progId="Equation.3">
              <p:embed/>
            </p:oleObj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611560" y="5517232"/>
          <a:ext cx="4397375" cy="504825"/>
        </p:xfrm>
        <a:graphic>
          <a:graphicData uri="http://schemas.openxmlformats.org/presentationml/2006/ole">
            <p:oleObj spid="_x0000_s31747" name="Formel" r:id="rId6" imgW="3987720" imgH="457200" progId="Equation.3">
              <p:embed/>
            </p:oleObj>
          </a:graphicData>
        </a:graphic>
      </p:graphicFrame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7236296" y="4221088"/>
            <a:ext cx="122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&lt;2 seconds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Gerade Verbindung mit Pfeil 26"/>
          <p:cNvCxnSpPr/>
          <p:nvPr/>
        </p:nvCxnSpPr>
        <p:spPr>
          <a:xfrm flipH="1" flipV="1">
            <a:off x="6804248" y="3429000"/>
            <a:ext cx="1008112" cy="792088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25" idx="2"/>
          </p:cNvCxnSpPr>
          <p:nvPr/>
        </p:nvCxnSpPr>
        <p:spPr>
          <a:xfrm flipH="1">
            <a:off x="6804248" y="4590420"/>
            <a:ext cx="1045197" cy="107082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6372200" y="1412776"/>
            <a:ext cx="313600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/>
          <p:cNvSpPr/>
          <p:nvPr/>
        </p:nvSpPr>
        <p:spPr>
          <a:xfrm>
            <a:off x="6372200" y="3068960"/>
            <a:ext cx="43204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6372200" y="5661248"/>
            <a:ext cx="43204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10" grpId="0"/>
      <p:bldP spid="30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644008" y="4581128"/>
            <a:ext cx="3528392" cy="1872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51520" y="4581128"/>
            <a:ext cx="3528392" cy="1872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Avoiding Independent-Project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332681" y="17000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“Does Jack know a soccer player?”</a:t>
            </a:r>
            <a:endParaRPr lang="en-US" b="1" i="1" dirty="0"/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404689" y="2383532"/>
          <a:ext cx="3189516" cy="252635"/>
        </p:xfrm>
        <a:graphic>
          <a:graphicData uri="http://schemas.openxmlformats.org/presentationml/2006/ole">
            <p:oleObj spid="_x0000_s24583" name="Formel" r:id="rId4" imgW="2565360" imgH="203040" progId="Equation.3">
              <p:embed/>
            </p:oleObj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/>
        </p:nvGraphicFramePr>
        <p:xfrm>
          <a:off x="3844925" y="1916113"/>
          <a:ext cx="5154613" cy="576262"/>
        </p:xfrm>
        <a:graphic>
          <a:graphicData uri="http://schemas.openxmlformats.org/presentationml/2006/ole">
            <p:oleObj spid="_x0000_s24584" name="Formel" r:id="rId5" imgW="4089240" imgH="457200" progId="Equation.3">
              <p:embed/>
            </p:oleObj>
          </a:graphicData>
        </a:graphic>
      </p:graphicFrame>
      <p:pic>
        <p:nvPicPr>
          <p:cNvPr id="24585" name="Picture 9" descr="D:\Promotion\Publications\ISWC2014\Compoundtensor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3528" y="5232509"/>
            <a:ext cx="1137850" cy="1006108"/>
          </a:xfrm>
          <a:prstGeom prst="rect">
            <a:avLst/>
          </a:prstGeom>
          <a:noFill/>
        </p:spPr>
      </p:pic>
      <p:pic>
        <p:nvPicPr>
          <p:cNvPr id="24586" name="Picture 10" descr="D:\Promotion\Publications\ISWC2014\Slic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5301208"/>
            <a:ext cx="868966" cy="793404"/>
          </a:xfrm>
          <a:prstGeom prst="rect">
            <a:avLst/>
          </a:prstGeom>
          <a:noFill/>
        </p:spPr>
      </p:pic>
      <p:pic>
        <p:nvPicPr>
          <p:cNvPr id="24587" name="Picture 11" descr="D:\Promotion\Publications\ISWC2014\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3789040"/>
            <a:ext cx="541337" cy="504825"/>
          </a:xfrm>
          <a:prstGeom prst="rect">
            <a:avLst/>
          </a:prstGeom>
          <a:noFill/>
        </p:spPr>
      </p:pic>
      <p:pic>
        <p:nvPicPr>
          <p:cNvPr id="24588" name="Picture 12" descr="D:\Promotion\Publications\ISWC2014\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941168"/>
            <a:ext cx="547687" cy="1363663"/>
          </a:xfrm>
          <a:prstGeom prst="rect">
            <a:avLst/>
          </a:prstGeom>
          <a:noFill/>
        </p:spPr>
      </p:pic>
      <p:sp>
        <p:nvSpPr>
          <p:cNvPr id="32" name="Pfeil nach rechts 31"/>
          <p:cNvSpPr/>
          <p:nvPr/>
        </p:nvSpPr>
        <p:spPr>
          <a:xfrm>
            <a:off x="1619672" y="5589240"/>
            <a:ext cx="576064" cy="288032"/>
          </a:xfrm>
          <a:prstGeom prst="rightArrow">
            <a:avLst>
              <a:gd name="adj1" fmla="val 50000"/>
              <a:gd name="adj2" fmla="val 5254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251520" y="4941168"/>
            <a:ext cx="1407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knows()</a:t>
            </a:r>
            <a:r>
              <a:rPr lang="en-US" sz="1400" dirty="0" smtClean="0"/>
              <a:t>, </a:t>
            </a:r>
            <a:r>
              <a:rPr lang="en-US" sz="1400" i="1" dirty="0" smtClean="0">
                <a:solidFill>
                  <a:schemeClr val="accent2">
                    <a:lumMod val="75000"/>
                  </a:schemeClr>
                </a:solidFill>
              </a:rPr>
              <a:t>soccer()</a:t>
            </a:r>
            <a:endParaRPr 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979712" y="4941168"/>
            <a:ext cx="1849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knowsSoccerPlayerOf</a:t>
            </a:r>
            <a:r>
              <a:rPr lang="en-US" sz="1400" i="1" dirty="0" smtClean="0"/>
              <a:t>()</a:t>
            </a:r>
            <a:endParaRPr lang="en-US" sz="1400" i="1" dirty="0"/>
          </a:p>
        </p:txBody>
      </p:sp>
      <p:sp>
        <p:nvSpPr>
          <p:cNvPr id="35" name="Rechteckiger Pfeil 34"/>
          <p:cNvSpPr/>
          <p:nvPr/>
        </p:nvSpPr>
        <p:spPr>
          <a:xfrm rot="5400000" flipH="1">
            <a:off x="3383868" y="4473116"/>
            <a:ext cx="1224136" cy="1152128"/>
          </a:xfrm>
          <a:prstGeom prst="bentArrow">
            <a:avLst>
              <a:gd name="adj1" fmla="val 18749"/>
              <a:gd name="adj2" fmla="val 25000"/>
              <a:gd name="adj3" fmla="val 25000"/>
              <a:gd name="adj4" fmla="val 4375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6" name="Rechteckiger Pfeil 35"/>
          <p:cNvSpPr/>
          <p:nvPr/>
        </p:nvSpPr>
        <p:spPr>
          <a:xfrm rot="5400000" flipH="1" flipV="1">
            <a:off x="3779912" y="4509120"/>
            <a:ext cx="1224136" cy="1080120"/>
          </a:xfrm>
          <a:prstGeom prst="bentArrow">
            <a:avLst>
              <a:gd name="adj1" fmla="val 18749"/>
              <a:gd name="adj2" fmla="val 25000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37" name="Objekt 36"/>
          <p:cNvGraphicFramePr>
            <a:graphicFrameLocks noChangeAspect="1"/>
          </p:cNvGraphicFramePr>
          <p:nvPr/>
        </p:nvGraphicFramePr>
        <p:xfrm>
          <a:off x="4644008" y="3645024"/>
          <a:ext cx="3908425" cy="825500"/>
        </p:xfrm>
        <a:graphic>
          <a:graphicData uri="http://schemas.openxmlformats.org/presentationml/2006/ole">
            <p:oleObj spid="_x0000_s24589" name="Formel" r:id="rId10" imgW="2527200" imgH="533160" progId="Equation.3">
              <p:embed/>
            </p:oleObj>
          </a:graphicData>
        </a:graphic>
      </p:graphicFrame>
      <p:sp>
        <p:nvSpPr>
          <p:cNvPr id="38" name="Textfeld 37"/>
          <p:cNvSpPr txBox="1"/>
          <p:nvPr/>
        </p:nvSpPr>
        <p:spPr>
          <a:xfrm>
            <a:off x="5724128" y="4869160"/>
            <a:ext cx="24482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itchFamily="2" charset="2"/>
              <a:buChar char="§"/>
            </a:pPr>
            <a:r>
              <a:rPr lang="en-US" sz="2400" b="1" dirty="0" smtClean="0"/>
              <a:t>A</a:t>
            </a:r>
            <a:r>
              <a:rPr lang="en-US" dirty="0" smtClean="0"/>
              <a:t> is already known from past factorization of the initial KB</a:t>
            </a:r>
            <a:endParaRPr lang="en-US" dirty="0"/>
          </a:p>
        </p:txBody>
      </p:sp>
      <p:graphicFrame>
        <p:nvGraphicFramePr>
          <p:cNvPr id="24590" name="Object 5"/>
          <p:cNvGraphicFramePr>
            <a:graphicFrameLocks noChangeAspect="1"/>
          </p:cNvGraphicFramePr>
          <p:nvPr/>
        </p:nvGraphicFramePr>
        <p:xfrm>
          <a:off x="3851920" y="2924944"/>
          <a:ext cx="4194175" cy="431800"/>
        </p:xfrm>
        <a:graphic>
          <a:graphicData uri="http://schemas.openxmlformats.org/presentationml/2006/ole">
            <p:oleObj spid="_x0000_s24590" name="Formel" r:id="rId11" imgW="3327120" imgH="342720" progId="Equation.3">
              <p:embed/>
            </p:oleObj>
          </a:graphicData>
        </a:graphic>
      </p:graphicFrame>
      <p:sp>
        <p:nvSpPr>
          <p:cNvPr id="40" name="Textfeld 39"/>
          <p:cNvSpPr txBox="1"/>
          <p:nvPr/>
        </p:nvSpPr>
        <p:spPr>
          <a:xfrm>
            <a:off x="332681" y="2852192"/>
            <a:ext cx="324036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Construct deterministic compound relation  </a:t>
            </a:r>
            <a:r>
              <a:rPr lang="de-DE" sz="1600" dirty="0" smtClean="0"/>
              <a:t>X</a:t>
            </a:r>
            <a:r>
              <a:rPr lang="de-DE" sz="1600" baseline="-25000" dirty="0" smtClean="0"/>
              <a:t>(*)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Approximate latent representation of compound relation</a:t>
            </a:r>
            <a:endParaRPr lang="en-US" sz="1600" dirty="0"/>
          </a:p>
        </p:txBody>
      </p:sp>
      <p:sp>
        <p:nvSpPr>
          <p:cNvPr id="41" name="Textfeld 40"/>
          <p:cNvSpPr txBox="1"/>
          <p:nvPr/>
        </p:nvSpPr>
        <p:spPr>
          <a:xfrm>
            <a:off x="2339752" y="544522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X</a:t>
            </a:r>
            <a:r>
              <a:rPr lang="de-DE" sz="2800" baseline="-25000" dirty="0" smtClean="0"/>
              <a:t>(*)</a:t>
            </a:r>
            <a:endParaRPr lang="de-DE" sz="2800" baseline="-25000" dirty="0"/>
          </a:p>
        </p:txBody>
      </p:sp>
      <p:sp>
        <p:nvSpPr>
          <p:cNvPr id="20" name="Textfeld 19"/>
          <p:cNvSpPr txBox="1"/>
          <p:nvPr/>
        </p:nvSpPr>
        <p:spPr>
          <a:xfrm>
            <a:off x="251520" y="4581128"/>
            <a:ext cx="231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Initial Deterministic KB</a:t>
            </a:r>
            <a:endParaRPr lang="en-US" u="sng" dirty="0"/>
          </a:p>
        </p:txBody>
      </p:sp>
      <p:sp>
        <p:nvSpPr>
          <p:cNvPr id="21" name="Textfeld 20"/>
          <p:cNvSpPr txBox="1"/>
          <p:nvPr/>
        </p:nvSpPr>
        <p:spPr>
          <a:xfrm>
            <a:off x="4644008" y="4581128"/>
            <a:ext cx="144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Factorized KB</a:t>
            </a:r>
            <a:endParaRPr lang="en-US" u="sng" dirty="0"/>
          </a:p>
        </p:txBody>
      </p:sp>
      <p:sp>
        <p:nvSpPr>
          <p:cNvPr id="27" name="Rechteck 26"/>
          <p:cNvSpPr/>
          <p:nvPr/>
        </p:nvSpPr>
        <p:spPr>
          <a:xfrm>
            <a:off x="3851920" y="2780184"/>
            <a:ext cx="5121721" cy="6480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3851920" y="1916088"/>
            <a:ext cx="5121721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/>
          <p:cNvSpPr/>
          <p:nvPr/>
        </p:nvSpPr>
        <p:spPr>
          <a:xfrm>
            <a:off x="323528" y="2780928"/>
            <a:ext cx="2952328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32" grpId="0" animBg="1"/>
      <p:bldP spid="33" grpId="0"/>
      <p:bldP spid="34" grpId="0"/>
      <p:bldP spid="35" grpId="0" animBg="1"/>
      <p:bldP spid="36" grpId="0" animBg="1"/>
      <p:bldP spid="38" grpId="0"/>
      <p:bldP spid="41" grpId="0"/>
      <p:bldP spid="20" grpId="0"/>
      <p:bldP spid="21" grpId="0"/>
      <p:bldP spid="27" grpId="0" animBg="1"/>
      <p:bldP spid="58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Microsoft Office PowerPoint</Application>
  <PresentationFormat>Bildschirmpräsentation (4:3)</PresentationFormat>
  <Paragraphs>402</Paragraphs>
  <Slides>13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Larissa-Design</vt:lpstr>
      <vt:lpstr>Formel</vt:lpstr>
      <vt:lpstr>Querying Factorized Probabilistic Triple Databases</vt:lpstr>
      <vt:lpstr>Outline</vt:lpstr>
      <vt:lpstr>Knowledge Bases are Triple Stores</vt:lpstr>
      <vt:lpstr>Benefits of Exploiting Uncertainty in Knowledge Bases</vt:lpstr>
      <vt:lpstr>Challenges when Exploiting Uncertainty in Knowledge Bases</vt:lpstr>
      <vt:lpstr>Probabilistic KB Construction with RESCAL</vt:lpstr>
      <vt:lpstr>Complex Querying: Pure Extensional Query Evaluation on Factorized PKBs</vt:lpstr>
      <vt:lpstr>Querying DBpedia-Music (44345 Entities, 7 Relations)</vt:lpstr>
      <vt:lpstr>Avoiding Independent-Project</vt:lpstr>
      <vt:lpstr>Querying DBpedia-Music (44345 Entities, 7 Relations)</vt:lpstr>
      <vt:lpstr>Querying DBpedia-Music (44345 Entities, 7 Relations)</vt:lpstr>
      <vt:lpstr>Summary</vt:lpstr>
      <vt:lpstr>Questions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Latent-Factor Database Models</dc:title>
  <dc:creator>Krompass, Denis (ext)</dc:creator>
  <cp:lastModifiedBy>Denis Krompass</cp:lastModifiedBy>
  <cp:revision>101</cp:revision>
  <dcterms:created xsi:type="dcterms:W3CDTF">2014-09-30T07:05:15Z</dcterms:created>
  <dcterms:modified xsi:type="dcterms:W3CDTF">2014-12-28T15:45:33Z</dcterms:modified>
</cp:coreProperties>
</file>